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7559675" cy="1069181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60" d="100"/>
          <a:sy n="60" d="100"/>
        </p:scale>
        <p:origin x="18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8490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99000"/>
          </a:blip>
          <a:stretch>
            <a:fillRect/>
          </a:stretch>
        </p:blipFill>
        <p:spPr>
          <a:xfrm>
            <a:off x="-133443" y="-127615"/>
            <a:ext cx="7740035" cy="10825753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99000"/>
          </a:blip>
          <a:stretch>
            <a:fillRect/>
          </a:stretch>
        </p:blipFill>
        <p:spPr>
          <a:xfrm>
            <a:off x="288278" y="222255"/>
            <a:ext cx="6966902" cy="1025524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41" y="2244079"/>
            <a:ext cx="6357033" cy="19213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>
                    <a:alpha val="99000"/>
                  </a:srgbClr>
                </a:solidFill>
                <a:latin typeface="Gen Jyuu GothicL Medium" pitchFamily="34" charset="0"/>
                <a:ea typeface="Gen Jyuu GothicL Medium" pitchFamily="34" charset="-122"/>
                <a:cs typeface="Gen Jyuu GothicL Medium" pitchFamily="34" charset="-120"/>
              </a:rPr>
              <a:t>　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皆様には、ますますご清祥のこととお慶び申し上げます。
　さて、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この度</a:t>
            </a:r>
            <a:r>
              <a:rPr lang="ja-JP" altLang="en-US" sz="1300" u="sng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　</a:t>
            </a:r>
            <a:r>
              <a:rPr lang="ja-JP" altLang="en-US" sz="1300" u="sng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にご転入されたこと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、自治会員一同、大歓迎いたします。
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私たち</a:t>
            </a:r>
            <a:r>
              <a:rPr lang="ja-JP" altLang="en-US" sz="1300" u="sng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　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自治会は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、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現在約</a:t>
            </a:r>
            <a:r>
              <a:rPr lang="ja-JP" altLang="en-US" sz="1300" u="sng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　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世帯が加入しています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。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皆さまがこの</a:t>
            </a:r>
            <a:r>
              <a:rPr lang="ja-JP" altLang="en-US" sz="1300" u="sng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　　町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に住んでよかったと思えるように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、住民の親睦と安心安全で住みよい町づくりを目指し、地域生活向上のため様々な活動をしています。（裏面参照）
　そこで、自治会のことを知っていただきますよう、</a:t>
            </a:r>
            <a:r>
              <a:rPr lang="en-US" sz="1300" u="sng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自治会規約、年間行事計画等の資料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をお届けしますので、ご覧ください。
　自治会へのご理解をいただき、ぜひとも加入いただきますようご協力をお願いいたします。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Gen Jyuu GothicL Medium" pitchFamily="34" charset="0"/>
                <a:ea typeface="Gen Jyuu GothicL Medium" pitchFamily="34" charset="-122"/>
                <a:cs typeface="Gen Jyuu GothicL Medium" pitchFamily="34" charset="-120"/>
              </a:rPr>
              <a:t>
</a:t>
            </a:r>
            <a:r>
              <a:rPr lang="en-US" sz="1350" dirty="0">
                <a:solidFill>
                  <a:srgbClr val="000000">
                    <a:alpha val="99000"/>
                  </a:srgbClr>
                </a:solidFill>
                <a:latin typeface="Gen Jyuu GothicL Medium" pitchFamily="34" charset="0"/>
                <a:ea typeface="Gen Jyuu GothicL Medium" pitchFamily="34" charset="-122"/>
                <a:cs typeface="Gen Jyuu GothicL Medium" pitchFamily="34" charset="-120"/>
              </a:rPr>
              <a:t>
</a:t>
            </a:r>
            <a:endParaRPr lang="en-US" sz="1350" dirty="0"/>
          </a:p>
        </p:txBody>
      </p:sp>
      <p:sp>
        <p:nvSpPr>
          <p:cNvPr id="7" name="Text 2"/>
          <p:cNvSpPr txBox="1"/>
          <p:nvPr/>
        </p:nvSpPr>
        <p:spPr>
          <a:xfrm>
            <a:off x="5114921" y="1241424"/>
            <a:ext cx="2156801" cy="65117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69000"/>
              </a:lnSpc>
              <a:buNone/>
            </a:pPr>
            <a:r>
              <a:rPr lang="ja-JP" altLang="en-US" sz="1494" u="sng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ja-JP" altLang="en-US" sz="1494" u="sng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　</a:t>
            </a:r>
            <a:r>
              <a:rPr lang="en-US" sz="1494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自治会</a:t>
            </a:r>
            <a:r>
              <a:rPr lang="en-US" sz="1494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
</a:t>
            </a:r>
            <a:r>
              <a:rPr lang="en-US" sz="1494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会 長</a:t>
            </a:r>
            <a:r>
              <a:rPr lang="ja-JP" altLang="en-US" sz="1494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　　　　</a:t>
            </a:r>
            <a:r>
              <a:rPr lang="en-US" sz="1494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
</a:t>
            </a:r>
            <a:r>
              <a:rPr lang="en-US" sz="1494" dirty="0">
                <a:solidFill>
                  <a:srgbClr val="000000">
                    <a:alpha val="99000"/>
                  </a:srgbClr>
                </a:solidFill>
                <a:latin typeface="MotoyaLMaru W3 mono" pitchFamily="34" charset="0"/>
                <a:ea typeface="MotoyaLMaru W3 mono" pitchFamily="34" charset="-122"/>
                <a:cs typeface="MotoyaLMaru W3 mono" pitchFamily="34" charset="-120"/>
              </a:rPr>
              <a:t>
</a:t>
            </a:r>
            <a:endParaRPr lang="en-US" sz="1494" dirty="0"/>
          </a:p>
        </p:txBody>
      </p:sp>
      <p:sp>
        <p:nvSpPr>
          <p:cNvPr id="8" name="Text 3"/>
          <p:cNvSpPr txBox="1"/>
          <p:nvPr/>
        </p:nvSpPr>
        <p:spPr>
          <a:xfrm>
            <a:off x="2842940" y="1558207"/>
            <a:ext cx="2387725" cy="52495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>
                    <a:alpha val="99000"/>
                  </a:srgbClr>
                </a:solidFill>
                <a:latin typeface="MotoyaLMaru W3 mono" pitchFamily="34" charset="0"/>
                <a:ea typeface="MotoyaLMaru W3 mono" pitchFamily="34" charset="-122"/>
                <a:cs typeface="MotoyaLMaru W3 mono" pitchFamily="34" charset="-120"/>
              </a:rPr>
              <a:t>ごあいさつ</a:t>
            </a:r>
            <a:endParaRPr lang="en-US" sz="2800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5">
            <a:alphaModFix amt="99000"/>
          </a:blip>
          <a:stretch>
            <a:fillRect/>
          </a:stretch>
        </p:blipFill>
        <p:spPr>
          <a:xfrm>
            <a:off x="0" y="9107608"/>
            <a:ext cx="7606592" cy="14205"/>
          </a:xfrm>
          <a:prstGeom prst="rect">
            <a:avLst/>
          </a:prstGeom>
        </p:spPr>
      </p:pic>
      <p:sp>
        <p:nvSpPr>
          <p:cNvPr id="10" name="Text 4"/>
          <p:cNvSpPr txBox="1"/>
          <p:nvPr/>
        </p:nvSpPr>
        <p:spPr>
          <a:xfrm>
            <a:off x="415427" y="10214937"/>
            <a:ext cx="6801484" cy="1829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75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ご不明な点やお困りごとがございましたら、ご遠慮なく会長・班長にお申し出ください。</a:t>
            </a:r>
            <a:endParaRPr lang="en-US" sz="1275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2" name="Image 4" descr="preencoded.png"/>
          <p:cNvPicPr>
            <a:picLocks noChangeAspect="1"/>
          </p:cNvPicPr>
          <p:nvPr/>
        </p:nvPicPr>
        <p:blipFill>
          <a:blip r:embed="rId6">
            <a:alphaModFix amt="99000"/>
          </a:blip>
          <a:stretch>
            <a:fillRect/>
          </a:stretch>
        </p:blipFill>
        <p:spPr>
          <a:xfrm>
            <a:off x="492740" y="4406513"/>
            <a:ext cx="4180188" cy="340356"/>
          </a:xfrm>
          <a:prstGeom prst="rect">
            <a:avLst/>
          </a:prstGeom>
        </p:spPr>
      </p:pic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7">
            <a:alphaModFix amt="99000"/>
          </a:blip>
          <a:stretch>
            <a:fillRect/>
          </a:stretch>
        </p:blipFill>
        <p:spPr>
          <a:xfrm>
            <a:off x="492740" y="5849823"/>
            <a:ext cx="4154000" cy="340356"/>
          </a:xfrm>
          <a:prstGeom prst="rect">
            <a:avLst/>
          </a:prstGeom>
        </p:spPr>
      </p:pic>
      <p:pic>
        <p:nvPicPr>
          <p:cNvPr id="14" name="Image 6" descr="preencoded.png"/>
          <p:cNvPicPr>
            <a:picLocks noChangeAspect="1"/>
          </p:cNvPicPr>
          <p:nvPr/>
        </p:nvPicPr>
        <p:blipFill>
          <a:blip r:embed="rId8">
            <a:alphaModFix amt="99000"/>
          </a:blip>
          <a:stretch>
            <a:fillRect/>
          </a:stretch>
        </p:blipFill>
        <p:spPr>
          <a:xfrm>
            <a:off x="492740" y="7598939"/>
            <a:ext cx="4154000" cy="340356"/>
          </a:xfrm>
          <a:prstGeom prst="rect">
            <a:avLst/>
          </a:prstGeom>
        </p:spPr>
      </p:pic>
      <p:sp>
        <p:nvSpPr>
          <p:cNvPr id="15" name="Text 6"/>
          <p:cNvSpPr txBox="1"/>
          <p:nvPr/>
        </p:nvSpPr>
        <p:spPr>
          <a:xfrm>
            <a:off x="466551" y="9159368"/>
            <a:ext cx="1307784" cy="1829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75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加入申込書</a:t>
            </a:r>
            <a:endParaRPr lang="en-US" sz="1275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Text 7"/>
          <p:cNvSpPr txBox="1"/>
          <p:nvPr/>
        </p:nvSpPr>
        <p:spPr>
          <a:xfrm>
            <a:off x="379258" y="8758475"/>
            <a:ext cx="6801484" cy="1829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75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ご入会いただける場合は、後日班長が、加入申込書と会費を徴収に伺います。</a:t>
            </a:r>
            <a:endParaRPr lang="en-US" sz="1275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Text 8"/>
          <p:cNvSpPr txBox="1"/>
          <p:nvPr/>
        </p:nvSpPr>
        <p:spPr>
          <a:xfrm>
            <a:off x="851356" y="4860093"/>
            <a:ext cx="6370894" cy="6429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当自治会の会長は</a:t>
            </a:r>
            <a:r>
              <a:rPr lang="ja-JP" altLang="en-US" sz="1300" u="sng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（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　町　</a:t>
            </a:r>
            <a:r>
              <a:rPr lang="ja-JP" alt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番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号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℡</a:t>
            </a:r>
            <a:r>
              <a:rPr lang="ja-JP" alt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-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-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）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です。</a:t>
            </a:r>
            <a:endParaRPr 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 algn="l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あなたの所属される班は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、</a:t>
            </a:r>
            <a:r>
              <a:rPr lang="ja-JP" alt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班です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。</a:t>
            </a:r>
            <a:endParaRPr 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 algn="l">
              <a:lnSpc>
                <a:spcPct val="115000"/>
              </a:lnSpc>
              <a:buNone/>
            </a:pP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班長は</a:t>
            </a:r>
            <a:r>
              <a:rPr lang="ja-JP" altLang="en-US" sz="1300" u="sng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ja-JP" altLang="en-US" sz="1300" u="sng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（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町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番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号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℡</a:t>
            </a:r>
            <a:r>
              <a:rPr lang="ja-JP" alt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-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-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）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です。</a:t>
            </a:r>
            <a:endParaRPr 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8" name="Image 7" descr="preencoded.png"/>
          <p:cNvPicPr>
            <a:picLocks noChangeAspect="1"/>
          </p:cNvPicPr>
          <p:nvPr/>
        </p:nvPicPr>
        <p:blipFill>
          <a:blip r:embed="rId9">
            <a:alphaModFix amt="99000"/>
          </a:blip>
          <a:stretch>
            <a:fillRect/>
          </a:stretch>
        </p:blipFill>
        <p:spPr>
          <a:xfrm>
            <a:off x="660644" y="4920517"/>
            <a:ext cx="60958" cy="612963"/>
          </a:xfrm>
          <a:prstGeom prst="rect">
            <a:avLst/>
          </a:prstGeom>
        </p:spPr>
      </p:pic>
      <p:sp>
        <p:nvSpPr>
          <p:cNvPr id="19" name="Text 9"/>
          <p:cNvSpPr txBox="1"/>
          <p:nvPr/>
        </p:nvSpPr>
        <p:spPr>
          <a:xfrm>
            <a:off x="851356" y="8075570"/>
            <a:ext cx="5096898" cy="4649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70000"/>
              </a:lnSpc>
              <a:buNone/>
            </a:pP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自治会会費：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月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円で転入の翌月からいただきます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。</a:t>
            </a:r>
            <a:endParaRPr 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 algn="l">
              <a:lnSpc>
                <a:spcPct val="70000"/>
              </a:lnSpc>
              <a:buNone/>
            </a:pPr>
            <a:endParaRPr 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 algn="l">
              <a:lnSpc>
                <a:spcPct val="70000"/>
              </a:lnSpc>
              <a:buNone/>
            </a:pP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　　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年に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回、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月ごろに集金しています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。</a:t>
            </a:r>
            <a:endParaRPr 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0" name="Image 8" descr="preencoded.png"/>
          <p:cNvPicPr>
            <a:picLocks noChangeAspect="1"/>
          </p:cNvPicPr>
          <p:nvPr/>
        </p:nvPicPr>
        <p:blipFill>
          <a:blip r:embed="rId10">
            <a:alphaModFix amt="99000"/>
          </a:blip>
          <a:stretch>
            <a:fillRect/>
          </a:stretch>
        </p:blipFill>
        <p:spPr>
          <a:xfrm>
            <a:off x="660644" y="8075570"/>
            <a:ext cx="60958" cy="524488"/>
          </a:xfrm>
          <a:prstGeom prst="rect">
            <a:avLst/>
          </a:prstGeom>
        </p:spPr>
      </p:pic>
      <p:sp>
        <p:nvSpPr>
          <p:cNvPr id="21" name="Text 10"/>
          <p:cNvSpPr txBox="1"/>
          <p:nvPr/>
        </p:nvSpPr>
        <p:spPr>
          <a:xfrm>
            <a:off x="820358" y="6342290"/>
            <a:ext cx="6048000" cy="96869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可燃ごみ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・・・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、</a:t>
            </a:r>
            <a:r>
              <a:rPr lang="ja-JP" alt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曜日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
不燃ごみ・・・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第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曜日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
大型可燃ごみ・・・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第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曜日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
不燃ごみ・・・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第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曜日</a:t>
            </a:r>
            <a:r>
              <a:rPr lang="en-US" sz="13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
リサイクル（古紙、段ボール、ビン・缶、古着）・・・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第</a:t>
            </a:r>
            <a:r>
              <a:rPr lang="ja-JP" alt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　　</a:t>
            </a:r>
            <a:r>
              <a:rPr lang="en-US" sz="1300" dirty="0" smtClean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曜日</a:t>
            </a:r>
            <a:endParaRPr lang="en-US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2" name="Image 9" descr="preencoded.png"/>
          <p:cNvPicPr>
            <a:picLocks noChangeAspect="1"/>
          </p:cNvPicPr>
          <p:nvPr/>
        </p:nvPicPr>
        <p:blipFill>
          <a:blip r:embed="rId11">
            <a:alphaModFix amt="99000"/>
          </a:blip>
          <a:stretch>
            <a:fillRect/>
          </a:stretch>
        </p:blipFill>
        <p:spPr>
          <a:xfrm>
            <a:off x="662278" y="480615"/>
            <a:ext cx="3292975" cy="426271"/>
          </a:xfrm>
          <a:prstGeom prst="rect">
            <a:avLst/>
          </a:prstGeom>
        </p:spPr>
      </p:pic>
      <p:pic>
        <p:nvPicPr>
          <p:cNvPr id="24" name="Image 8" descr="preencoded.png"/>
          <p:cNvPicPr>
            <a:picLocks noChangeAspect="1"/>
          </p:cNvPicPr>
          <p:nvPr/>
        </p:nvPicPr>
        <p:blipFill>
          <a:blip r:embed="rId10">
            <a:alphaModFix amt="99000"/>
          </a:blip>
          <a:stretch>
            <a:fillRect/>
          </a:stretch>
        </p:blipFill>
        <p:spPr>
          <a:xfrm>
            <a:off x="663162" y="6369680"/>
            <a:ext cx="58440" cy="970284"/>
          </a:xfrm>
          <a:prstGeom prst="rect">
            <a:avLst/>
          </a:prstGeom>
        </p:spPr>
      </p:pic>
      <p:grpSp>
        <p:nvGrpSpPr>
          <p:cNvPr id="29" name="グループ化 28"/>
          <p:cNvGrpSpPr/>
          <p:nvPr/>
        </p:nvGrpSpPr>
        <p:grpSpPr>
          <a:xfrm>
            <a:off x="5036087" y="3466215"/>
            <a:ext cx="2136631" cy="988111"/>
            <a:chOff x="5036087" y="3466215"/>
            <a:chExt cx="2136631" cy="988111"/>
          </a:xfrm>
        </p:grpSpPr>
        <p:sp>
          <p:nvSpPr>
            <p:cNvPr id="25" name="テキスト ボックス 24"/>
            <p:cNvSpPr txBox="1"/>
            <p:nvPr/>
          </p:nvSpPr>
          <p:spPr>
            <a:xfrm>
              <a:off x="5254046" y="3992661"/>
              <a:ext cx="1918672" cy="46166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1200" dirty="0" smtClean="0">
                  <a:solidFill>
                    <a:srgbClr val="FF0000"/>
                  </a:solidFill>
                </a:rPr>
                <a:t>自治会活動の内容がわかるものを渡しましょう。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cxnSp>
          <p:nvCxnSpPr>
            <p:cNvPr id="27" name="カギ線コネクタ 26"/>
            <p:cNvCxnSpPr/>
            <p:nvPr/>
          </p:nvCxnSpPr>
          <p:spPr>
            <a:xfrm rot="16200000" flipV="1">
              <a:off x="4867734" y="3634568"/>
              <a:ext cx="554666" cy="217960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0" name="テキスト ボックス 29"/>
          <p:cNvSpPr txBox="1"/>
          <p:nvPr/>
        </p:nvSpPr>
        <p:spPr>
          <a:xfrm>
            <a:off x="5035293" y="445221"/>
            <a:ext cx="1915319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</a:rPr>
              <a:t>各自治会の実情に合わせて、記入してください。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632640" y="6536924"/>
            <a:ext cx="2087137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FF0000"/>
                </a:solidFill>
              </a:rPr>
              <a:t>あわせてごみカレンダーを渡すとわかりやすいです。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411035"/>
              </p:ext>
            </p:extLst>
          </p:nvPr>
        </p:nvGraphicFramePr>
        <p:xfrm>
          <a:off x="535494" y="9407800"/>
          <a:ext cx="6530134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265067">
                  <a:extLst>
                    <a:ext uri="{9D8B030D-6E8A-4147-A177-3AD203B41FA5}">
                      <a16:colId xmlns:a16="http://schemas.microsoft.com/office/drawing/2014/main" val="561799512"/>
                    </a:ext>
                  </a:extLst>
                </a:gridCol>
                <a:gridCol w="3265067">
                  <a:extLst>
                    <a:ext uri="{9D8B030D-6E8A-4147-A177-3AD203B41FA5}">
                      <a16:colId xmlns:a16="http://schemas.microsoft.com/office/drawing/2014/main" val="188614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フリガナ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</a:rPr>
                        <a:t>住所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351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050" dirty="0" smtClean="0"/>
                        <a:t>名前</a:t>
                      </a:r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</a:rPr>
                        <a:t>電話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4199661"/>
                  </a:ext>
                </a:extLst>
              </a:tr>
            </a:tbl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3204354" y="9005479"/>
            <a:ext cx="1106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切り取り線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99000"/>
          </a:blip>
          <a:stretch>
            <a:fillRect/>
          </a:stretch>
        </p:blipFill>
        <p:spPr>
          <a:xfrm>
            <a:off x="-133443" y="-127615"/>
            <a:ext cx="7826886" cy="10947229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>
            <a:alphaModFix amt="99000"/>
          </a:blip>
          <a:stretch>
            <a:fillRect/>
          </a:stretch>
        </p:blipFill>
        <p:spPr>
          <a:xfrm>
            <a:off x="288278" y="288286"/>
            <a:ext cx="6983444" cy="10115427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>
            <a:alphaModFix amt="99000"/>
          </a:blip>
          <a:stretch>
            <a:fillRect/>
          </a:stretch>
        </p:blipFill>
        <p:spPr>
          <a:xfrm>
            <a:off x="2569740" y="9990969"/>
            <a:ext cx="19049" cy="5397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46504" y="2202400"/>
            <a:ext cx="5884606" cy="83269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26000"/>
              </a:lnSpc>
              <a:buNone/>
            </a:pPr>
            <a:r>
              <a:rPr lang="en-US" sz="12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地域の行事に参加することで、子どもから高齢者まで、幅広い世代と接することができます。</a:t>
            </a:r>
            <a:endParaRPr 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indent="0" algn="l">
              <a:lnSpc>
                <a:spcPct val="126000"/>
              </a:lnSpc>
              <a:buNone/>
            </a:pPr>
            <a:r>
              <a:rPr lang="en-US" sz="12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Gen Jyuu GothicL Medium" pitchFamily="34" charset="-120"/>
              </a:rPr>
              <a:t>様々な活動を通して地域でコミュニケーションをとる機会になり、絆を深められることから、「いざ」という時に助け合える関係を築くことができます。</a:t>
            </a:r>
            <a:endParaRPr 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746504" y="4314441"/>
            <a:ext cx="6048000" cy="39092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12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回覧板等によって、地域や行政からの行事・イベント案内や、暮らしに関わる重要な情報を入手することができます。</a:t>
            </a:r>
            <a:endParaRPr 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Image 3" descr="preencoded.png"/>
          <p:cNvPicPr>
            <a:picLocks noChangeAspect="1"/>
          </p:cNvPicPr>
          <p:nvPr/>
        </p:nvPicPr>
        <p:blipFill>
          <a:blip r:embed="rId6">
            <a:alphaModFix amt="99000"/>
          </a:blip>
          <a:stretch>
            <a:fillRect/>
          </a:stretch>
        </p:blipFill>
        <p:spPr>
          <a:xfrm>
            <a:off x="147477" y="9625290"/>
            <a:ext cx="4322576" cy="905422"/>
          </a:xfrm>
          <a:prstGeom prst="rect">
            <a:avLst/>
          </a:prstGeom>
        </p:spPr>
      </p:pic>
      <p:pic>
        <p:nvPicPr>
          <p:cNvPr id="8" name="Image 4" descr="preencoded.png"/>
          <p:cNvPicPr>
            <a:picLocks noChangeAspect="1"/>
          </p:cNvPicPr>
          <p:nvPr/>
        </p:nvPicPr>
        <p:blipFill>
          <a:blip r:embed="rId7">
            <a:alphaModFix amt="99000"/>
          </a:blip>
          <a:stretch>
            <a:fillRect/>
          </a:stretch>
        </p:blipFill>
        <p:spPr>
          <a:xfrm>
            <a:off x="747999" y="6262918"/>
            <a:ext cx="4041315" cy="522289"/>
          </a:xfrm>
          <a:prstGeom prst="rect">
            <a:avLst/>
          </a:prstGeom>
        </p:spPr>
      </p:pic>
      <p:sp>
        <p:nvSpPr>
          <p:cNvPr id="9" name="Text 2"/>
          <p:cNvSpPr txBox="1"/>
          <p:nvPr/>
        </p:nvSpPr>
        <p:spPr>
          <a:xfrm>
            <a:off x="746504" y="5409217"/>
            <a:ext cx="6048000" cy="60963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12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自治会では、連合自治会・地区福祉委員会や地区防災会と連携して、防災訓練や防犯パトロール、声掛け運動等を行っています。また、防犯カメラの設置、定期的な美化・清掃活動等も行われており、よりよい地域環境を作ることができます。</a:t>
            </a:r>
            <a:endParaRPr 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Text 3"/>
          <p:cNvSpPr txBox="1"/>
          <p:nvPr/>
        </p:nvSpPr>
        <p:spPr>
          <a:xfrm>
            <a:off x="724237" y="7353767"/>
            <a:ext cx="6048000" cy="58534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27000"/>
              </a:lnSpc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悩みや困り事も周囲と相談することで解決できます。一人で抱え込まず、地域の課題として一緒に考えましょう。</a:t>
            </a:r>
            <a:endParaRPr 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Text 4"/>
          <p:cNvSpPr txBox="1"/>
          <p:nvPr/>
        </p:nvSpPr>
        <p:spPr>
          <a:xfrm>
            <a:off x="746504" y="8475216"/>
            <a:ext cx="6048000" cy="95043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27000"/>
              </a:lnSpc>
              <a:buNone/>
            </a:pPr>
            <a:r>
              <a:rPr lang="en-US" sz="1200" dirty="0">
                <a:solidFill>
                  <a:srgbClr val="000000">
                    <a:alpha val="99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otoyaLMaru W3 mono" pitchFamily="34" charset="-120"/>
              </a:rPr>
              <a:t>大災害の時に、多くの人が近隣の人々の協力により救出されました。大災害になればなるほど救急車や消防車はすぐには動けません。より迅速な救助が必要な場合には、地域住民による自主的な活動が非常に重要です。いざという時の行動は、普段からの住民同士のつながりにより機能します。</a:t>
            </a:r>
            <a:endParaRPr 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2" name="Image 5" descr="preencoded.png"/>
          <p:cNvPicPr>
            <a:picLocks noChangeAspect="1"/>
          </p:cNvPicPr>
          <p:nvPr/>
        </p:nvPicPr>
        <p:blipFill>
          <a:blip r:embed="rId8">
            <a:alphaModFix amt="99000"/>
          </a:blip>
          <a:stretch>
            <a:fillRect/>
          </a:stretch>
        </p:blipFill>
        <p:spPr>
          <a:xfrm>
            <a:off x="747999" y="3904411"/>
            <a:ext cx="4176859" cy="340356"/>
          </a:xfrm>
          <a:prstGeom prst="rect">
            <a:avLst/>
          </a:prstGeom>
        </p:spPr>
      </p:pic>
      <p:pic>
        <p:nvPicPr>
          <p:cNvPr id="13" name="Image 6" descr="preencoded.png"/>
          <p:cNvPicPr>
            <a:picLocks noChangeAspect="1"/>
          </p:cNvPicPr>
          <p:nvPr/>
        </p:nvPicPr>
        <p:blipFill>
          <a:blip r:embed="rId9">
            <a:alphaModFix amt="99000"/>
          </a:blip>
          <a:stretch>
            <a:fillRect/>
          </a:stretch>
        </p:blipFill>
        <p:spPr>
          <a:xfrm>
            <a:off x="747999" y="1769948"/>
            <a:ext cx="4154000" cy="340356"/>
          </a:xfrm>
          <a:prstGeom prst="rect">
            <a:avLst/>
          </a:prstGeom>
        </p:spPr>
      </p:pic>
      <p:pic>
        <p:nvPicPr>
          <p:cNvPr id="14" name="Image 7" descr="preencoded.png"/>
          <p:cNvPicPr>
            <a:picLocks noChangeAspect="1"/>
          </p:cNvPicPr>
          <p:nvPr/>
        </p:nvPicPr>
        <p:blipFill>
          <a:blip r:embed="rId10">
            <a:alphaModFix amt="99000"/>
          </a:blip>
          <a:stretch>
            <a:fillRect/>
          </a:stretch>
        </p:blipFill>
        <p:spPr>
          <a:xfrm>
            <a:off x="747999" y="5005644"/>
            <a:ext cx="4154000" cy="340356"/>
          </a:xfrm>
          <a:prstGeom prst="rect">
            <a:avLst/>
          </a:prstGeom>
        </p:spPr>
      </p:pic>
      <p:pic>
        <p:nvPicPr>
          <p:cNvPr id="15" name="Image 8" descr="preencoded.png"/>
          <p:cNvPicPr>
            <a:picLocks noChangeAspect="1"/>
          </p:cNvPicPr>
          <p:nvPr/>
        </p:nvPicPr>
        <p:blipFill>
          <a:blip r:embed="rId11">
            <a:alphaModFix amt="99000"/>
          </a:blip>
          <a:stretch>
            <a:fillRect/>
          </a:stretch>
        </p:blipFill>
        <p:spPr>
          <a:xfrm>
            <a:off x="728544" y="8016762"/>
            <a:ext cx="4154000" cy="340356"/>
          </a:xfrm>
          <a:prstGeom prst="rect">
            <a:avLst/>
          </a:prstGeom>
        </p:spPr>
      </p:pic>
      <p:pic>
        <p:nvPicPr>
          <p:cNvPr id="17" name="Image 10" descr="preencoded.png"/>
          <p:cNvPicPr>
            <a:picLocks noChangeAspect="1"/>
          </p:cNvPicPr>
          <p:nvPr/>
        </p:nvPicPr>
        <p:blipFill>
          <a:blip r:embed="rId12">
            <a:alphaModFix amt="99000"/>
          </a:blip>
          <a:stretch>
            <a:fillRect/>
          </a:stretch>
        </p:blipFill>
        <p:spPr>
          <a:xfrm>
            <a:off x="5299584" y="889666"/>
            <a:ext cx="1789905" cy="984246"/>
          </a:xfrm>
          <a:prstGeom prst="rect">
            <a:avLst/>
          </a:prstGeom>
        </p:spPr>
      </p:pic>
      <p:pic>
        <p:nvPicPr>
          <p:cNvPr id="18" name="Image 11" descr="preencoded.png"/>
          <p:cNvPicPr>
            <a:picLocks noChangeAspect="1"/>
          </p:cNvPicPr>
          <p:nvPr/>
        </p:nvPicPr>
        <p:blipFill>
          <a:blip r:embed="rId13">
            <a:alphaModFix amt="99000"/>
          </a:blip>
          <a:stretch>
            <a:fillRect/>
          </a:stretch>
        </p:blipFill>
        <p:spPr>
          <a:xfrm>
            <a:off x="728544" y="3237313"/>
            <a:ext cx="6102913" cy="548917"/>
          </a:xfrm>
          <a:prstGeom prst="rect">
            <a:avLst/>
          </a:prstGeom>
        </p:spPr>
      </p:pic>
      <p:pic>
        <p:nvPicPr>
          <p:cNvPr id="20" name="Image 13" descr="preencoded.png"/>
          <p:cNvPicPr>
            <a:picLocks noChangeAspect="1"/>
          </p:cNvPicPr>
          <p:nvPr/>
        </p:nvPicPr>
        <p:blipFill>
          <a:blip r:embed="rId14">
            <a:alphaModFix amt="99000"/>
          </a:blip>
          <a:stretch>
            <a:fillRect/>
          </a:stretch>
        </p:blipFill>
        <p:spPr>
          <a:xfrm>
            <a:off x="4717857" y="9753729"/>
            <a:ext cx="2553865" cy="755083"/>
          </a:xfrm>
          <a:prstGeom prst="rect">
            <a:avLst/>
          </a:prstGeom>
        </p:spPr>
      </p:pic>
      <p:sp>
        <p:nvSpPr>
          <p:cNvPr id="21" name="Text 5"/>
          <p:cNvSpPr txBox="1"/>
          <p:nvPr/>
        </p:nvSpPr>
        <p:spPr>
          <a:xfrm>
            <a:off x="5070613" y="9852833"/>
            <a:ext cx="2131957" cy="47447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6000"/>
              </a:lnSpc>
              <a:buNone/>
            </a:pPr>
            <a:r>
              <a:rPr lang="en-US" sz="1400" b="1" dirty="0" smtClean="0">
                <a:solidFill>
                  <a:srgbClr val="403D3C">
                    <a:alpha val="99000"/>
                  </a:srgbClr>
                </a:solidFill>
                <a:latin typeface="+mj-ea"/>
                <a:ea typeface="+mj-ea"/>
                <a:cs typeface="Gen Jyuu GothicL Bold" pitchFamily="34" charset="-120"/>
              </a:rPr>
              <a:t>「</a:t>
            </a:r>
            <a:r>
              <a:rPr lang="ja-JP" altLang="en-US" sz="1400" b="1" u="sng" dirty="0">
                <a:solidFill>
                  <a:srgbClr val="403D3C">
                    <a:alpha val="99000"/>
                  </a:srgbClr>
                </a:solidFill>
                <a:latin typeface="+mj-ea"/>
                <a:ea typeface="+mj-ea"/>
                <a:cs typeface="Gen Jyuu GothicL Bold" pitchFamily="34" charset="-120"/>
              </a:rPr>
              <a:t>　</a:t>
            </a:r>
            <a:r>
              <a:rPr lang="ja-JP" altLang="en-US" sz="1400" b="1" u="sng" dirty="0" smtClean="0">
                <a:solidFill>
                  <a:srgbClr val="403D3C">
                    <a:alpha val="99000"/>
                  </a:srgbClr>
                </a:solidFill>
                <a:latin typeface="+mj-ea"/>
                <a:ea typeface="+mj-ea"/>
                <a:cs typeface="Gen Jyuu GothicL Bold" pitchFamily="34" charset="-120"/>
              </a:rPr>
              <a:t>　</a:t>
            </a:r>
            <a:r>
              <a:rPr lang="en-US" sz="1400" b="1" dirty="0" smtClean="0">
                <a:solidFill>
                  <a:srgbClr val="403D3C">
                    <a:alpha val="99000"/>
                  </a:srgbClr>
                </a:solidFill>
                <a:latin typeface="+mj-ea"/>
                <a:ea typeface="+mj-ea"/>
                <a:cs typeface="Gen Jyuu GothicL Bold" pitchFamily="34" charset="-120"/>
              </a:rPr>
              <a:t>自治会</a:t>
            </a:r>
            <a:r>
              <a:rPr lang="en-US" sz="1400" b="1" dirty="0">
                <a:solidFill>
                  <a:srgbClr val="403D3C">
                    <a:alpha val="99000"/>
                  </a:srgbClr>
                </a:solidFill>
                <a:latin typeface="+mj-ea"/>
                <a:ea typeface="+mj-ea"/>
                <a:cs typeface="Gen Jyuu GothicL Bold" pitchFamily="34" charset="-120"/>
              </a:rPr>
              <a:t>」に</a:t>
            </a:r>
            <a:endParaRPr lang="en-US" sz="1400" dirty="0">
              <a:latin typeface="+mj-ea"/>
              <a:ea typeface="+mj-ea"/>
            </a:endParaRPr>
          </a:p>
          <a:p>
            <a:pPr marL="0" indent="0" algn="l">
              <a:lnSpc>
                <a:spcPct val="116000"/>
              </a:lnSpc>
              <a:buNone/>
            </a:pPr>
            <a:r>
              <a:rPr lang="en-US" sz="1400" b="1" dirty="0">
                <a:solidFill>
                  <a:srgbClr val="403D3C">
                    <a:alpha val="99000"/>
                  </a:srgbClr>
                </a:solidFill>
                <a:latin typeface="+mj-ea"/>
                <a:ea typeface="+mj-ea"/>
                <a:cs typeface="Gen Jyuu GothicL Bold" pitchFamily="34" charset="-120"/>
              </a:rPr>
              <a:t>参加してみませんか？</a:t>
            </a:r>
            <a:endParaRPr lang="en-US" sz="1400" dirty="0">
              <a:latin typeface="+mj-ea"/>
              <a:ea typeface="+mj-ea"/>
            </a:endParaRP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77747" y="591403"/>
            <a:ext cx="4181818" cy="914439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28544" y="6937863"/>
            <a:ext cx="4295775" cy="342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359</Words>
  <Application>Microsoft Office PowerPoint</Application>
  <PresentationFormat>ユーザー設定</PresentationFormat>
  <Paragraphs>31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Gen Jyuu GothicL Bold</vt:lpstr>
      <vt:lpstr>Gen Jyuu GothicL Medium</vt:lpstr>
      <vt:lpstr>MotoyaLMaru W3 mono</vt:lpstr>
      <vt:lpstr>メイリオ</vt:lpstr>
      <vt:lpstr>游ゴシック</vt:lpstr>
      <vt:lpstr>游ゴシック Light</vt:lpstr>
      <vt:lpstr>Arial</vt:lpstr>
      <vt:lpstr>Calibri</vt:lpstr>
      <vt:lpstr>Office Theme</vt:lpstr>
      <vt:lpstr>PowerPoint プレゼンテーション</vt:lpstr>
      <vt:lpstr>PowerPoint プレゼンテーション</vt:lpstr>
    </vt:vector>
  </TitlesOfParts>
  <Company>ACworks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空欄用</dc:title>
  <dc:subject>空欄用</dc:subject>
  <dc:creator>designAC</dc:creator>
  <cp:lastModifiedBy>高槻市</cp:lastModifiedBy>
  <cp:revision>16</cp:revision>
  <dcterms:created xsi:type="dcterms:W3CDTF">2024-01-31T08:28:31Z</dcterms:created>
  <dcterms:modified xsi:type="dcterms:W3CDTF">2024-02-08T02:49:46Z</dcterms:modified>
</cp:coreProperties>
</file>