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0"/>
  </p:notesMasterIdLst>
  <p:handoutMasterIdLst>
    <p:handoutMasterId r:id="rId31"/>
  </p:handoutMasterIdLst>
  <p:sldIdLst>
    <p:sldId id="310" r:id="rId3"/>
    <p:sldId id="260" r:id="rId4"/>
    <p:sldId id="322" r:id="rId5"/>
    <p:sldId id="334" r:id="rId6"/>
    <p:sldId id="356" r:id="rId7"/>
    <p:sldId id="392" r:id="rId8"/>
    <p:sldId id="401" r:id="rId9"/>
    <p:sldId id="337" r:id="rId10"/>
    <p:sldId id="399" r:id="rId11"/>
    <p:sldId id="381" r:id="rId12"/>
    <p:sldId id="396" r:id="rId13"/>
    <p:sldId id="398" r:id="rId14"/>
    <p:sldId id="397" r:id="rId15"/>
    <p:sldId id="379" r:id="rId16"/>
    <p:sldId id="361" r:id="rId17"/>
    <p:sldId id="363" r:id="rId18"/>
    <p:sldId id="364" r:id="rId19"/>
    <p:sldId id="375" r:id="rId20"/>
    <p:sldId id="365" r:id="rId21"/>
    <p:sldId id="366" r:id="rId22"/>
    <p:sldId id="389" r:id="rId23"/>
    <p:sldId id="368" r:id="rId24"/>
    <p:sldId id="369" r:id="rId25"/>
    <p:sldId id="370" r:id="rId26"/>
    <p:sldId id="371" r:id="rId27"/>
    <p:sldId id="383" r:id="rId28"/>
    <p:sldId id="400"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槻市" initials="高槻市" lastIdx="1" clrIdx="0">
    <p:extLst>
      <p:ext uri="{19B8F6BF-5375-455C-9EA6-DF929625EA0E}">
        <p15:presenceInfo xmlns:p15="http://schemas.microsoft.com/office/powerpoint/2012/main" userId="高槻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5A0"/>
    <a:srgbClr val="FF42B7"/>
    <a:srgbClr val="F7D5CD"/>
    <a:srgbClr val="FFFFCC"/>
    <a:srgbClr val="FF0055"/>
    <a:srgbClr val="969696"/>
    <a:srgbClr val="3FCDFF"/>
    <a:srgbClr val="FF5050"/>
    <a:srgbClr val="FF9966"/>
    <a:srgbClr val="C1A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80461" autoAdjust="0"/>
  </p:normalViewPr>
  <p:slideViewPr>
    <p:cSldViewPr snapToGrid="0">
      <p:cViewPr varScale="1">
        <p:scale>
          <a:sx n="92" d="100"/>
          <a:sy n="92" d="100"/>
        </p:scale>
        <p:origin x="1026" y="84"/>
      </p:cViewPr>
      <p:guideLst/>
    </p:cSldViewPr>
  </p:slideViewPr>
  <p:outlineViewPr>
    <p:cViewPr>
      <p:scale>
        <a:sx n="33" d="100"/>
        <a:sy n="33" d="100"/>
      </p:scale>
      <p:origin x="0" y="-576"/>
    </p:cViewPr>
  </p:outlineViewPr>
  <p:notesTextViewPr>
    <p:cViewPr>
      <p:scale>
        <a:sx n="100" d="100"/>
        <a:sy n="100" d="100"/>
      </p:scale>
      <p:origin x="0" y="0"/>
    </p:cViewPr>
  </p:notesTextViewPr>
  <p:notesViewPr>
    <p:cSldViewPr snapToGrid="0">
      <p:cViewPr varScale="1">
        <p:scale>
          <a:sx n="82" d="100"/>
          <a:sy n="82"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ofs2\shozoku\106_&#19979;&#27700;&#27827;&#24029;&#20225;&#30011;&#35506;\02%20&#35506;&#20869;&#29992;\1060_&#21508;&#12481;&#12540;&#12512;&#29992;\&#19979;&#27700;&#35336;&#30011;T\033&#25237;&#36039;&#35336;&#30011;\2025&#25237;&#36039;&#35336;&#30011;\&#32202;&#24613;&#24230;1+2(&#20840;&#20307;&#31649;&#12365;&#12423;)%20&#23455;&#32318;_&#23529;&#35696;&#20250;&#36039;&#26009;%20-%20&#12467;&#12500;&#1254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ofs2\shozoku\106_&#19979;&#27700;&#27827;&#24029;&#20225;&#30011;&#35506;\02%20&#35506;&#20869;&#29992;\1060_&#21508;&#12481;&#12540;&#12512;&#29992;\&#19979;&#27700;&#35336;&#30011;T\033&#25237;&#36039;&#35336;&#30011;\2025&#25237;&#36039;&#35336;&#30011;\&#32202;&#24613;&#24230;1+2(&#20840;&#20307;&#31649;&#12365;&#12423;)%20&#23455;&#32318;_&#23529;&#35696;&#20250;&#36039;&#26009;%20-%20&#12467;&#12500;&#12540;.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支払利息</c:v>
                </c:pt>
              </c:strCache>
            </c:strRef>
          </c:tx>
          <c:spPr>
            <a:ln w="28575" cap="rnd">
              <a:solidFill>
                <a:schemeClr val="accent6"/>
              </a:solidFill>
              <a:round/>
            </a:ln>
            <a:effectLst/>
          </c:spPr>
          <c:marker>
            <c:symbol val="circle"/>
            <c:size val="10"/>
            <c:spPr>
              <a:solidFill>
                <a:schemeClr val="accent1"/>
              </a:solidFill>
              <a:ln w="9525">
                <a:solidFill>
                  <a:schemeClr val="accent1"/>
                </a:solidFill>
              </a:ln>
              <a:effectLst/>
            </c:spPr>
          </c:marker>
          <c:cat>
            <c:strRef>
              <c:f>Sheet1!$B$1:$R$1</c:f>
              <c:strCache>
                <c:ptCount val="17"/>
                <c:pt idx="0">
                  <c:v>R7</c:v>
                </c:pt>
                <c:pt idx="1">
                  <c:v>R8</c:v>
                </c:pt>
                <c:pt idx="2">
                  <c:v>R9</c:v>
                </c:pt>
                <c:pt idx="3">
                  <c:v>R10</c:v>
                </c:pt>
                <c:pt idx="4">
                  <c:v>R11</c:v>
                </c:pt>
                <c:pt idx="5">
                  <c:v>R12</c:v>
                </c:pt>
                <c:pt idx="6">
                  <c:v>R13</c:v>
                </c:pt>
                <c:pt idx="7">
                  <c:v>R14</c:v>
                </c:pt>
                <c:pt idx="8">
                  <c:v>R15</c:v>
                </c:pt>
                <c:pt idx="9">
                  <c:v>R16</c:v>
                </c:pt>
                <c:pt idx="10">
                  <c:v>R17</c:v>
                </c:pt>
                <c:pt idx="11">
                  <c:v>R18</c:v>
                </c:pt>
                <c:pt idx="12">
                  <c:v>R19</c:v>
                </c:pt>
                <c:pt idx="13">
                  <c:v>R20</c:v>
                </c:pt>
                <c:pt idx="14">
                  <c:v>R21</c:v>
                </c:pt>
                <c:pt idx="15">
                  <c:v>R22</c:v>
                </c:pt>
                <c:pt idx="16">
                  <c:v>R23</c:v>
                </c:pt>
              </c:strCache>
            </c:strRef>
          </c:cat>
          <c:val>
            <c:numRef>
              <c:f>Sheet1!$B$2:$R$2</c:f>
              <c:numCache>
                <c:formatCode>General</c:formatCode>
                <c:ptCount val="17"/>
                <c:pt idx="0">
                  <c:v>3.06</c:v>
                </c:pt>
                <c:pt idx="1">
                  <c:v>2.8</c:v>
                </c:pt>
                <c:pt idx="2">
                  <c:v>2.62</c:v>
                </c:pt>
                <c:pt idx="3">
                  <c:v>2.4700000000000002</c:v>
                </c:pt>
                <c:pt idx="4">
                  <c:v>2.34</c:v>
                </c:pt>
                <c:pt idx="5">
                  <c:v>2.2000000000000002</c:v>
                </c:pt>
                <c:pt idx="6">
                  <c:v>2.08</c:v>
                </c:pt>
                <c:pt idx="7">
                  <c:v>1.99</c:v>
                </c:pt>
                <c:pt idx="8">
                  <c:v>1.9</c:v>
                </c:pt>
                <c:pt idx="9">
                  <c:v>1.83</c:v>
                </c:pt>
                <c:pt idx="10">
                  <c:v>1.76</c:v>
                </c:pt>
                <c:pt idx="11">
                  <c:v>1.71</c:v>
                </c:pt>
                <c:pt idx="12">
                  <c:v>1.66</c:v>
                </c:pt>
                <c:pt idx="13">
                  <c:v>1.63</c:v>
                </c:pt>
                <c:pt idx="14">
                  <c:v>1.61</c:v>
                </c:pt>
                <c:pt idx="15">
                  <c:v>1.59</c:v>
                </c:pt>
                <c:pt idx="16">
                  <c:v>1.58</c:v>
                </c:pt>
              </c:numCache>
            </c:numRef>
          </c:val>
          <c:smooth val="0"/>
          <c:extLst>
            <c:ext xmlns:c16="http://schemas.microsoft.com/office/drawing/2014/chart" uri="{C3380CC4-5D6E-409C-BE32-E72D297353CC}">
              <c16:uniqueId val="{00000000-1F04-41FE-A351-3AC04DEFCFD0}"/>
            </c:ext>
          </c:extLst>
        </c:ser>
        <c:ser>
          <c:idx val="1"/>
          <c:order val="1"/>
          <c:tx>
            <c:strRef>
              <c:f>Sheet1!$A$3</c:f>
              <c:strCache>
                <c:ptCount val="1"/>
                <c:pt idx="0">
                  <c:v>経常損益</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Sheet1!$B$1:$R$1</c:f>
              <c:strCache>
                <c:ptCount val="17"/>
                <c:pt idx="0">
                  <c:v>R7</c:v>
                </c:pt>
                <c:pt idx="1">
                  <c:v>R8</c:v>
                </c:pt>
                <c:pt idx="2">
                  <c:v>R9</c:v>
                </c:pt>
                <c:pt idx="3">
                  <c:v>R10</c:v>
                </c:pt>
                <c:pt idx="4">
                  <c:v>R11</c:v>
                </c:pt>
                <c:pt idx="5">
                  <c:v>R12</c:v>
                </c:pt>
                <c:pt idx="6">
                  <c:v>R13</c:v>
                </c:pt>
                <c:pt idx="7">
                  <c:v>R14</c:v>
                </c:pt>
                <c:pt idx="8">
                  <c:v>R15</c:v>
                </c:pt>
                <c:pt idx="9">
                  <c:v>R16</c:v>
                </c:pt>
                <c:pt idx="10">
                  <c:v>R17</c:v>
                </c:pt>
                <c:pt idx="11">
                  <c:v>R18</c:v>
                </c:pt>
                <c:pt idx="12">
                  <c:v>R19</c:v>
                </c:pt>
                <c:pt idx="13">
                  <c:v>R20</c:v>
                </c:pt>
                <c:pt idx="14">
                  <c:v>R21</c:v>
                </c:pt>
                <c:pt idx="15">
                  <c:v>R22</c:v>
                </c:pt>
                <c:pt idx="16">
                  <c:v>R23</c:v>
                </c:pt>
              </c:strCache>
            </c:strRef>
          </c:cat>
          <c:val>
            <c:numRef>
              <c:f>Sheet1!$B$3:$R$3</c:f>
              <c:numCache>
                <c:formatCode>General</c:formatCode>
                <c:ptCount val="17"/>
                <c:pt idx="0">
                  <c:v>2.75</c:v>
                </c:pt>
                <c:pt idx="1">
                  <c:v>2.2400000000000002</c:v>
                </c:pt>
                <c:pt idx="2">
                  <c:v>1.97</c:v>
                </c:pt>
                <c:pt idx="3">
                  <c:v>0.73</c:v>
                </c:pt>
                <c:pt idx="4">
                  <c:v>0.36</c:v>
                </c:pt>
                <c:pt idx="5">
                  <c:v>-0.56000000000000005</c:v>
                </c:pt>
                <c:pt idx="6">
                  <c:v>-1.57</c:v>
                </c:pt>
                <c:pt idx="7">
                  <c:v>-2.37</c:v>
                </c:pt>
                <c:pt idx="8">
                  <c:v>-2.84</c:v>
                </c:pt>
                <c:pt idx="9">
                  <c:v>-3.64</c:v>
                </c:pt>
                <c:pt idx="10">
                  <c:v>-5.65</c:v>
                </c:pt>
                <c:pt idx="11">
                  <c:v>-6.03</c:v>
                </c:pt>
                <c:pt idx="12">
                  <c:v>-5.96</c:v>
                </c:pt>
                <c:pt idx="13">
                  <c:v>-5.88</c:v>
                </c:pt>
                <c:pt idx="14">
                  <c:v>-5.78</c:v>
                </c:pt>
                <c:pt idx="15">
                  <c:v>-5.69</c:v>
                </c:pt>
                <c:pt idx="16">
                  <c:v>-5.59</c:v>
                </c:pt>
              </c:numCache>
            </c:numRef>
          </c:val>
          <c:smooth val="0"/>
          <c:extLst>
            <c:ext xmlns:c16="http://schemas.microsoft.com/office/drawing/2014/chart" uri="{C3380CC4-5D6E-409C-BE32-E72D297353CC}">
              <c16:uniqueId val="{00000000-8A71-4C5F-A584-4828EB4F4712}"/>
            </c:ext>
          </c:extLst>
        </c:ser>
        <c:dLbls>
          <c:showLegendKey val="0"/>
          <c:showVal val="0"/>
          <c:showCatName val="0"/>
          <c:showSerName val="0"/>
          <c:showPercent val="0"/>
          <c:showBubbleSize val="0"/>
        </c:dLbls>
        <c:marker val="1"/>
        <c:smooth val="0"/>
        <c:axId val="440518968"/>
        <c:axId val="440523888"/>
      </c:lineChart>
      <c:catAx>
        <c:axId val="440518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0523888"/>
        <c:crosses val="autoZero"/>
        <c:auto val="1"/>
        <c:lblAlgn val="ctr"/>
        <c:lblOffset val="100"/>
        <c:noMultiLvlLbl val="0"/>
      </c:catAx>
      <c:valAx>
        <c:axId val="440523888"/>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0.0;&quot;▲ &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518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R5</c:v>
                </c:pt>
              </c:strCache>
            </c:strRef>
          </c:tx>
          <c:spPr>
            <a:solidFill>
              <a:schemeClr val="bg2">
                <a:lumMod val="9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CFDD-4955-AA92-C38FE606AA30}"/>
              </c:ext>
            </c:extLst>
          </c:dPt>
          <c:dLbls>
            <c:dLbl>
              <c:idx val="0"/>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CFDD-4955-AA92-C38FE606AA3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13-4FCB-BFD2-A693E08C8AD2}"/>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DD-4955-AA92-C38FE606AA30}"/>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DD-4955-AA92-C38FE606AA30}"/>
                </c:ext>
              </c:extLst>
            </c:dLbl>
            <c:dLbl>
              <c:idx val="4"/>
              <c:delete val="1"/>
              <c:extLst>
                <c:ext xmlns:c15="http://schemas.microsoft.com/office/drawing/2012/chart" uri="{CE6537A1-D6FC-4f65-9D91-7224C49458BB}"/>
                <c:ext xmlns:c16="http://schemas.microsoft.com/office/drawing/2014/chart" uri="{C3380CC4-5D6E-409C-BE32-E72D297353CC}">
                  <c16:uniqueId val="{00000004-CFDD-4955-AA92-C38FE606AA30}"/>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13-4FCB-BFD2-A693E08C8AD2}"/>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DD-4955-AA92-C38FE606AA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高槻市
（Aa）</c:v>
                </c:pt>
                <c:pt idx="1">
                  <c:v>豊中市
（Aa）</c:v>
                </c:pt>
                <c:pt idx="2">
                  <c:v>吹田市
（Aa）</c:v>
                </c:pt>
                <c:pt idx="3">
                  <c:v>茨木市
（Aa）</c:v>
                </c:pt>
                <c:pt idx="4">
                  <c:v>箕面市
（Ac1）</c:v>
                </c:pt>
                <c:pt idx="5">
                  <c:v>池田市
（Ba）</c:v>
                </c:pt>
                <c:pt idx="6">
                  <c:v>摂津市
（Bb1）</c:v>
                </c:pt>
                <c:pt idx="7">
                  <c:v>島本町
（Bb1）</c:v>
                </c:pt>
              </c:strCache>
            </c:strRef>
          </c:cat>
          <c:val>
            <c:numRef>
              <c:f>Sheet1!$B$2:$I$2</c:f>
              <c:numCache>
                <c:formatCode>General</c:formatCode>
                <c:ptCount val="8"/>
                <c:pt idx="0">
                  <c:v>57.1</c:v>
                </c:pt>
                <c:pt idx="1">
                  <c:v>159.22999999999999</c:v>
                </c:pt>
                <c:pt idx="2">
                  <c:v>131.58000000000001</c:v>
                </c:pt>
                <c:pt idx="3">
                  <c:v>111.53</c:v>
                </c:pt>
                <c:pt idx="4">
                  <c:v>741.24</c:v>
                </c:pt>
                <c:pt idx="5">
                  <c:v>150.94</c:v>
                </c:pt>
                <c:pt idx="6">
                  <c:v>32.79</c:v>
                </c:pt>
                <c:pt idx="7">
                  <c:v>102.74</c:v>
                </c:pt>
              </c:numCache>
            </c:numRef>
          </c:val>
          <c:extLst>
            <c:ext xmlns:c16="http://schemas.microsoft.com/office/drawing/2014/chart" uri="{C3380CC4-5D6E-409C-BE32-E72D297353CC}">
              <c16:uniqueId val="{00000000-CFDD-4955-AA92-C38FE606AA30}"/>
            </c:ext>
          </c:extLst>
        </c:ser>
        <c:dLbls>
          <c:dLblPos val="ctr"/>
          <c:showLegendKey val="0"/>
          <c:showVal val="1"/>
          <c:showCatName val="0"/>
          <c:showSerName val="0"/>
          <c:showPercent val="0"/>
          <c:showBubbleSize val="0"/>
        </c:dLbls>
        <c:gapWidth val="100"/>
        <c:overlap val="-27"/>
        <c:axId val="433021072"/>
        <c:axId val="433021400"/>
      </c:bar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max val="160"/>
          <c:min val="0"/>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下水道使用料</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2-CFDD-4955-AA92-C38FE606AA30}"/>
              </c:ext>
            </c:extLst>
          </c:dPt>
          <c:dLbls>
            <c:dLbl>
              <c:idx val="3"/>
              <c:layout>
                <c:manualLayout>
                  <c:x val="0"/>
                  <c:y val="0.158152777777777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E0-4EF8-A8B5-62B0BF4E61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高槻市
（Aa）</c:v>
                </c:pt>
                <c:pt idx="1">
                  <c:v>豊中市
（Aa）</c:v>
                </c:pt>
                <c:pt idx="2">
                  <c:v>吹田市
（Aa）</c:v>
                </c:pt>
                <c:pt idx="3">
                  <c:v>茨木市
（Aa）</c:v>
                </c:pt>
                <c:pt idx="4">
                  <c:v>箕面市
（Ac1）</c:v>
                </c:pt>
                <c:pt idx="5">
                  <c:v>池田市
（Ba）</c:v>
                </c:pt>
                <c:pt idx="6">
                  <c:v>摂津市
（Bb1）</c:v>
                </c:pt>
                <c:pt idx="7">
                  <c:v>島本町
（Bb1）</c:v>
                </c:pt>
              </c:strCache>
            </c:strRef>
          </c:cat>
          <c:val>
            <c:numRef>
              <c:f>Sheet1!$B$2:$I$2</c:f>
              <c:numCache>
                <c:formatCode>0.00</c:formatCode>
                <c:ptCount val="8"/>
                <c:pt idx="0">
                  <c:v>43.434869999999997</c:v>
                </c:pt>
                <c:pt idx="1">
                  <c:v>35.93282</c:v>
                </c:pt>
                <c:pt idx="2">
                  <c:v>45.016460000000002</c:v>
                </c:pt>
                <c:pt idx="3">
                  <c:v>35.672089999999997</c:v>
                </c:pt>
                <c:pt idx="4">
                  <c:v>14.55367</c:v>
                </c:pt>
                <c:pt idx="5">
                  <c:v>8.64757</c:v>
                </c:pt>
                <c:pt idx="6">
                  <c:v>16.913060000000002</c:v>
                </c:pt>
                <c:pt idx="7">
                  <c:v>4.3268599999999999</c:v>
                </c:pt>
              </c:numCache>
            </c:numRef>
          </c:val>
          <c:extLst>
            <c:ext xmlns:c16="http://schemas.microsoft.com/office/drawing/2014/chart" uri="{C3380CC4-5D6E-409C-BE32-E72D297353CC}">
              <c16:uniqueId val="{00000000-CFDD-4955-AA92-C38FE606AA30}"/>
            </c:ext>
          </c:extLst>
        </c:ser>
        <c:ser>
          <c:idx val="1"/>
          <c:order val="1"/>
          <c:tx>
            <c:strRef>
              <c:f>Sheet1!$A$3</c:f>
              <c:strCache>
                <c:ptCount val="1"/>
                <c:pt idx="0">
                  <c:v>現金預金</c:v>
                </c:pt>
              </c:strCache>
            </c:strRef>
          </c:tx>
          <c:spPr>
            <a:solidFill>
              <a:schemeClr val="accent2">
                <a:alpha val="90000"/>
              </a:schemeClr>
            </a:solidFill>
            <a:ln>
              <a:noFill/>
            </a:ln>
            <a:effectLst/>
          </c:spPr>
          <c:invertIfNegative val="0"/>
          <c:dLbls>
            <c:dLbl>
              <c:idx val="3"/>
              <c:layout>
                <c:manualLayout>
                  <c:x val="0"/>
                  <c:y val="0.239172146636432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5-479E-8C2E-B9DA762273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高槻市
（Aa）</c:v>
                </c:pt>
                <c:pt idx="1">
                  <c:v>豊中市
（Aa）</c:v>
                </c:pt>
                <c:pt idx="2">
                  <c:v>吹田市
（Aa）</c:v>
                </c:pt>
                <c:pt idx="3">
                  <c:v>茨木市
（Aa）</c:v>
                </c:pt>
                <c:pt idx="4">
                  <c:v>箕面市
（Ac1）</c:v>
                </c:pt>
                <c:pt idx="5">
                  <c:v>池田市
（Ba）</c:v>
                </c:pt>
                <c:pt idx="6">
                  <c:v>摂津市
（Bb1）</c:v>
                </c:pt>
                <c:pt idx="7">
                  <c:v>島本町
（Bb1）</c:v>
                </c:pt>
              </c:strCache>
            </c:strRef>
          </c:cat>
          <c:val>
            <c:numRef>
              <c:f>Sheet1!$B$3:$I$3</c:f>
              <c:numCache>
                <c:formatCode>0.00</c:formatCode>
                <c:ptCount val="8"/>
                <c:pt idx="0">
                  <c:v>14.788970000000001</c:v>
                </c:pt>
                <c:pt idx="1">
                  <c:v>69.516440000000003</c:v>
                </c:pt>
                <c:pt idx="2">
                  <c:v>56.149990000000003</c:v>
                </c:pt>
                <c:pt idx="3">
                  <c:v>33.825110000000002</c:v>
                </c:pt>
                <c:pt idx="4">
                  <c:v>55.562289999999997</c:v>
                </c:pt>
                <c:pt idx="5">
                  <c:v>23.73584</c:v>
                </c:pt>
                <c:pt idx="6">
                  <c:v>8.7171500000000002</c:v>
                </c:pt>
                <c:pt idx="7">
                  <c:v>4.7843600000000004</c:v>
                </c:pt>
              </c:numCache>
            </c:numRef>
          </c:val>
          <c:extLst>
            <c:ext xmlns:c16="http://schemas.microsoft.com/office/drawing/2014/chart" uri="{C3380CC4-5D6E-409C-BE32-E72D297353CC}">
              <c16:uniqueId val="{00000000-5A85-479E-8C2E-B9DA7622735F}"/>
            </c:ext>
          </c:extLst>
        </c:ser>
        <c:dLbls>
          <c:dLblPos val="ctr"/>
          <c:showLegendKey val="0"/>
          <c:showVal val="1"/>
          <c:showCatName val="0"/>
          <c:showSerName val="0"/>
          <c:showPercent val="0"/>
          <c:showBubbleSize val="0"/>
        </c:dLbls>
        <c:gapWidth val="100"/>
        <c:axId val="433021072"/>
        <c:axId val="433021400"/>
      </c:barChart>
      <c:catAx>
        <c:axId val="433021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legend>
      <c:legendPos val="b"/>
      <c:layout>
        <c:manualLayout>
          <c:xMode val="edge"/>
          <c:yMode val="edge"/>
          <c:x val="0.26466471500487587"/>
          <c:y val="2.5731666666666625E-2"/>
          <c:w val="0.51422397437935607"/>
          <c:h val="4.99905555555555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高槻市</c:v>
                </c:pt>
              </c:strCache>
            </c:strRef>
          </c:tx>
          <c:spPr>
            <a:solidFill>
              <a:schemeClr val="accent6">
                <a:lumMod val="60000"/>
                <a:lumOff val="40000"/>
              </a:schemeClr>
            </a:solidFill>
            <a:ln>
              <a:noFill/>
            </a:ln>
            <a:effectLst/>
          </c:spPr>
          <c:invertIfNegative val="0"/>
          <c:dLbls>
            <c:delete val="1"/>
          </c:dLbls>
          <c:cat>
            <c:strRef>
              <c:f>Sheet1!$B$1:$F$1</c:f>
              <c:strCache>
                <c:ptCount val="5"/>
                <c:pt idx="0">
                  <c:v>R1</c:v>
                </c:pt>
                <c:pt idx="1">
                  <c:v>R2</c:v>
                </c:pt>
                <c:pt idx="2">
                  <c:v>R3</c:v>
                </c:pt>
                <c:pt idx="3">
                  <c:v>R4</c:v>
                </c:pt>
                <c:pt idx="4">
                  <c:v>R5</c:v>
                </c:pt>
              </c:strCache>
            </c:strRef>
          </c:cat>
          <c:val>
            <c:numRef>
              <c:f>Sheet1!$B$2:$F$2</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FB10-4EDC-8537-27A62910105C}"/>
            </c:ext>
          </c:extLst>
        </c:ser>
        <c:dLbls>
          <c:dLblPos val="outEnd"/>
          <c:showLegendKey val="0"/>
          <c:showVal val="1"/>
          <c:showCatName val="0"/>
          <c:showSerName val="0"/>
          <c:showPercent val="0"/>
          <c:showBubbleSize val="0"/>
        </c:dLbls>
        <c:gapWidth val="219"/>
        <c:overlap val="-27"/>
        <c:axId val="433021072"/>
        <c:axId val="433021400"/>
      </c:barChart>
      <c:lineChart>
        <c:grouping val="standard"/>
        <c:varyColors val="0"/>
        <c:ser>
          <c:idx val="1"/>
          <c:order val="1"/>
          <c:tx>
            <c:strRef>
              <c:f>Sheet1!$A$3</c:f>
              <c:strCache>
                <c:ptCount val="1"/>
                <c:pt idx="0">
                  <c:v>類似団体（Aa）平均値</c:v>
                </c:pt>
              </c:strCache>
            </c:strRef>
          </c:tx>
          <c:spPr>
            <a:ln w="28575" cap="rnd">
              <a:solidFill>
                <a:schemeClr val="accent2"/>
              </a:solidFill>
              <a:round/>
            </a:ln>
            <a:effectLst/>
          </c:spPr>
          <c:marker>
            <c:symbol val="circle"/>
            <c:size val="10"/>
            <c:spPr>
              <a:solidFill>
                <a:schemeClr val="accent2"/>
              </a:solidFill>
              <a:ln w="9525">
                <a:solidFill>
                  <a:schemeClr val="accent2"/>
                </a:solidFill>
              </a:ln>
              <a:effectLst/>
            </c:spPr>
          </c:marker>
          <c:dLbls>
            <c:dLbl>
              <c:idx val="0"/>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5-FB10-4EDC-8537-27A62910105C}"/>
                </c:ext>
              </c:extLst>
            </c:dLbl>
            <c:dLbl>
              <c:idx val="4"/>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0-6078-44FA-ACE3-4B3E2AB8E9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c:v>
                </c:pt>
                <c:pt idx="1">
                  <c:v>R2</c:v>
                </c:pt>
                <c:pt idx="2">
                  <c:v>R3</c:v>
                </c:pt>
                <c:pt idx="3">
                  <c:v>R4</c:v>
                </c:pt>
                <c:pt idx="4">
                  <c:v>R5</c:v>
                </c:pt>
              </c:strCache>
            </c:strRef>
          </c:cat>
          <c:val>
            <c:numRef>
              <c:f>Sheet1!$B$3:$F$3</c:f>
              <c:numCache>
                <c:formatCode>General</c:formatCode>
                <c:ptCount val="5"/>
                <c:pt idx="0">
                  <c:v>0.28000000000000003</c:v>
                </c:pt>
                <c:pt idx="1">
                  <c:v>0.59</c:v>
                </c:pt>
                <c:pt idx="2">
                  <c:v>0.68</c:v>
                </c:pt>
                <c:pt idx="3">
                  <c:v>0.9</c:v>
                </c:pt>
                <c:pt idx="4">
                  <c:v>1.19</c:v>
                </c:pt>
              </c:numCache>
            </c:numRef>
          </c:val>
          <c:smooth val="0"/>
          <c:extLst>
            <c:ext xmlns:c16="http://schemas.microsoft.com/office/drawing/2014/chart" uri="{C3380CC4-5D6E-409C-BE32-E72D297353CC}">
              <c16:uniqueId val="{00000001-FB10-4EDC-8537-27A62910105C}"/>
            </c:ext>
          </c:extLst>
        </c:ser>
        <c:dLbls>
          <c:showLegendKey val="0"/>
          <c:showVal val="1"/>
          <c:showCatName val="0"/>
          <c:showSerName val="0"/>
          <c:showPercent val="0"/>
          <c:showBubbleSize val="0"/>
        </c:dLbls>
        <c:marker val="1"/>
        <c:smooth val="0"/>
        <c:axId val="433021072"/>
        <c:axId val="433021400"/>
      </c:line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R5</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2-CFDD-4955-AA92-C38FE606AA30}"/>
              </c:ext>
            </c:extLst>
          </c:dPt>
          <c:dLbls>
            <c:dLbl>
              <c:idx val="0"/>
              <c:delete val="1"/>
              <c:extLst>
                <c:ext xmlns:c15="http://schemas.microsoft.com/office/drawing/2012/chart" uri="{CE6537A1-D6FC-4f65-9D91-7224C49458BB}"/>
                <c:ext xmlns:c16="http://schemas.microsoft.com/office/drawing/2014/chart" uri="{C3380CC4-5D6E-409C-BE32-E72D297353CC}">
                  <c16:uniqueId val="{00000002-CFDD-4955-AA92-C38FE606AA30}"/>
                </c:ext>
              </c:extLst>
            </c:dLbl>
            <c:dLbl>
              <c:idx val="1"/>
              <c:delete val="1"/>
              <c:extLst>
                <c:ext xmlns:c15="http://schemas.microsoft.com/office/drawing/2012/chart" uri="{CE6537A1-D6FC-4f65-9D91-7224C49458BB}"/>
                <c:ext xmlns:c16="http://schemas.microsoft.com/office/drawing/2014/chart" uri="{C3380CC4-5D6E-409C-BE32-E72D297353CC}">
                  <c16:uniqueId val="{00000000-6313-4FCB-BFD2-A693E08C8AD2}"/>
                </c:ext>
              </c:extLst>
            </c:dLbl>
            <c:dLbl>
              <c:idx val="2"/>
              <c:delete val="1"/>
              <c:extLst>
                <c:ext xmlns:c15="http://schemas.microsoft.com/office/drawing/2012/chart" uri="{CE6537A1-D6FC-4f65-9D91-7224C49458BB}"/>
                <c:ext xmlns:c16="http://schemas.microsoft.com/office/drawing/2014/chart" uri="{C3380CC4-5D6E-409C-BE32-E72D297353CC}">
                  <c16:uniqueId val="{00000006-CFDD-4955-AA92-C38FE606AA30}"/>
                </c:ext>
              </c:extLst>
            </c:dLbl>
            <c:dLbl>
              <c:idx val="3"/>
              <c:delete val="1"/>
              <c:extLst>
                <c:ext xmlns:c15="http://schemas.microsoft.com/office/drawing/2012/chart" uri="{CE6537A1-D6FC-4f65-9D91-7224C49458BB}"/>
                <c:ext xmlns:c16="http://schemas.microsoft.com/office/drawing/2014/chart" uri="{C3380CC4-5D6E-409C-BE32-E72D297353CC}">
                  <c16:uniqueId val="{00000005-CFDD-4955-AA92-C38FE606AA30}"/>
                </c:ext>
              </c:extLst>
            </c:dLbl>
            <c:dLbl>
              <c:idx val="4"/>
              <c:delete val="1"/>
              <c:extLst>
                <c:ext xmlns:c15="http://schemas.microsoft.com/office/drawing/2012/chart" uri="{CE6537A1-D6FC-4f65-9D91-7224C49458BB}"/>
                <c:ext xmlns:c16="http://schemas.microsoft.com/office/drawing/2014/chart" uri="{C3380CC4-5D6E-409C-BE32-E72D297353CC}">
                  <c16:uniqueId val="{00000004-CFDD-4955-AA92-C38FE606AA30}"/>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13-4FCB-BFD2-A693E08C8AD2}"/>
                </c:ext>
              </c:extLst>
            </c:dLbl>
            <c:dLbl>
              <c:idx val="6"/>
              <c:delete val="1"/>
              <c:extLst>
                <c:ext xmlns:c15="http://schemas.microsoft.com/office/drawing/2012/chart" uri="{CE6537A1-D6FC-4f65-9D91-7224C49458BB}"/>
                <c:ext xmlns:c16="http://schemas.microsoft.com/office/drawing/2014/chart" uri="{C3380CC4-5D6E-409C-BE32-E72D297353CC}">
                  <c16:uniqueId val="{00000002-6313-4FCB-BFD2-A693E08C8AD2}"/>
                </c:ext>
              </c:extLst>
            </c:dLbl>
            <c:dLbl>
              <c:idx val="7"/>
              <c:delete val="1"/>
              <c:extLst>
                <c:ext xmlns:c15="http://schemas.microsoft.com/office/drawing/2012/chart" uri="{CE6537A1-D6FC-4f65-9D91-7224C49458BB}"/>
                <c:ext xmlns:c16="http://schemas.microsoft.com/office/drawing/2014/chart" uri="{C3380CC4-5D6E-409C-BE32-E72D297353CC}">
                  <c16:uniqueId val="{00000003-CFDD-4955-AA92-C38FE606AA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高槻市
（Aa）</c:v>
                </c:pt>
                <c:pt idx="1">
                  <c:v>豊中市
（Aa）</c:v>
                </c:pt>
                <c:pt idx="2">
                  <c:v>吹田市
（Aa）</c:v>
                </c:pt>
                <c:pt idx="3">
                  <c:v>茨木市
（Aa）</c:v>
                </c:pt>
                <c:pt idx="4">
                  <c:v>箕面市
（Ac1）</c:v>
                </c:pt>
                <c:pt idx="5">
                  <c:v>池田市
（Ba）</c:v>
                </c:pt>
                <c:pt idx="6">
                  <c:v>摂津市
（Bb1）</c:v>
                </c:pt>
                <c:pt idx="7">
                  <c:v>島本町
（Bb1）</c:v>
                </c:pt>
              </c:strCache>
            </c:strRef>
          </c:cat>
          <c:val>
            <c:numRef>
              <c:f>Sheet1!$B$2:$I$2</c:f>
              <c:numCache>
                <c:formatCode>General</c:formatCode>
                <c:ptCount val="8"/>
                <c:pt idx="0">
                  <c:v>0</c:v>
                </c:pt>
                <c:pt idx="1">
                  <c:v>0</c:v>
                </c:pt>
                <c:pt idx="2">
                  <c:v>0</c:v>
                </c:pt>
                <c:pt idx="3">
                  <c:v>0</c:v>
                </c:pt>
                <c:pt idx="4">
                  <c:v>0</c:v>
                </c:pt>
                <c:pt idx="5">
                  <c:v>27.02</c:v>
                </c:pt>
                <c:pt idx="6">
                  <c:v>0</c:v>
                </c:pt>
                <c:pt idx="7">
                  <c:v>0</c:v>
                </c:pt>
              </c:numCache>
            </c:numRef>
          </c:val>
          <c:extLst>
            <c:ext xmlns:c16="http://schemas.microsoft.com/office/drawing/2014/chart" uri="{C3380CC4-5D6E-409C-BE32-E72D297353CC}">
              <c16:uniqueId val="{00000000-CFDD-4955-AA92-C38FE606AA30}"/>
            </c:ext>
          </c:extLst>
        </c:ser>
        <c:dLbls>
          <c:showLegendKey val="0"/>
          <c:showVal val="0"/>
          <c:showCatName val="0"/>
          <c:showSerName val="0"/>
          <c:showPercent val="0"/>
          <c:showBubbleSize val="0"/>
        </c:dLbls>
        <c:gapWidth val="100"/>
        <c:overlap val="-27"/>
        <c:axId val="433021072"/>
        <c:axId val="433021400"/>
      </c:bar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高槻市</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c:v>
                </c:pt>
                <c:pt idx="1">
                  <c:v>R2</c:v>
                </c:pt>
                <c:pt idx="2">
                  <c:v>R3</c:v>
                </c:pt>
                <c:pt idx="3">
                  <c:v>R4</c:v>
                </c:pt>
                <c:pt idx="4">
                  <c:v>R5</c:v>
                </c:pt>
              </c:strCache>
            </c:strRef>
          </c:cat>
          <c:val>
            <c:numRef>
              <c:f>Sheet1!$B$2:$F$2</c:f>
              <c:numCache>
                <c:formatCode>General</c:formatCode>
                <c:ptCount val="5"/>
                <c:pt idx="0">
                  <c:v>608.38</c:v>
                </c:pt>
                <c:pt idx="1">
                  <c:v>542.1</c:v>
                </c:pt>
                <c:pt idx="2">
                  <c:v>504.57</c:v>
                </c:pt>
                <c:pt idx="3">
                  <c:v>474.08</c:v>
                </c:pt>
                <c:pt idx="4">
                  <c:v>443.77</c:v>
                </c:pt>
              </c:numCache>
            </c:numRef>
          </c:val>
          <c:extLst>
            <c:ext xmlns:c16="http://schemas.microsoft.com/office/drawing/2014/chart" uri="{C3380CC4-5D6E-409C-BE32-E72D297353CC}">
              <c16:uniqueId val="{00000000-FB10-4EDC-8537-27A62910105C}"/>
            </c:ext>
          </c:extLst>
        </c:ser>
        <c:dLbls>
          <c:dLblPos val="outEnd"/>
          <c:showLegendKey val="0"/>
          <c:showVal val="1"/>
          <c:showCatName val="0"/>
          <c:showSerName val="0"/>
          <c:showPercent val="0"/>
          <c:showBubbleSize val="0"/>
        </c:dLbls>
        <c:gapWidth val="219"/>
        <c:overlap val="-27"/>
        <c:axId val="433021072"/>
        <c:axId val="433021400"/>
      </c:barChart>
      <c:lineChart>
        <c:grouping val="standard"/>
        <c:varyColors val="0"/>
        <c:ser>
          <c:idx val="1"/>
          <c:order val="1"/>
          <c:tx>
            <c:strRef>
              <c:f>Sheet1!$A$3</c:f>
              <c:strCache>
                <c:ptCount val="1"/>
                <c:pt idx="0">
                  <c:v>類似団体（Aa）平均値</c:v>
                </c:pt>
              </c:strCache>
            </c:strRef>
          </c:tx>
          <c:spPr>
            <a:ln w="28575" cap="rnd">
              <a:solidFill>
                <a:schemeClr val="accent2"/>
              </a:solidFill>
              <a:round/>
            </a:ln>
            <a:effectLst/>
          </c:spPr>
          <c:marker>
            <c:symbol val="circle"/>
            <c:size val="10"/>
            <c:spPr>
              <a:solidFill>
                <a:schemeClr val="accent2"/>
              </a:solidFill>
              <a:ln w="9525">
                <a:solidFill>
                  <a:schemeClr val="accent2"/>
                </a:solidFill>
              </a:ln>
              <a:effectLst/>
            </c:spPr>
          </c:marker>
          <c:dLbls>
            <c:dLbl>
              <c:idx val="0"/>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5-FB10-4EDC-8537-27A62910105C}"/>
                </c:ext>
              </c:extLst>
            </c:dLbl>
            <c:dLbl>
              <c:idx val="4"/>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0-6078-44FA-ACE3-4B3E2AB8E9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c:v>
                </c:pt>
                <c:pt idx="1">
                  <c:v>R2</c:v>
                </c:pt>
                <c:pt idx="2">
                  <c:v>R3</c:v>
                </c:pt>
                <c:pt idx="3">
                  <c:v>R4</c:v>
                </c:pt>
                <c:pt idx="4">
                  <c:v>R5</c:v>
                </c:pt>
              </c:strCache>
            </c:strRef>
          </c:cat>
          <c:val>
            <c:numRef>
              <c:f>Sheet1!$B$3:$F$3</c:f>
              <c:numCache>
                <c:formatCode>General</c:formatCode>
                <c:ptCount val="5"/>
                <c:pt idx="0">
                  <c:v>517.34</c:v>
                </c:pt>
                <c:pt idx="1">
                  <c:v>485.6</c:v>
                </c:pt>
                <c:pt idx="2">
                  <c:v>463.93</c:v>
                </c:pt>
                <c:pt idx="3">
                  <c:v>481.88</c:v>
                </c:pt>
                <c:pt idx="4">
                  <c:v>460.03</c:v>
                </c:pt>
              </c:numCache>
            </c:numRef>
          </c:val>
          <c:smooth val="0"/>
          <c:extLst>
            <c:ext xmlns:c16="http://schemas.microsoft.com/office/drawing/2014/chart" uri="{C3380CC4-5D6E-409C-BE32-E72D297353CC}">
              <c16:uniqueId val="{00000001-FB10-4EDC-8537-27A62910105C}"/>
            </c:ext>
          </c:extLst>
        </c:ser>
        <c:dLbls>
          <c:showLegendKey val="0"/>
          <c:showVal val="1"/>
          <c:showCatName val="0"/>
          <c:showSerName val="0"/>
          <c:showPercent val="0"/>
          <c:showBubbleSize val="0"/>
        </c:dLbls>
        <c:marker val="1"/>
        <c:smooth val="0"/>
        <c:axId val="433021072"/>
        <c:axId val="433021400"/>
      </c:line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R5</c:v>
                </c:pt>
              </c:strCache>
            </c:strRef>
          </c:tx>
          <c:spPr>
            <a:solidFill>
              <a:schemeClr val="bg2">
                <a:lumMod val="9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CFDD-4955-AA92-C38FE606AA30}"/>
              </c:ext>
            </c:extLst>
          </c:dPt>
          <c:dLbls>
            <c:dLbl>
              <c:idx val="6"/>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6313-4FCB-BFD2-A693E08C8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高槻市
（Aa）</c:v>
                </c:pt>
                <c:pt idx="1">
                  <c:v>豊中市
（Aa）</c:v>
                </c:pt>
                <c:pt idx="2">
                  <c:v>吹田市
（Aa）</c:v>
                </c:pt>
                <c:pt idx="3">
                  <c:v>茨木市
（Aa）</c:v>
                </c:pt>
                <c:pt idx="4">
                  <c:v>箕面市
（Ac1）</c:v>
                </c:pt>
                <c:pt idx="5">
                  <c:v>池田市
（Ba）</c:v>
                </c:pt>
                <c:pt idx="6">
                  <c:v>摂津市
（Bb1）</c:v>
                </c:pt>
                <c:pt idx="7">
                  <c:v>島本町
（Bb1）</c:v>
                </c:pt>
              </c:strCache>
            </c:strRef>
          </c:cat>
          <c:val>
            <c:numRef>
              <c:f>Sheet1!$B$2:$I$2</c:f>
              <c:numCache>
                <c:formatCode>General</c:formatCode>
                <c:ptCount val="8"/>
                <c:pt idx="0">
                  <c:v>443.77</c:v>
                </c:pt>
                <c:pt idx="1">
                  <c:v>281.27</c:v>
                </c:pt>
                <c:pt idx="2">
                  <c:v>304.99</c:v>
                </c:pt>
                <c:pt idx="3">
                  <c:v>319.69</c:v>
                </c:pt>
                <c:pt idx="4">
                  <c:v>103.64</c:v>
                </c:pt>
                <c:pt idx="5">
                  <c:v>586.53</c:v>
                </c:pt>
                <c:pt idx="6">
                  <c:v>449.47</c:v>
                </c:pt>
                <c:pt idx="7">
                  <c:v>602.44000000000005</c:v>
                </c:pt>
              </c:numCache>
            </c:numRef>
          </c:val>
          <c:extLst>
            <c:ext xmlns:c16="http://schemas.microsoft.com/office/drawing/2014/chart" uri="{C3380CC4-5D6E-409C-BE32-E72D297353CC}">
              <c16:uniqueId val="{00000000-CFDD-4955-AA92-C38FE606AA30}"/>
            </c:ext>
          </c:extLst>
        </c:ser>
        <c:dLbls>
          <c:showLegendKey val="0"/>
          <c:showVal val="0"/>
          <c:showCatName val="0"/>
          <c:showSerName val="0"/>
          <c:showPercent val="0"/>
          <c:showBubbleSize val="0"/>
        </c:dLbls>
        <c:gapWidth val="100"/>
        <c:overlap val="-27"/>
        <c:axId val="433021072"/>
        <c:axId val="433021400"/>
      </c:bar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使用料（20㎥／月・税込）</c:v>
                </c:pt>
              </c:strCache>
            </c:strRef>
          </c:tx>
          <c:spPr>
            <a:solidFill>
              <a:schemeClr val="accent6">
                <a:lumMod val="40000"/>
                <a:lumOff val="60000"/>
              </a:schemeClr>
            </a:solidFill>
            <a:ln>
              <a:noFill/>
            </a:ln>
            <a:effectLst/>
          </c:spPr>
          <c:invertIfNegative val="0"/>
          <c:dPt>
            <c:idx val="24"/>
            <c:invertIfNegative val="0"/>
            <c:bubble3D val="0"/>
            <c:spPr>
              <a:solidFill>
                <a:schemeClr val="accent6">
                  <a:lumMod val="75000"/>
                </a:schemeClr>
              </a:solidFill>
              <a:ln>
                <a:noFill/>
              </a:ln>
              <a:effectLst/>
            </c:spPr>
            <c:extLst>
              <c:ext xmlns:c16="http://schemas.microsoft.com/office/drawing/2014/chart" uri="{C3380CC4-5D6E-409C-BE32-E72D297353CC}">
                <c16:uniqueId val="{00000003-BA74-429B-A670-79D8B567ACF4}"/>
              </c:ext>
            </c:extLst>
          </c:dPt>
          <c:dPt>
            <c:idx val="36"/>
            <c:invertIfNegative val="0"/>
            <c:bubble3D val="0"/>
            <c:spPr>
              <a:solidFill>
                <a:srgbClr val="FF9966"/>
              </a:solidFill>
              <a:ln>
                <a:noFill/>
              </a:ln>
              <a:effectLst/>
            </c:spPr>
            <c:extLst>
              <c:ext xmlns:c16="http://schemas.microsoft.com/office/drawing/2014/chart" uri="{C3380CC4-5D6E-409C-BE32-E72D297353CC}">
                <c16:uniqueId val="{00000004-BA74-429B-A670-79D8B567ACF4}"/>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74-429B-A670-79D8B567ACF4}"/>
                </c:ext>
              </c:extLst>
            </c:dLbl>
            <c:dLbl>
              <c:idx val="2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74-429B-A670-79D8B567ACF4}"/>
                </c:ext>
              </c:extLst>
            </c:dLbl>
            <c:dLbl>
              <c:idx val="3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74-429B-A670-79D8B567ACF4}"/>
                </c:ext>
              </c:extLst>
            </c:dLbl>
            <c:dLbl>
              <c:idx val="4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74-429B-A670-79D8B567ACF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泉大津市</c:v>
                </c:pt>
                <c:pt idx="1">
                  <c:v>阪南市</c:v>
                </c:pt>
                <c:pt idx="2">
                  <c:v>岸和田市</c:v>
                </c:pt>
                <c:pt idx="3">
                  <c:v>松原市</c:v>
                </c:pt>
                <c:pt idx="4">
                  <c:v>藤井寺市</c:v>
                </c:pt>
                <c:pt idx="5">
                  <c:v>泉南市</c:v>
                </c:pt>
                <c:pt idx="6">
                  <c:v>堺市</c:v>
                </c:pt>
                <c:pt idx="7">
                  <c:v>柏原市</c:v>
                </c:pt>
                <c:pt idx="8">
                  <c:v>河内長野市</c:v>
                </c:pt>
                <c:pt idx="9">
                  <c:v>羽曳野市</c:v>
                </c:pt>
                <c:pt idx="10">
                  <c:v>高石市</c:v>
                </c:pt>
                <c:pt idx="11">
                  <c:v>枚方市</c:v>
                </c:pt>
                <c:pt idx="12">
                  <c:v>交野市</c:v>
                </c:pt>
                <c:pt idx="13">
                  <c:v>太子町</c:v>
                </c:pt>
                <c:pt idx="14">
                  <c:v>八尾市</c:v>
                </c:pt>
                <c:pt idx="15">
                  <c:v>忠岡町</c:v>
                </c:pt>
                <c:pt idx="16">
                  <c:v>豊能町</c:v>
                </c:pt>
                <c:pt idx="17">
                  <c:v>和泉市</c:v>
                </c:pt>
                <c:pt idx="18">
                  <c:v>泉佐野市</c:v>
                </c:pt>
                <c:pt idx="19">
                  <c:v>熊取町</c:v>
                </c:pt>
                <c:pt idx="20">
                  <c:v>千早赤阪村</c:v>
                </c:pt>
                <c:pt idx="21">
                  <c:v>門真市</c:v>
                </c:pt>
                <c:pt idx="22">
                  <c:v>寝屋川市</c:v>
                </c:pt>
                <c:pt idx="23">
                  <c:v>富田林市</c:v>
                </c:pt>
                <c:pt idx="24">
                  <c:v>平均</c:v>
                </c:pt>
                <c:pt idx="25">
                  <c:v>能勢町</c:v>
                </c:pt>
                <c:pt idx="26">
                  <c:v>摂津市</c:v>
                </c:pt>
                <c:pt idx="27">
                  <c:v>大阪狭山市</c:v>
                </c:pt>
                <c:pt idx="28">
                  <c:v>四條畷市</c:v>
                </c:pt>
                <c:pt idx="29">
                  <c:v>貝塚市</c:v>
                </c:pt>
                <c:pt idx="30">
                  <c:v>東大阪市</c:v>
                </c:pt>
                <c:pt idx="31">
                  <c:v>守口市</c:v>
                </c:pt>
                <c:pt idx="32">
                  <c:v>茨木市</c:v>
                </c:pt>
                <c:pt idx="33">
                  <c:v>島本町</c:v>
                </c:pt>
                <c:pt idx="34">
                  <c:v>岬町</c:v>
                </c:pt>
                <c:pt idx="35">
                  <c:v>大東市</c:v>
                </c:pt>
                <c:pt idx="36">
                  <c:v>高槻市</c:v>
                </c:pt>
                <c:pt idx="37">
                  <c:v>箕面市</c:v>
                </c:pt>
                <c:pt idx="38">
                  <c:v>田尻町</c:v>
                </c:pt>
                <c:pt idx="39">
                  <c:v>河南町</c:v>
                </c:pt>
                <c:pt idx="40">
                  <c:v>池田市</c:v>
                </c:pt>
                <c:pt idx="41">
                  <c:v>吹田市</c:v>
                </c:pt>
                <c:pt idx="42">
                  <c:v>豊中市</c:v>
                </c:pt>
                <c:pt idx="43">
                  <c:v>大阪市</c:v>
                </c:pt>
              </c:strCache>
            </c:strRef>
          </c:cat>
          <c:val>
            <c:numRef>
              <c:f>Sheet1!$B$2:$B$45</c:f>
              <c:numCache>
                <c:formatCode>#,##0_);[Red]\(#,##0\)</c:formatCode>
                <c:ptCount val="44"/>
                <c:pt idx="0">
                  <c:v>2877</c:v>
                </c:pt>
                <c:pt idx="1">
                  <c:v>2876</c:v>
                </c:pt>
                <c:pt idx="2">
                  <c:v>2871</c:v>
                </c:pt>
                <c:pt idx="3">
                  <c:v>2868</c:v>
                </c:pt>
                <c:pt idx="4">
                  <c:v>2857</c:v>
                </c:pt>
                <c:pt idx="5">
                  <c:v>2830</c:v>
                </c:pt>
                <c:pt idx="6">
                  <c:v>2821</c:v>
                </c:pt>
                <c:pt idx="7">
                  <c:v>2805</c:v>
                </c:pt>
                <c:pt idx="8">
                  <c:v>2796</c:v>
                </c:pt>
                <c:pt idx="9">
                  <c:v>2780</c:v>
                </c:pt>
                <c:pt idx="10">
                  <c:v>2755</c:v>
                </c:pt>
                <c:pt idx="11">
                  <c:v>2618</c:v>
                </c:pt>
                <c:pt idx="12">
                  <c:v>2607</c:v>
                </c:pt>
                <c:pt idx="13">
                  <c:v>2570</c:v>
                </c:pt>
                <c:pt idx="14">
                  <c:v>2563</c:v>
                </c:pt>
                <c:pt idx="15">
                  <c:v>2535</c:v>
                </c:pt>
                <c:pt idx="16">
                  <c:v>2530</c:v>
                </c:pt>
                <c:pt idx="17">
                  <c:v>2530</c:v>
                </c:pt>
                <c:pt idx="18">
                  <c:v>2530</c:v>
                </c:pt>
                <c:pt idx="19">
                  <c:v>2530</c:v>
                </c:pt>
                <c:pt idx="20">
                  <c:v>2442</c:v>
                </c:pt>
                <c:pt idx="21">
                  <c:v>2420</c:v>
                </c:pt>
                <c:pt idx="22">
                  <c:v>2406</c:v>
                </c:pt>
                <c:pt idx="23">
                  <c:v>2382</c:v>
                </c:pt>
                <c:pt idx="24">
                  <c:v>2338</c:v>
                </c:pt>
                <c:pt idx="25">
                  <c:v>2313</c:v>
                </c:pt>
                <c:pt idx="26">
                  <c:v>2299</c:v>
                </c:pt>
                <c:pt idx="27">
                  <c:v>2222</c:v>
                </c:pt>
                <c:pt idx="28">
                  <c:v>2206</c:v>
                </c:pt>
                <c:pt idx="29">
                  <c:v>2110</c:v>
                </c:pt>
                <c:pt idx="30">
                  <c:v>2087</c:v>
                </c:pt>
                <c:pt idx="31">
                  <c:v>2055</c:v>
                </c:pt>
                <c:pt idx="32">
                  <c:v>2035</c:v>
                </c:pt>
                <c:pt idx="33">
                  <c:v>2024</c:v>
                </c:pt>
                <c:pt idx="34">
                  <c:v>1990</c:v>
                </c:pt>
                <c:pt idx="35">
                  <c:v>1970</c:v>
                </c:pt>
                <c:pt idx="36">
                  <c:v>1965</c:v>
                </c:pt>
                <c:pt idx="37">
                  <c:v>1863</c:v>
                </c:pt>
                <c:pt idx="38">
                  <c:v>1830</c:v>
                </c:pt>
                <c:pt idx="39">
                  <c:v>1826</c:v>
                </c:pt>
                <c:pt idx="40">
                  <c:v>1634</c:v>
                </c:pt>
                <c:pt idx="41">
                  <c:v>1609</c:v>
                </c:pt>
                <c:pt idx="42">
                  <c:v>1421</c:v>
                </c:pt>
                <c:pt idx="43">
                  <c:v>1276</c:v>
                </c:pt>
              </c:numCache>
            </c:numRef>
          </c:val>
          <c:extLst>
            <c:ext xmlns:c16="http://schemas.microsoft.com/office/drawing/2014/chart" uri="{C3380CC4-5D6E-409C-BE32-E72D297353CC}">
              <c16:uniqueId val="{00000000-BA74-429B-A670-79D8B567ACF4}"/>
            </c:ext>
          </c:extLst>
        </c:ser>
        <c:dLbls>
          <c:showLegendKey val="0"/>
          <c:showVal val="0"/>
          <c:showCatName val="0"/>
          <c:showSerName val="0"/>
          <c:showPercent val="0"/>
          <c:showBubbleSize val="0"/>
        </c:dLbls>
        <c:gapWidth val="100"/>
        <c:overlap val="-27"/>
        <c:axId val="453948080"/>
        <c:axId val="453943816"/>
      </c:barChart>
      <c:catAx>
        <c:axId val="45394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3943816"/>
        <c:crosses val="autoZero"/>
        <c:auto val="1"/>
        <c:lblAlgn val="ctr"/>
        <c:lblOffset val="100"/>
        <c:noMultiLvlLbl val="0"/>
      </c:catAx>
      <c:valAx>
        <c:axId val="4539438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3948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支払利息</c:v>
                </c:pt>
              </c:strCache>
            </c:strRef>
          </c:tx>
          <c:spPr>
            <a:ln w="28575" cap="rnd">
              <a:solidFill>
                <a:schemeClr val="accent6"/>
              </a:solidFill>
              <a:round/>
            </a:ln>
            <a:effectLst/>
          </c:spPr>
          <c:marker>
            <c:symbol val="circle"/>
            <c:size val="10"/>
            <c:spPr>
              <a:solidFill>
                <a:schemeClr val="accent1"/>
              </a:solidFill>
              <a:ln w="9525">
                <a:solidFill>
                  <a:schemeClr val="accent1"/>
                </a:solidFill>
              </a:ln>
              <a:effectLst/>
            </c:spPr>
          </c:marker>
          <c:cat>
            <c:strRef>
              <c:f>Sheet1!$B$1:$R$1</c:f>
              <c:strCache>
                <c:ptCount val="17"/>
                <c:pt idx="0">
                  <c:v>R7</c:v>
                </c:pt>
                <c:pt idx="1">
                  <c:v>R8</c:v>
                </c:pt>
                <c:pt idx="2">
                  <c:v>R9</c:v>
                </c:pt>
                <c:pt idx="3">
                  <c:v>R10</c:v>
                </c:pt>
                <c:pt idx="4">
                  <c:v>R11</c:v>
                </c:pt>
                <c:pt idx="5">
                  <c:v>R12</c:v>
                </c:pt>
                <c:pt idx="6">
                  <c:v>R13</c:v>
                </c:pt>
                <c:pt idx="7">
                  <c:v>R14</c:v>
                </c:pt>
                <c:pt idx="8">
                  <c:v>R15</c:v>
                </c:pt>
                <c:pt idx="9">
                  <c:v>R16</c:v>
                </c:pt>
                <c:pt idx="10">
                  <c:v>R17</c:v>
                </c:pt>
                <c:pt idx="11">
                  <c:v>R18</c:v>
                </c:pt>
                <c:pt idx="12">
                  <c:v>R19</c:v>
                </c:pt>
                <c:pt idx="13">
                  <c:v>R20</c:v>
                </c:pt>
                <c:pt idx="14">
                  <c:v>R21</c:v>
                </c:pt>
                <c:pt idx="15">
                  <c:v>R22</c:v>
                </c:pt>
                <c:pt idx="16">
                  <c:v>R23</c:v>
                </c:pt>
              </c:strCache>
            </c:strRef>
          </c:cat>
          <c:val>
            <c:numRef>
              <c:f>Sheet1!$B$2:$R$2</c:f>
              <c:numCache>
                <c:formatCode>General</c:formatCode>
                <c:ptCount val="17"/>
                <c:pt idx="0">
                  <c:v>3.06</c:v>
                </c:pt>
                <c:pt idx="1">
                  <c:v>2.84</c:v>
                </c:pt>
                <c:pt idx="2">
                  <c:v>2.69</c:v>
                </c:pt>
                <c:pt idx="3">
                  <c:v>2.58</c:v>
                </c:pt>
                <c:pt idx="4">
                  <c:v>2.5099999999999998</c:v>
                </c:pt>
                <c:pt idx="5">
                  <c:v>2.41</c:v>
                </c:pt>
                <c:pt idx="6">
                  <c:v>2.36</c:v>
                </c:pt>
                <c:pt idx="7">
                  <c:v>2.33</c:v>
                </c:pt>
                <c:pt idx="8">
                  <c:v>2.2999999999999998</c:v>
                </c:pt>
                <c:pt idx="9">
                  <c:v>2.29</c:v>
                </c:pt>
                <c:pt idx="10">
                  <c:v>2.2799999999999998</c:v>
                </c:pt>
                <c:pt idx="11">
                  <c:v>2.29</c:v>
                </c:pt>
                <c:pt idx="12">
                  <c:v>2.31</c:v>
                </c:pt>
                <c:pt idx="13">
                  <c:v>2.34</c:v>
                </c:pt>
                <c:pt idx="14">
                  <c:v>2.37</c:v>
                </c:pt>
                <c:pt idx="15">
                  <c:v>2.41</c:v>
                </c:pt>
                <c:pt idx="16">
                  <c:v>2.4500000000000002</c:v>
                </c:pt>
              </c:numCache>
            </c:numRef>
          </c:val>
          <c:smooth val="0"/>
          <c:extLst>
            <c:ext xmlns:c16="http://schemas.microsoft.com/office/drawing/2014/chart" uri="{C3380CC4-5D6E-409C-BE32-E72D297353CC}">
              <c16:uniqueId val="{00000000-DA23-47CA-AB16-98E11DC4B77A}"/>
            </c:ext>
          </c:extLst>
        </c:ser>
        <c:ser>
          <c:idx val="1"/>
          <c:order val="1"/>
          <c:tx>
            <c:strRef>
              <c:f>Sheet1!$A$3</c:f>
              <c:strCache>
                <c:ptCount val="1"/>
                <c:pt idx="0">
                  <c:v>経常損益</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Sheet1!$B$1:$R$1</c:f>
              <c:strCache>
                <c:ptCount val="17"/>
                <c:pt idx="0">
                  <c:v>R7</c:v>
                </c:pt>
                <c:pt idx="1">
                  <c:v>R8</c:v>
                </c:pt>
                <c:pt idx="2">
                  <c:v>R9</c:v>
                </c:pt>
                <c:pt idx="3">
                  <c:v>R10</c:v>
                </c:pt>
                <c:pt idx="4">
                  <c:v>R11</c:v>
                </c:pt>
                <c:pt idx="5">
                  <c:v>R12</c:v>
                </c:pt>
                <c:pt idx="6">
                  <c:v>R13</c:v>
                </c:pt>
                <c:pt idx="7">
                  <c:v>R14</c:v>
                </c:pt>
                <c:pt idx="8">
                  <c:v>R15</c:v>
                </c:pt>
                <c:pt idx="9">
                  <c:v>R16</c:v>
                </c:pt>
                <c:pt idx="10">
                  <c:v>R17</c:v>
                </c:pt>
                <c:pt idx="11">
                  <c:v>R18</c:v>
                </c:pt>
                <c:pt idx="12">
                  <c:v>R19</c:v>
                </c:pt>
                <c:pt idx="13">
                  <c:v>R20</c:v>
                </c:pt>
                <c:pt idx="14">
                  <c:v>R21</c:v>
                </c:pt>
                <c:pt idx="15">
                  <c:v>R22</c:v>
                </c:pt>
                <c:pt idx="16">
                  <c:v>R23</c:v>
                </c:pt>
              </c:strCache>
            </c:strRef>
          </c:cat>
          <c:val>
            <c:numRef>
              <c:f>Sheet1!$B$3:$R$3</c:f>
              <c:numCache>
                <c:formatCode>General</c:formatCode>
                <c:ptCount val="17"/>
                <c:pt idx="0">
                  <c:v>2.75</c:v>
                </c:pt>
                <c:pt idx="1">
                  <c:v>2.21</c:v>
                </c:pt>
                <c:pt idx="2">
                  <c:v>1.91</c:v>
                </c:pt>
                <c:pt idx="3">
                  <c:v>0.62</c:v>
                </c:pt>
                <c:pt idx="4">
                  <c:v>0.2</c:v>
                </c:pt>
                <c:pt idx="5">
                  <c:v>-0.77</c:v>
                </c:pt>
                <c:pt idx="6">
                  <c:v>-1.85</c:v>
                </c:pt>
                <c:pt idx="7">
                  <c:v>-2.7</c:v>
                </c:pt>
                <c:pt idx="8">
                  <c:v>-3.23</c:v>
                </c:pt>
                <c:pt idx="9">
                  <c:v>-4.09</c:v>
                </c:pt>
                <c:pt idx="10">
                  <c:v>-6.17</c:v>
                </c:pt>
                <c:pt idx="11">
                  <c:v>-6.62</c:v>
                </c:pt>
                <c:pt idx="12">
                  <c:v>-6.6</c:v>
                </c:pt>
                <c:pt idx="13">
                  <c:v>-6.58</c:v>
                </c:pt>
                <c:pt idx="14">
                  <c:v>-6.54</c:v>
                </c:pt>
                <c:pt idx="15">
                  <c:v>-6.5</c:v>
                </c:pt>
                <c:pt idx="16">
                  <c:v>-6.45</c:v>
                </c:pt>
              </c:numCache>
            </c:numRef>
          </c:val>
          <c:smooth val="0"/>
          <c:extLst>
            <c:ext xmlns:c16="http://schemas.microsoft.com/office/drawing/2014/chart" uri="{C3380CC4-5D6E-409C-BE32-E72D297353CC}">
              <c16:uniqueId val="{00000000-AAB0-4F5E-B79D-8B292962F1FB}"/>
            </c:ext>
          </c:extLst>
        </c:ser>
        <c:dLbls>
          <c:showLegendKey val="0"/>
          <c:showVal val="0"/>
          <c:showCatName val="0"/>
          <c:showSerName val="0"/>
          <c:showPercent val="0"/>
          <c:showBubbleSize val="0"/>
        </c:dLbls>
        <c:marker val="1"/>
        <c:smooth val="0"/>
        <c:axId val="440518968"/>
        <c:axId val="440523888"/>
      </c:lineChart>
      <c:catAx>
        <c:axId val="440518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0523888"/>
        <c:crosses val="autoZero"/>
        <c:auto val="1"/>
        <c:lblAlgn val="ctr"/>
        <c:lblOffset val="100"/>
        <c:noMultiLvlLbl val="0"/>
      </c:catAx>
      <c:valAx>
        <c:axId val="440523888"/>
        <c:scaling>
          <c:orientation val="minMax"/>
        </c:scaling>
        <c:delete val="0"/>
        <c:axPos val="l"/>
        <c:majorGridlines>
          <c:spPr>
            <a:ln w="9525" cap="flat" cmpd="sng" algn="ctr">
              <a:solidFill>
                <a:schemeClr val="tx1">
                  <a:lumMod val="15000"/>
                  <a:lumOff val="85000"/>
                </a:schemeClr>
              </a:solidFill>
              <a:round/>
            </a:ln>
            <a:effectLst/>
          </c:spPr>
        </c:majorGridlines>
        <c:numFmt formatCode="#,##0.0;&quot;▲ &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518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23064522623718"/>
          <c:y val="0.10946169535067901"/>
          <c:w val="0.70000767483216031"/>
          <c:h val="0.71308686095389551"/>
        </c:manualLayout>
      </c:layout>
      <c:barChart>
        <c:barDir val="col"/>
        <c:grouping val="stacked"/>
        <c:varyColors val="0"/>
        <c:ser>
          <c:idx val="1"/>
          <c:order val="0"/>
          <c:tx>
            <c:strRef>
              <c:f>'グラフ（1）'!$V$3</c:f>
              <c:strCache>
                <c:ptCount val="1"/>
                <c:pt idx="0">
                  <c:v>改築費用</c:v>
                </c:pt>
              </c:strCache>
            </c:strRef>
          </c:tx>
          <c:spPr>
            <a:solidFill>
              <a:srgbClr val="FF99CC"/>
            </a:solidFill>
            <a:ln w="12700">
              <a:solidFill>
                <a:srgbClr val="000000"/>
              </a:solidFill>
              <a:prstDash val="solid"/>
            </a:ln>
          </c:spPr>
          <c:invertIfNegative val="0"/>
          <c:cat>
            <c:strRef>
              <c:f>'グラフ（1）'!$P$4:$P$104</c:f>
              <c:strCache>
                <c:ptCount val="101"/>
                <c:pt idx="0">
                  <c:v>H30</c:v>
                </c:pt>
                <c:pt idx="1">
                  <c:v>R1</c:v>
                </c:pt>
                <c:pt idx="2">
                  <c:v>R2</c:v>
                </c:pt>
                <c:pt idx="3">
                  <c:v>R3</c:v>
                </c:pt>
                <c:pt idx="4">
                  <c:v>R4</c:v>
                </c:pt>
                <c:pt idx="5">
                  <c:v>R5</c:v>
                </c:pt>
                <c:pt idx="6">
                  <c:v>R6</c:v>
                </c:pt>
                <c:pt idx="7">
                  <c:v>R7</c:v>
                </c:pt>
                <c:pt idx="8">
                  <c:v>R8</c:v>
                </c:pt>
                <c:pt idx="9">
                  <c:v>R9</c:v>
                </c:pt>
                <c:pt idx="10">
                  <c:v>R10</c:v>
                </c:pt>
                <c:pt idx="11">
                  <c:v>R11</c:v>
                </c:pt>
                <c:pt idx="12">
                  <c:v>R12</c:v>
                </c:pt>
                <c:pt idx="13">
                  <c:v>R13</c:v>
                </c:pt>
                <c:pt idx="14">
                  <c:v>R14</c:v>
                </c:pt>
                <c:pt idx="15">
                  <c:v>R15</c:v>
                </c:pt>
                <c:pt idx="16">
                  <c:v>R16</c:v>
                </c:pt>
                <c:pt idx="17">
                  <c:v>R17</c:v>
                </c:pt>
                <c:pt idx="18">
                  <c:v>R18</c:v>
                </c:pt>
                <c:pt idx="19">
                  <c:v>R19</c:v>
                </c:pt>
                <c:pt idx="20">
                  <c:v>R20</c:v>
                </c:pt>
                <c:pt idx="21">
                  <c:v>R21</c:v>
                </c:pt>
                <c:pt idx="22">
                  <c:v>R22</c:v>
                </c:pt>
                <c:pt idx="23">
                  <c:v>R23</c:v>
                </c:pt>
                <c:pt idx="24">
                  <c:v>R24</c:v>
                </c:pt>
                <c:pt idx="25">
                  <c:v>R25</c:v>
                </c:pt>
                <c:pt idx="26">
                  <c:v>R26</c:v>
                </c:pt>
                <c:pt idx="27">
                  <c:v>R27</c:v>
                </c:pt>
                <c:pt idx="28">
                  <c:v>R28</c:v>
                </c:pt>
                <c:pt idx="29">
                  <c:v>R29</c:v>
                </c:pt>
                <c:pt idx="30">
                  <c:v>R30</c:v>
                </c:pt>
                <c:pt idx="31">
                  <c:v>R31</c:v>
                </c:pt>
                <c:pt idx="32">
                  <c:v>R32</c:v>
                </c:pt>
                <c:pt idx="33">
                  <c:v>R33</c:v>
                </c:pt>
                <c:pt idx="34">
                  <c:v>R34</c:v>
                </c:pt>
                <c:pt idx="35">
                  <c:v>R35</c:v>
                </c:pt>
                <c:pt idx="36">
                  <c:v>R36</c:v>
                </c:pt>
                <c:pt idx="37">
                  <c:v>R37</c:v>
                </c:pt>
                <c:pt idx="38">
                  <c:v>R38</c:v>
                </c:pt>
                <c:pt idx="39">
                  <c:v>R39</c:v>
                </c:pt>
                <c:pt idx="40">
                  <c:v>R40</c:v>
                </c:pt>
                <c:pt idx="41">
                  <c:v>R41</c:v>
                </c:pt>
                <c:pt idx="42">
                  <c:v>R42</c:v>
                </c:pt>
                <c:pt idx="43">
                  <c:v>R43</c:v>
                </c:pt>
                <c:pt idx="44">
                  <c:v>R44</c:v>
                </c:pt>
                <c:pt idx="45">
                  <c:v>R45</c:v>
                </c:pt>
                <c:pt idx="46">
                  <c:v>R46</c:v>
                </c:pt>
                <c:pt idx="47">
                  <c:v>R47</c:v>
                </c:pt>
                <c:pt idx="48">
                  <c:v>R48</c:v>
                </c:pt>
                <c:pt idx="49">
                  <c:v>R49</c:v>
                </c:pt>
                <c:pt idx="50">
                  <c:v>R50</c:v>
                </c:pt>
                <c:pt idx="51">
                  <c:v>R51</c:v>
                </c:pt>
                <c:pt idx="52">
                  <c:v>R52</c:v>
                </c:pt>
                <c:pt idx="53">
                  <c:v>R53</c:v>
                </c:pt>
                <c:pt idx="54">
                  <c:v>R54</c:v>
                </c:pt>
                <c:pt idx="55">
                  <c:v>R55</c:v>
                </c:pt>
                <c:pt idx="56">
                  <c:v>R56</c:v>
                </c:pt>
                <c:pt idx="57">
                  <c:v>R57</c:v>
                </c:pt>
                <c:pt idx="58">
                  <c:v>R58</c:v>
                </c:pt>
                <c:pt idx="59">
                  <c:v>R59</c:v>
                </c:pt>
                <c:pt idx="60">
                  <c:v>R60</c:v>
                </c:pt>
                <c:pt idx="61">
                  <c:v>R61</c:v>
                </c:pt>
                <c:pt idx="62">
                  <c:v>R62</c:v>
                </c:pt>
                <c:pt idx="63">
                  <c:v>R63</c:v>
                </c:pt>
                <c:pt idx="64">
                  <c:v>R64</c:v>
                </c:pt>
                <c:pt idx="65">
                  <c:v>R65</c:v>
                </c:pt>
                <c:pt idx="66">
                  <c:v>R66</c:v>
                </c:pt>
                <c:pt idx="67">
                  <c:v>R67</c:v>
                </c:pt>
                <c:pt idx="68">
                  <c:v>R68</c:v>
                </c:pt>
                <c:pt idx="69">
                  <c:v>R69</c:v>
                </c:pt>
                <c:pt idx="70">
                  <c:v>R70</c:v>
                </c:pt>
                <c:pt idx="71">
                  <c:v>R71</c:v>
                </c:pt>
                <c:pt idx="72">
                  <c:v>R72</c:v>
                </c:pt>
                <c:pt idx="73">
                  <c:v>R73</c:v>
                </c:pt>
                <c:pt idx="74">
                  <c:v>R74</c:v>
                </c:pt>
                <c:pt idx="75">
                  <c:v>R75</c:v>
                </c:pt>
                <c:pt idx="76">
                  <c:v>R76</c:v>
                </c:pt>
                <c:pt idx="77">
                  <c:v>R77</c:v>
                </c:pt>
                <c:pt idx="78">
                  <c:v>R78</c:v>
                </c:pt>
                <c:pt idx="79">
                  <c:v>R79</c:v>
                </c:pt>
                <c:pt idx="80">
                  <c:v>R80</c:v>
                </c:pt>
                <c:pt idx="81">
                  <c:v>R81</c:v>
                </c:pt>
                <c:pt idx="82">
                  <c:v>R82</c:v>
                </c:pt>
                <c:pt idx="83">
                  <c:v>R83</c:v>
                </c:pt>
                <c:pt idx="84">
                  <c:v>R84</c:v>
                </c:pt>
                <c:pt idx="85">
                  <c:v>R85</c:v>
                </c:pt>
                <c:pt idx="86">
                  <c:v>R86</c:v>
                </c:pt>
                <c:pt idx="87">
                  <c:v>R87</c:v>
                </c:pt>
                <c:pt idx="88">
                  <c:v>R88</c:v>
                </c:pt>
                <c:pt idx="89">
                  <c:v>R89</c:v>
                </c:pt>
                <c:pt idx="90">
                  <c:v>R90</c:v>
                </c:pt>
                <c:pt idx="91">
                  <c:v>R91</c:v>
                </c:pt>
                <c:pt idx="92">
                  <c:v>R92</c:v>
                </c:pt>
                <c:pt idx="93">
                  <c:v>R93</c:v>
                </c:pt>
                <c:pt idx="94">
                  <c:v>R94</c:v>
                </c:pt>
                <c:pt idx="95">
                  <c:v>R95</c:v>
                </c:pt>
                <c:pt idx="96">
                  <c:v>R96</c:v>
                </c:pt>
                <c:pt idx="97">
                  <c:v>R97</c:v>
                </c:pt>
                <c:pt idx="98">
                  <c:v>R98</c:v>
                </c:pt>
                <c:pt idx="99">
                  <c:v>R99</c:v>
                </c:pt>
                <c:pt idx="100">
                  <c:v>R100</c:v>
                </c:pt>
              </c:strCache>
            </c:strRef>
          </c:cat>
          <c:val>
            <c:numRef>
              <c:f>'グラフ（1）'!$V$4:$V$104</c:f>
              <c:numCache>
                <c:formatCode>#,##0_);[Red]\(#,##0\)</c:formatCode>
                <c:ptCount val="101"/>
                <c:pt idx="0">
                  <c:v>0</c:v>
                </c:pt>
                <c:pt idx="1">
                  <c:v>29.093800000000005</c:v>
                </c:pt>
                <c:pt idx="2">
                  <c:v>12.826499999999998</c:v>
                </c:pt>
                <c:pt idx="3">
                  <c:v>151.18482499999999</c:v>
                </c:pt>
                <c:pt idx="4">
                  <c:v>145.41119999999998</c:v>
                </c:pt>
                <c:pt idx="5">
                  <c:v>109.956</c:v>
                </c:pt>
                <c:pt idx="6">
                  <c:v>109.956</c:v>
                </c:pt>
                <c:pt idx="7">
                  <c:v>109.956</c:v>
                </c:pt>
                <c:pt idx="8">
                  <c:v>109.956</c:v>
                </c:pt>
                <c:pt idx="9">
                  <c:v>109.956</c:v>
                </c:pt>
                <c:pt idx="10">
                  <c:v>109.956</c:v>
                </c:pt>
                <c:pt idx="11">
                  <c:v>109.956</c:v>
                </c:pt>
                <c:pt idx="12">
                  <c:v>109.956</c:v>
                </c:pt>
                <c:pt idx="13">
                  <c:v>109.956</c:v>
                </c:pt>
                <c:pt idx="14">
                  <c:v>109.956</c:v>
                </c:pt>
                <c:pt idx="15">
                  <c:v>109.956</c:v>
                </c:pt>
                <c:pt idx="16">
                  <c:v>109.956</c:v>
                </c:pt>
                <c:pt idx="17">
                  <c:v>109.956</c:v>
                </c:pt>
                <c:pt idx="18">
                  <c:v>109.956</c:v>
                </c:pt>
                <c:pt idx="19">
                  <c:v>109.956</c:v>
                </c:pt>
                <c:pt idx="20">
                  <c:v>109.956</c:v>
                </c:pt>
                <c:pt idx="21">
                  <c:v>109.956</c:v>
                </c:pt>
                <c:pt idx="22">
                  <c:v>109.956</c:v>
                </c:pt>
                <c:pt idx="23">
                  <c:v>109.956</c:v>
                </c:pt>
                <c:pt idx="24">
                  <c:v>109.956</c:v>
                </c:pt>
                <c:pt idx="25">
                  <c:v>109.956</c:v>
                </c:pt>
                <c:pt idx="26">
                  <c:v>109.956</c:v>
                </c:pt>
                <c:pt idx="27">
                  <c:v>109.956</c:v>
                </c:pt>
                <c:pt idx="28">
                  <c:v>109.956</c:v>
                </c:pt>
                <c:pt idx="29">
                  <c:v>109.956</c:v>
                </c:pt>
                <c:pt idx="30">
                  <c:v>109.956</c:v>
                </c:pt>
                <c:pt idx="31">
                  <c:v>109.956</c:v>
                </c:pt>
                <c:pt idx="32">
                  <c:v>109.956</c:v>
                </c:pt>
                <c:pt idx="33">
                  <c:v>109.956</c:v>
                </c:pt>
                <c:pt idx="34">
                  <c:v>109.956</c:v>
                </c:pt>
                <c:pt idx="35">
                  <c:v>109.956</c:v>
                </c:pt>
                <c:pt idx="36">
                  <c:v>109.956</c:v>
                </c:pt>
                <c:pt idx="37">
                  <c:v>109.956</c:v>
                </c:pt>
                <c:pt idx="38">
                  <c:v>109.956</c:v>
                </c:pt>
                <c:pt idx="39">
                  <c:v>109.956</c:v>
                </c:pt>
                <c:pt idx="40">
                  <c:v>109.956</c:v>
                </c:pt>
                <c:pt idx="41">
                  <c:v>109.956</c:v>
                </c:pt>
                <c:pt idx="42">
                  <c:v>109.956</c:v>
                </c:pt>
                <c:pt idx="43">
                  <c:v>109.956</c:v>
                </c:pt>
                <c:pt idx="44">
                  <c:v>109.956</c:v>
                </c:pt>
                <c:pt idx="45">
                  <c:v>109.956</c:v>
                </c:pt>
                <c:pt idx="46">
                  <c:v>109.956</c:v>
                </c:pt>
                <c:pt idx="47">
                  <c:v>109.956</c:v>
                </c:pt>
                <c:pt idx="48">
                  <c:v>109.956</c:v>
                </c:pt>
                <c:pt idx="49">
                  <c:v>109.956</c:v>
                </c:pt>
                <c:pt idx="50">
                  <c:v>109.956</c:v>
                </c:pt>
                <c:pt idx="51">
                  <c:v>109.956</c:v>
                </c:pt>
                <c:pt idx="52">
                  <c:v>109.956</c:v>
                </c:pt>
                <c:pt idx="53">
                  <c:v>109.956</c:v>
                </c:pt>
                <c:pt idx="54">
                  <c:v>109.956</c:v>
                </c:pt>
                <c:pt idx="55">
                  <c:v>109.956</c:v>
                </c:pt>
                <c:pt idx="56">
                  <c:v>109.956</c:v>
                </c:pt>
                <c:pt idx="57">
                  <c:v>109.956</c:v>
                </c:pt>
                <c:pt idx="58">
                  <c:v>109.956</c:v>
                </c:pt>
                <c:pt idx="59">
                  <c:v>109.956</c:v>
                </c:pt>
                <c:pt idx="60">
                  <c:v>109.956</c:v>
                </c:pt>
                <c:pt idx="61">
                  <c:v>109.956</c:v>
                </c:pt>
                <c:pt idx="62">
                  <c:v>109.956</c:v>
                </c:pt>
                <c:pt idx="63">
                  <c:v>109.956</c:v>
                </c:pt>
                <c:pt idx="64">
                  <c:v>109.956</c:v>
                </c:pt>
                <c:pt idx="65">
                  <c:v>109.956</c:v>
                </c:pt>
                <c:pt idx="66">
                  <c:v>109.956</c:v>
                </c:pt>
                <c:pt idx="67">
                  <c:v>109.956</c:v>
                </c:pt>
                <c:pt idx="68">
                  <c:v>109.956</c:v>
                </c:pt>
                <c:pt idx="69">
                  <c:v>109.956</c:v>
                </c:pt>
                <c:pt idx="70">
                  <c:v>109.956</c:v>
                </c:pt>
                <c:pt idx="71">
                  <c:v>109.956</c:v>
                </c:pt>
                <c:pt idx="72">
                  <c:v>109.956</c:v>
                </c:pt>
                <c:pt idx="73">
                  <c:v>109.956</c:v>
                </c:pt>
                <c:pt idx="74">
                  <c:v>109.956</c:v>
                </c:pt>
                <c:pt idx="75">
                  <c:v>109.956</c:v>
                </c:pt>
                <c:pt idx="76">
                  <c:v>109.956</c:v>
                </c:pt>
                <c:pt idx="77">
                  <c:v>111.17150000000001</c:v>
                </c:pt>
                <c:pt idx="78">
                  <c:v>114.25700000000002</c:v>
                </c:pt>
                <c:pt idx="79">
                  <c:v>117.81</c:v>
                </c:pt>
                <c:pt idx="80">
                  <c:v>120.14750000000001</c:v>
                </c:pt>
                <c:pt idx="81">
                  <c:v>124.355</c:v>
                </c:pt>
                <c:pt idx="82">
                  <c:v>127.0665</c:v>
                </c:pt>
                <c:pt idx="83">
                  <c:v>130.24550000000002</c:v>
                </c:pt>
                <c:pt idx="84">
                  <c:v>133.98550000000003</c:v>
                </c:pt>
                <c:pt idx="85">
                  <c:v>137.44500000000002</c:v>
                </c:pt>
                <c:pt idx="86">
                  <c:v>140.43700000000001</c:v>
                </c:pt>
                <c:pt idx="87">
                  <c:v>145.01850000000002</c:v>
                </c:pt>
                <c:pt idx="88">
                  <c:v>148.01050000000001</c:v>
                </c:pt>
                <c:pt idx="89">
                  <c:v>152.31150000000002</c:v>
                </c:pt>
                <c:pt idx="90">
                  <c:v>155.21</c:v>
                </c:pt>
                <c:pt idx="91">
                  <c:v>159.511</c:v>
                </c:pt>
                <c:pt idx="92">
                  <c:v>163.1575</c:v>
                </c:pt>
                <c:pt idx="93">
                  <c:v>167.08450000000002</c:v>
                </c:pt>
                <c:pt idx="94">
                  <c:v>171.1985</c:v>
                </c:pt>
                <c:pt idx="95">
                  <c:v>174.75150000000002</c:v>
                </c:pt>
                <c:pt idx="96">
                  <c:v>179.05250000000001</c:v>
                </c:pt>
                <c:pt idx="97">
                  <c:v>183.82100000000003</c:v>
                </c:pt>
                <c:pt idx="98">
                  <c:v>186.626</c:v>
                </c:pt>
                <c:pt idx="99">
                  <c:v>191.58150000000001</c:v>
                </c:pt>
                <c:pt idx="100">
                  <c:v>195.602</c:v>
                </c:pt>
              </c:numCache>
            </c:numRef>
          </c:val>
          <c:extLst>
            <c:ext xmlns:c16="http://schemas.microsoft.com/office/drawing/2014/chart" uri="{C3380CC4-5D6E-409C-BE32-E72D297353CC}">
              <c16:uniqueId val="{00000000-EA20-40A4-B2CE-FD3F25234F62}"/>
            </c:ext>
          </c:extLst>
        </c:ser>
        <c:dLbls>
          <c:showLegendKey val="0"/>
          <c:showVal val="0"/>
          <c:showCatName val="0"/>
          <c:showSerName val="0"/>
          <c:showPercent val="0"/>
          <c:showBubbleSize val="0"/>
        </c:dLbls>
        <c:gapWidth val="0"/>
        <c:overlap val="100"/>
        <c:axId val="525189664"/>
        <c:axId val="1"/>
      </c:barChart>
      <c:lineChart>
        <c:grouping val="standard"/>
        <c:varyColors val="0"/>
        <c:ser>
          <c:idx val="0"/>
          <c:order val="2"/>
          <c:tx>
            <c:strRef>
              <c:f>'グラフ（1）'!$Z$3</c:f>
              <c:strCache>
                <c:ptCount val="1"/>
                <c:pt idx="0">
                  <c:v>平均投資額</c:v>
                </c:pt>
              </c:strCache>
            </c:strRef>
          </c:tx>
          <c:spPr>
            <a:ln w="25400">
              <a:solidFill>
                <a:srgbClr val="FF0000"/>
              </a:solidFill>
            </a:ln>
          </c:spPr>
          <c:marker>
            <c:symbol val="none"/>
          </c:marker>
          <c:val>
            <c:numRef>
              <c:f>'グラフ（1）'!$Z$4:$Z$104</c:f>
              <c:numCache>
                <c:formatCode>#,##0_);[Red]\(#,##0\)</c:formatCode>
                <c:ptCount val="101"/>
                <c:pt idx="0">
                  <c:v>118</c:v>
                </c:pt>
                <c:pt idx="1">
                  <c:v>118</c:v>
                </c:pt>
                <c:pt idx="2">
                  <c:v>118</c:v>
                </c:pt>
                <c:pt idx="3">
                  <c:v>118</c:v>
                </c:pt>
                <c:pt idx="4">
                  <c:v>118</c:v>
                </c:pt>
                <c:pt idx="5">
                  <c:v>118</c:v>
                </c:pt>
                <c:pt idx="6">
                  <c:v>118</c:v>
                </c:pt>
                <c:pt idx="7">
                  <c:v>118</c:v>
                </c:pt>
                <c:pt idx="8">
                  <c:v>118</c:v>
                </c:pt>
                <c:pt idx="9">
                  <c:v>118</c:v>
                </c:pt>
                <c:pt idx="10">
                  <c:v>118</c:v>
                </c:pt>
                <c:pt idx="11">
                  <c:v>118</c:v>
                </c:pt>
                <c:pt idx="12">
                  <c:v>118</c:v>
                </c:pt>
                <c:pt idx="13">
                  <c:v>118</c:v>
                </c:pt>
                <c:pt idx="14">
                  <c:v>118</c:v>
                </c:pt>
                <c:pt idx="15">
                  <c:v>118</c:v>
                </c:pt>
                <c:pt idx="16">
                  <c:v>118</c:v>
                </c:pt>
                <c:pt idx="17">
                  <c:v>118</c:v>
                </c:pt>
                <c:pt idx="18">
                  <c:v>118</c:v>
                </c:pt>
                <c:pt idx="19">
                  <c:v>118</c:v>
                </c:pt>
                <c:pt idx="20">
                  <c:v>118</c:v>
                </c:pt>
                <c:pt idx="21">
                  <c:v>118</c:v>
                </c:pt>
                <c:pt idx="22">
                  <c:v>118</c:v>
                </c:pt>
                <c:pt idx="23">
                  <c:v>118</c:v>
                </c:pt>
                <c:pt idx="24">
                  <c:v>118</c:v>
                </c:pt>
                <c:pt idx="25">
                  <c:v>118</c:v>
                </c:pt>
                <c:pt idx="26">
                  <c:v>118</c:v>
                </c:pt>
                <c:pt idx="27">
                  <c:v>118</c:v>
                </c:pt>
                <c:pt idx="28">
                  <c:v>118</c:v>
                </c:pt>
                <c:pt idx="29">
                  <c:v>118</c:v>
                </c:pt>
                <c:pt idx="30">
                  <c:v>118</c:v>
                </c:pt>
                <c:pt idx="31">
                  <c:v>118</c:v>
                </c:pt>
                <c:pt idx="32">
                  <c:v>118</c:v>
                </c:pt>
                <c:pt idx="33">
                  <c:v>118</c:v>
                </c:pt>
                <c:pt idx="34">
                  <c:v>118</c:v>
                </c:pt>
                <c:pt idx="35">
                  <c:v>118</c:v>
                </c:pt>
                <c:pt idx="36">
                  <c:v>118</c:v>
                </c:pt>
                <c:pt idx="37">
                  <c:v>118</c:v>
                </c:pt>
                <c:pt idx="38">
                  <c:v>118</c:v>
                </c:pt>
                <c:pt idx="39">
                  <c:v>118</c:v>
                </c:pt>
                <c:pt idx="40">
                  <c:v>118</c:v>
                </c:pt>
                <c:pt idx="41">
                  <c:v>118</c:v>
                </c:pt>
                <c:pt idx="42">
                  <c:v>118</c:v>
                </c:pt>
                <c:pt idx="43">
                  <c:v>118</c:v>
                </c:pt>
                <c:pt idx="44">
                  <c:v>118</c:v>
                </c:pt>
                <c:pt idx="45">
                  <c:v>118</c:v>
                </c:pt>
                <c:pt idx="46">
                  <c:v>118</c:v>
                </c:pt>
                <c:pt idx="47">
                  <c:v>118</c:v>
                </c:pt>
                <c:pt idx="48">
                  <c:v>118</c:v>
                </c:pt>
                <c:pt idx="49">
                  <c:v>118</c:v>
                </c:pt>
                <c:pt idx="50">
                  <c:v>118</c:v>
                </c:pt>
                <c:pt idx="51">
                  <c:v>118</c:v>
                </c:pt>
                <c:pt idx="52">
                  <c:v>118</c:v>
                </c:pt>
                <c:pt idx="53">
                  <c:v>118</c:v>
                </c:pt>
                <c:pt idx="54">
                  <c:v>118</c:v>
                </c:pt>
                <c:pt idx="55">
                  <c:v>118</c:v>
                </c:pt>
                <c:pt idx="56">
                  <c:v>118</c:v>
                </c:pt>
                <c:pt idx="57">
                  <c:v>118</c:v>
                </c:pt>
                <c:pt idx="58">
                  <c:v>118</c:v>
                </c:pt>
                <c:pt idx="59">
                  <c:v>118</c:v>
                </c:pt>
                <c:pt idx="60">
                  <c:v>118</c:v>
                </c:pt>
                <c:pt idx="61">
                  <c:v>118</c:v>
                </c:pt>
                <c:pt idx="62">
                  <c:v>118</c:v>
                </c:pt>
                <c:pt idx="63">
                  <c:v>118</c:v>
                </c:pt>
                <c:pt idx="64">
                  <c:v>118</c:v>
                </c:pt>
                <c:pt idx="65">
                  <c:v>118</c:v>
                </c:pt>
                <c:pt idx="66">
                  <c:v>118</c:v>
                </c:pt>
                <c:pt idx="67">
                  <c:v>118</c:v>
                </c:pt>
                <c:pt idx="68">
                  <c:v>118</c:v>
                </c:pt>
                <c:pt idx="69">
                  <c:v>118</c:v>
                </c:pt>
                <c:pt idx="70">
                  <c:v>118</c:v>
                </c:pt>
                <c:pt idx="71">
                  <c:v>118</c:v>
                </c:pt>
                <c:pt idx="72">
                  <c:v>118</c:v>
                </c:pt>
                <c:pt idx="73">
                  <c:v>118</c:v>
                </c:pt>
                <c:pt idx="74">
                  <c:v>118</c:v>
                </c:pt>
                <c:pt idx="75">
                  <c:v>118</c:v>
                </c:pt>
                <c:pt idx="76">
                  <c:v>118</c:v>
                </c:pt>
                <c:pt idx="77">
                  <c:v>118</c:v>
                </c:pt>
                <c:pt idx="78">
                  <c:v>118</c:v>
                </c:pt>
                <c:pt idx="79">
                  <c:v>118</c:v>
                </c:pt>
                <c:pt idx="80">
                  <c:v>118</c:v>
                </c:pt>
                <c:pt idx="81">
                  <c:v>118</c:v>
                </c:pt>
                <c:pt idx="82">
                  <c:v>118</c:v>
                </c:pt>
                <c:pt idx="83">
                  <c:v>118</c:v>
                </c:pt>
                <c:pt idx="84">
                  <c:v>118</c:v>
                </c:pt>
                <c:pt idx="85">
                  <c:v>118</c:v>
                </c:pt>
                <c:pt idx="86">
                  <c:v>118</c:v>
                </c:pt>
                <c:pt idx="87">
                  <c:v>118</c:v>
                </c:pt>
                <c:pt idx="88">
                  <c:v>118</c:v>
                </c:pt>
                <c:pt idx="89">
                  <c:v>118</c:v>
                </c:pt>
                <c:pt idx="90">
                  <c:v>118</c:v>
                </c:pt>
                <c:pt idx="91">
                  <c:v>118</c:v>
                </c:pt>
                <c:pt idx="92">
                  <c:v>118</c:v>
                </c:pt>
                <c:pt idx="93">
                  <c:v>118</c:v>
                </c:pt>
                <c:pt idx="94">
                  <c:v>118</c:v>
                </c:pt>
                <c:pt idx="95">
                  <c:v>118</c:v>
                </c:pt>
                <c:pt idx="96">
                  <c:v>118</c:v>
                </c:pt>
                <c:pt idx="97">
                  <c:v>118</c:v>
                </c:pt>
                <c:pt idx="98">
                  <c:v>118</c:v>
                </c:pt>
                <c:pt idx="99">
                  <c:v>118</c:v>
                </c:pt>
                <c:pt idx="100">
                  <c:v>118</c:v>
                </c:pt>
              </c:numCache>
            </c:numRef>
          </c:val>
          <c:smooth val="0"/>
          <c:extLst>
            <c:ext xmlns:c16="http://schemas.microsoft.com/office/drawing/2014/chart" uri="{C3380CC4-5D6E-409C-BE32-E72D297353CC}">
              <c16:uniqueId val="{00000001-EA20-40A4-B2CE-FD3F25234F62}"/>
            </c:ext>
          </c:extLst>
        </c:ser>
        <c:dLbls>
          <c:showLegendKey val="0"/>
          <c:showVal val="0"/>
          <c:showCatName val="0"/>
          <c:showSerName val="0"/>
          <c:showPercent val="0"/>
          <c:showBubbleSize val="0"/>
        </c:dLbls>
        <c:marker val="1"/>
        <c:smooth val="0"/>
        <c:axId val="525189664"/>
        <c:axId val="1"/>
      </c:lineChart>
      <c:lineChart>
        <c:grouping val="standard"/>
        <c:varyColors val="0"/>
        <c:ser>
          <c:idx val="2"/>
          <c:order val="1"/>
          <c:tx>
            <c:strRef>
              <c:f>'グラフ（1）'!$W$3</c:f>
              <c:strCache>
                <c:ptCount val="1"/>
                <c:pt idx="0">
                  <c:v>累計費用</c:v>
                </c:pt>
              </c:strCache>
            </c:strRef>
          </c:tx>
          <c:spPr>
            <a:ln w="25400">
              <a:solidFill>
                <a:srgbClr val="3366FF"/>
              </a:solidFill>
              <a:prstDash val="solid"/>
            </a:ln>
          </c:spPr>
          <c:marker>
            <c:symbol val="none"/>
          </c:marker>
          <c:cat>
            <c:strRef>
              <c:f>'グラフ（1）'!$P$4:$P$104</c:f>
              <c:strCache>
                <c:ptCount val="101"/>
                <c:pt idx="0">
                  <c:v>H30</c:v>
                </c:pt>
                <c:pt idx="1">
                  <c:v>R1</c:v>
                </c:pt>
                <c:pt idx="2">
                  <c:v>R2</c:v>
                </c:pt>
                <c:pt idx="3">
                  <c:v>R3</c:v>
                </c:pt>
                <c:pt idx="4">
                  <c:v>R4</c:v>
                </c:pt>
                <c:pt idx="5">
                  <c:v>R5</c:v>
                </c:pt>
                <c:pt idx="6">
                  <c:v>R6</c:v>
                </c:pt>
                <c:pt idx="7">
                  <c:v>R7</c:v>
                </c:pt>
                <c:pt idx="8">
                  <c:v>R8</c:v>
                </c:pt>
                <c:pt idx="9">
                  <c:v>R9</c:v>
                </c:pt>
                <c:pt idx="10">
                  <c:v>R10</c:v>
                </c:pt>
                <c:pt idx="11">
                  <c:v>R11</c:v>
                </c:pt>
                <c:pt idx="12">
                  <c:v>R12</c:v>
                </c:pt>
                <c:pt idx="13">
                  <c:v>R13</c:v>
                </c:pt>
                <c:pt idx="14">
                  <c:v>R14</c:v>
                </c:pt>
                <c:pt idx="15">
                  <c:v>R15</c:v>
                </c:pt>
                <c:pt idx="16">
                  <c:v>R16</c:v>
                </c:pt>
                <c:pt idx="17">
                  <c:v>R17</c:v>
                </c:pt>
                <c:pt idx="18">
                  <c:v>R18</c:v>
                </c:pt>
                <c:pt idx="19">
                  <c:v>R19</c:v>
                </c:pt>
                <c:pt idx="20">
                  <c:v>R20</c:v>
                </c:pt>
                <c:pt idx="21">
                  <c:v>R21</c:v>
                </c:pt>
                <c:pt idx="22">
                  <c:v>R22</c:v>
                </c:pt>
                <c:pt idx="23">
                  <c:v>R23</c:v>
                </c:pt>
                <c:pt idx="24">
                  <c:v>R24</c:v>
                </c:pt>
                <c:pt idx="25">
                  <c:v>R25</c:v>
                </c:pt>
                <c:pt idx="26">
                  <c:v>R26</c:v>
                </c:pt>
                <c:pt idx="27">
                  <c:v>R27</c:v>
                </c:pt>
                <c:pt idx="28">
                  <c:v>R28</c:v>
                </c:pt>
                <c:pt idx="29">
                  <c:v>R29</c:v>
                </c:pt>
                <c:pt idx="30">
                  <c:v>R30</c:v>
                </c:pt>
                <c:pt idx="31">
                  <c:v>R31</c:v>
                </c:pt>
                <c:pt idx="32">
                  <c:v>R32</c:v>
                </c:pt>
                <c:pt idx="33">
                  <c:v>R33</c:v>
                </c:pt>
                <c:pt idx="34">
                  <c:v>R34</c:v>
                </c:pt>
                <c:pt idx="35">
                  <c:v>R35</c:v>
                </c:pt>
                <c:pt idx="36">
                  <c:v>R36</c:v>
                </c:pt>
                <c:pt idx="37">
                  <c:v>R37</c:v>
                </c:pt>
                <c:pt idx="38">
                  <c:v>R38</c:v>
                </c:pt>
                <c:pt idx="39">
                  <c:v>R39</c:v>
                </c:pt>
                <c:pt idx="40">
                  <c:v>R40</c:v>
                </c:pt>
                <c:pt idx="41">
                  <c:v>R41</c:v>
                </c:pt>
                <c:pt idx="42">
                  <c:v>R42</c:v>
                </c:pt>
                <c:pt idx="43">
                  <c:v>R43</c:v>
                </c:pt>
                <c:pt idx="44">
                  <c:v>R44</c:v>
                </c:pt>
                <c:pt idx="45">
                  <c:v>R45</c:v>
                </c:pt>
                <c:pt idx="46">
                  <c:v>R46</c:v>
                </c:pt>
                <c:pt idx="47">
                  <c:v>R47</c:v>
                </c:pt>
                <c:pt idx="48">
                  <c:v>R48</c:v>
                </c:pt>
                <c:pt idx="49">
                  <c:v>R49</c:v>
                </c:pt>
                <c:pt idx="50">
                  <c:v>R50</c:v>
                </c:pt>
                <c:pt idx="51">
                  <c:v>R51</c:v>
                </c:pt>
                <c:pt idx="52">
                  <c:v>R52</c:v>
                </c:pt>
                <c:pt idx="53">
                  <c:v>R53</c:v>
                </c:pt>
                <c:pt idx="54">
                  <c:v>R54</c:v>
                </c:pt>
                <c:pt idx="55">
                  <c:v>R55</c:v>
                </c:pt>
                <c:pt idx="56">
                  <c:v>R56</c:v>
                </c:pt>
                <c:pt idx="57">
                  <c:v>R57</c:v>
                </c:pt>
                <c:pt idx="58">
                  <c:v>R58</c:v>
                </c:pt>
                <c:pt idx="59">
                  <c:v>R59</c:v>
                </c:pt>
                <c:pt idx="60">
                  <c:v>R60</c:v>
                </c:pt>
                <c:pt idx="61">
                  <c:v>R61</c:v>
                </c:pt>
                <c:pt idx="62">
                  <c:v>R62</c:v>
                </c:pt>
                <c:pt idx="63">
                  <c:v>R63</c:v>
                </c:pt>
                <c:pt idx="64">
                  <c:v>R64</c:v>
                </c:pt>
                <c:pt idx="65">
                  <c:v>R65</c:v>
                </c:pt>
                <c:pt idx="66">
                  <c:v>R66</c:v>
                </c:pt>
                <c:pt idx="67">
                  <c:v>R67</c:v>
                </c:pt>
                <c:pt idx="68">
                  <c:v>R68</c:v>
                </c:pt>
                <c:pt idx="69">
                  <c:v>R69</c:v>
                </c:pt>
                <c:pt idx="70">
                  <c:v>R70</c:v>
                </c:pt>
                <c:pt idx="71">
                  <c:v>R71</c:v>
                </c:pt>
                <c:pt idx="72">
                  <c:v>R72</c:v>
                </c:pt>
                <c:pt idx="73">
                  <c:v>R73</c:v>
                </c:pt>
                <c:pt idx="74">
                  <c:v>R74</c:v>
                </c:pt>
                <c:pt idx="75">
                  <c:v>R75</c:v>
                </c:pt>
                <c:pt idx="76">
                  <c:v>R76</c:v>
                </c:pt>
                <c:pt idx="77">
                  <c:v>R77</c:v>
                </c:pt>
                <c:pt idx="78">
                  <c:v>R78</c:v>
                </c:pt>
                <c:pt idx="79">
                  <c:v>R79</c:v>
                </c:pt>
                <c:pt idx="80">
                  <c:v>R80</c:v>
                </c:pt>
                <c:pt idx="81">
                  <c:v>R81</c:v>
                </c:pt>
                <c:pt idx="82">
                  <c:v>R82</c:v>
                </c:pt>
                <c:pt idx="83">
                  <c:v>R83</c:v>
                </c:pt>
                <c:pt idx="84">
                  <c:v>R84</c:v>
                </c:pt>
                <c:pt idx="85">
                  <c:v>R85</c:v>
                </c:pt>
                <c:pt idx="86">
                  <c:v>R86</c:v>
                </c:pt>
                <c:pt idx="87">
                  <c:v>R87</c:v>
                </c:pt>
                <c:pt idx="88">
                  <c:v>R88</c:v>
                </c:pt>
                <c:pt idx="89">
                  <c:v>R89</c:v>
                </c:pt>
                <c:pt idx="90">
                  <c:v>R90</c:v>
                </c:pt>
                <c:pt idx="91">
                  <c:v>R91</c:v>
                </c:pt>
                <c:pt idx="92">
                  <c:v>R92</c:v>
                </c:pt>
                <c:pt idx="93">
                  <c:v>R93</c:v>
                </c:pt>
                <c:pt idx="94">
                  <c:v>R94</c:v>
                </c:pt>
                <c:pt idx="95">
                  <c:v>R95</c:v>
                </c:pt>
                <c:pt idx="96">
                  <c:v>R96</c:v>
                </c:pt>
                <c:pt idx="97">
                  <c:v>R97</c:v>
                </c:pt>
                <c:pt idx="98">
                  <c:v>R98</c:v>
                </c:pt>
                <c:pt idx="99">
                  <c:v>R99</c:v>
                </c:pt>
                <c:pt idx="100">
                  <c:v>R100</c:v>
                </c:pt>
              </c:strCache>
            </c:strRef>
          </c:cat>
          <c:val>
            <c:numRef>
              <c:f>'グラフ（1）'!$W$4:$W$104</c:f>
              <c:numCache>
                <c:formatCode>#,##0_);[Red]\(#,##0\)</c:formatCode>
                <c:ptCount val="101"/>
                <c:pt idx="0">
                  <c:v>210.53488500000003</c:v>
                </c:pt>
                <c:pt idx="1">
                  <c:v>226.53647500000002</c:v>
                </c:pt>
                <c:pt idx="2">
                  <c:v>233.59105000000002</c:v>
                </c:pt>
                <c:pt idx="3">
                  <c:v>384.77587500000004</c:v>
                </c:pt>
                <c:pt idx="4">
                  <c:v>530.18707500000005</c:v>
                </c:pt>
                <c:pt idx="5">
                  <c:v>640.14307500000007</c:v>
                </c:pt>
                <c:pt idx="6">
                  <c:v>750.09907500000008</c:v>
                </c:pt>
                <c:pt idx="7">
                  <c:v>860.05507500000022</c:v>
                </c:pt>
                <c:pt idx="8">
                  <c:v>970.01107500000023</c:v>
                </c:pt>
                <c:pt idx="9">
                  <c:v>1079.9670750000002</c:v>
                </c:pt>
                <c:pt idx="10">
                  <c:v>1189.9230750000002</c:v>
                </c:pt>
                <c:pt idx="11">
                  <c:v>1299.8790750000003</c:v>
                </c:pt>
                <c:pt idx="12">
                  <c:v>1409.8350750000004</c:v>
                </c:pt>
                <c:pt idx="13">
                  <c:v>1519.7910750000003</c:v>
                </c:pt>
                <c:pt idx="14">
                  <c:v>1629.7470750000005</c:v>
                </c:pt>
                <c:pt idx="15">
                  <c:v>1739.7030750000004</c:v>
                </c:pt>
                <c:pt idx="16">
                  <c:v>1849.6590750000005</c:v>
                </c:pt>
                <c:pt idx="17">
                  <c:v>1959.6150750000006</c:v>
                </c:pt>
                <c:pt idx="18">
                  <c:v>2069.5710750000007</c:v>
                </c:pt>
                <c:pt idx="19">
                  <c:v>2179.5270750000004</c:v>
                </c:pt>
                <c:pt idx="20">
                  <c:v>2289.4830750000006</c:v>
                </c:pt>
                <c:pt idx="21">
                  <c:v>2399.4390750000007</c:v>
                </c:pt>
                <c:pt idx="22">
                  <c:v>2509.3950750000008</c:v>
                </c:pt>
                <c:pt idx="23">
                  <c:v>2619.3510750000009</c:v>
                </c:pt>
                <c:pt idx="24">
                  <c:v>2729.3070750000011</c:v>
                </c:pt>
                <c:pt idx="25">
                  <c:v>2839.2630750000008</c:v>
                </c:pt>
                <c:pt idx="26">
                  <c:v>2949.2190750000009</c:v>
                </c:pt>
                <c:pt idx="27">
                  <c:v>3059.175075000001</c:v>
                </c:pt>
                <c:pt idx="28">
                  <c:v>3169.1310750000011</c:v>
                </c:pt>
                <c:pt idx="29">
                  <c:v>3279.0870750000013</c:v>
                </c:pt>
                <c:pt idx="30">
                  <c:v>3389.0430750000014</c:v>
                </c:pt>
                <c:pt idx="31">
                  <c:v>3498.9990750000011</c:v>
                </c:pt>
                <c:pt idx="32">
                  <c:v>3608.9550750000012</c:v>
                </c:pt>
                <c:pt idx="33">
                  <c:v>3718.9110750000013</c:v>
                </c:pt>
                <c:pt idx="34">
                  <c:v>3828.8670750000015</c:v>
                </c:pt>
                <c:pt idx="35">
                  <c:v>3938.8230750000016</c:v>
                </c:pt>
                <c:pt idx="36">
                  <c:v>4048.7790750000013</c:v>
                </c:pt>
                <c:pt idx="37">
                  <c:v>4158.7350750000014</c:v>
                </c:pt>
                <c:pt idx="38">
                  <c:v>4268.6910750000015</c:v>
                </c:pt>
                <c:pt idx="39">
                  <c:v>4378.6470750000017</c:v>
                </c:pt>
                <c:pt idx="40">
                  <c:v>4488.6030750000018</c:v>
                </c:pt>
                <c:pt idx="41">
                  <c:v>4598.559075000001</c:v>
                </c:pt>
                <c:pt idx="42">
                  <c:v>4708.5150750000012</c:v>
                </c:pt>
                <c:pt idx="43">
                  <c:v>4818.4710750000013</c:v>
                </c:pt>
                <c:pt idx="44">
                  <c:v>4928.4270750000014</c:v>
                </c:pt>
                <c:pt idx="45">
                  <c:v>5038.3830750000016</c:v>
                </c:pt>
                <c:pt idx="46">
                  <c:v>5148.3390750000017</c:v>
                </c:pt>
                <c:pt idx="47">
                  <c:v>5258.2950750000018</c:v>
                </c:pt>
                <c:pt idx="48">
                  <c:v>5368.2510750000019</c:v>
                </c:pt>
                <c:pt idx="49">
                  <c:v>5478.2070750000012</c:v>
                </c:pt>
                <c:pt idx="50">
                  <c:v>5588.1630750000013</c:v>
                </c:pt>
                <c:pt idx="51">
                  <c:v>5698.1190750000014</c:v>
                </c:pt>
                <c:pt idx="52">
                  <c:v>5808.0750750000016</c:v>
                </c:pt>
                <c:pt idx="53">
                  <c:v>5918.0310750000017</c:v>
                </c:pt>
                <c:pt idx="54">
                  <c:v>6027.9870750000018</c:v>
                </c:pt>
                <c:pt idx="55">
                  <c:v>6137.943075000002</c:v>
                </c:pt>
                <c:pt idx="56">
                  <c:v>6247.8990750000021</c:v>
                </c:pt>
                <c:pt idx="57">
                  <c:v>6357.8550750000022</c:v>
                </c:pt>
                <c:pt idx="58">
                  <c:v>6467.8110750000023</c:v>
                </c:pt>
                <c:pt idx="59">
                  <c:v>6577.7670750000025</c:v>
                </c:pt>
                <c:pt idx="60">
                  <c:v>6687.7230750000017</c:v>
                </c:pt>
                <c:pt idx="61">
                  <c:v>6797.6790750000018</c:v>
                </c:pt>
                <c:pt idx="62">
                  <c:v>6907.635075000002</c:v>
                </c:pt>
                <c:pt idx="63">
                  <c:v>7017.5910750000021</c:v>
                </c:pt>
                <c:pt idx="64">
                  <c:v>7127.5470750000022</c:v>
                </c:pt>
                <c:pt idx="65">
                  <c:v>7237.5030750000024</c:v>
                </c:pt>
                <c:pt idx="66">
                  <c:v>7347.4590750000025</c:v>
                </c:pt>
                <c:pt idx="67">
                  <c:v>7457.4150750000026</c:v>
                </c:pt>
                <c:pt idx="68">
                  <c:v>7567.3710750000027</c:v>
                </c:pt>
                <c:pt idx="69">
                  <c:v>7677.3270750000029</c:v>
                </c:pt>
                <c:pt idx="70">
                  <c:v>7787.283075000003</c:v>
                </c:pt>
                <c:pt idx="71">
                  <c:v>7897.2390750000031</c:v>
                </c:pt>
                <c:pt idx="72">
                  <c:v>8007.1950750000024</c:v>
                </c:pt>
                <c:pt idx="73">
                  <c:v>8117.1510750000025</c:v>
                </c:pt>
                <c:pt idx="74">
                  <c:v>8227.1070750000035</c:v>
                </c:pt>
                <c:pt idx="75">
                  <c:v>8337.0630750000037</c:v>
                </c:pt>
                <c:pt idx="76">
                  <c:v>8447.0190750000038</c:v>
                </c:pt>
                <c:pt idx="77">
                  <c:v>8558.1905750000024</c:v>
                </c:pt>
                <c:pt idx="78">
                  <c:v>8672.447575000002</c:v>
                </c:pt>
                <c:pt idx="79">
                  <c:v>8790.2575750000033</c:v>
                </c:pt>
                <c:pt idx="80">
                  <c:v>8910.4050750000024</c:v>
                </c:pt>
                <c:pt idx="81">
                  <c:v>9034.7600750000038</c:v>
                </c:pt>
                <c:pt idx="82">
                  <c:v>9161.8265750000028</c:v>
                </c:pt>
                <c:pt idx="83">
                  <c:v>9292.0720750000037</c:v>
                </c:pt>
                <c:pt idx="84">
                  <c:v>9426.0575750000044</c:v>
                </c:pt>
                <c:pt idx="85">
                  <c:v>9563.5025750000041</c:v>
                </c:pt>
                <c:pt idx="86">
                  <c:v>9703.939575000004</c:v>
                </c:pt>
                <c:pt idx="87">
                  <c:v>9848.9580750000041</c:v>
                </c:pt>
                <c:pt idx="88">
                  <c:v>9996.9685750000044</c:v>
                </c:pt>
                <c:pt idx="89">
                  <c:v>10149.280075000004</c:v>
                </c:pt>
                <c:pt idx="90">
                  <c:v>10304.490075000005</c:v>
                </c:pt>
                <c:pt idx="91">
                  <c:v>10464.001075000006</c:v>
                </c:pt>
                <c:pt idx="92">
                  <c:v>10627.158575000005</c:v>
                </c:pt>
                <c:pt idx="93">
                  <c:v>10794.243075000006</c:v>
                </c:pt>
                <c:pt idx="94">
                  <c:v>10965.441575000006</c:v>
                </c:pt>
                <c:pt idx="95">
                  <c:v>11140.193075000007</c:v>
                </c:pt>
                <c:pt idx="96">
                  <c:v>11319.245575000006</c:v>
                </c:pt>
                <c:pt idx="97">
                  <c:v>11503.066575000006</c:v>
                </c:pt>
                <c:pt idx="98">
                  <c:v>11689.692575000006</c:v>
                </c:pt>
                <c:pt idx="99">
                  <c:v>11881.274075000007</c:v>
                </c:pt>
                <c:pt idx="100">
                  <c:v>12076.876075000007</c:v>
                </c:pt>
              </c:numCache>
            </c:numRef>
          </c:val>
          <c:smooth val="0"/>
          <c:extLst>
            <c:ext xmlns:c16="http://schemas.microsoft.com/office/drawing/2014/chart" uri="{C3380CC4-5D6E-409C-BE32-E72D297353CC}">
              <c16:uniqueId val="{00000002-EA20-40A4-B2CE-FD3F25234F62}"/>
            </c:ext>
          </c:extLst>
        </c:ser>
        <c:dLbls>
          <c:showLegendKey val="0"/>
          <c:showVal val="0"/>
          <c:showCatName val="0"/>
          <c:showSerName val="0"/>
          <c:showPercent val="0"/>
          <c:showBubbleSize val="0"/>
        </c:dLbls>
        <c:marker val="1"/>
        <c:smooth val="0"/>
        <c:axId val="3"/>
        <c:axId val="4"/>
      </c:lineChart>
      <c:catAx>
        <c:axId val="525189664"/>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lstStyle/>
          <a:p>
            <a:pPr>
              <a:defRPr sz="1000"/>
            </a:pPr>
            <a:endParaRPr lang="ja-JP"/>
          </a:p>
        </c:txPr>
        <c:crossAx val="1"/>
        <c:crosses val="autoZero"/>
        <c:auto val="0"/>
        <c:lblAlgn val="ctr"/>
        <c:lblOffset val="100"/>
        <c:tickLblSkip val="10"/>
        <c:tickMarkSkip val="1"/>
        <c:noMultiLvlLbl val="0"/>
      </c:catAx>
      <c:valAx>
        <c:axId val="1"/>
        <c:scaling>
          <c:orientation val="minMax"/>
          <c:max val="2500"/>
        </c:scaling>
        <c:delete val="0"/>
        <c:axPos val="l"/>
        <c:majorGridlines>
          <c:spPr>
            <a:ln w="3175">
              <a:solidFill>
                <a:srgbClr val="000000"/>
              </a:solidFill>
              <a:prstDash val="sysDash"/>
            </a:ln>
          </c:spPr>
        </c:majorGridlines>
        <c:title>
          <c:tx>
            <c:rich>
              <a:bodyPr/>
              <a:lstStyle/>
              <a:p>
                <a:pPr>
                  <a:defRPr>
                    <a:latin typeface="+mn-lt"/>
                  </a:defRPr>
                </a:pPr>
                <a:r>
                  <a:rPr lang="ja-JP">
                    <a:latin typeface="+mn-lt"/>
                  </a:rPr>
                  <a:t>改築費用（百万円</a:t>
                </a:r>
                <a:r>
                  <a:rPr lang="en-US">
                    <a:latin typeface="+mn-lt"/>
                  </a:rPr>
                  <a:t>)</a:t>
                </a:r>
              </a:p>
            </c:rich>
          </c:tx>
          <c:layout>
            <c:manualLayout>
              <c:xMode val="edge"/>
              <c:yMode val="edge"/>
              <c:x val="4.065605336450848E-3"/>
              <c:y val="0.33531439004906993"/>
            </c:manualLayout>
          </c:layout>
          <c:overlay val="0"/>
          <c:spPr>
            <a:noFill/>
            <a:ln w="25400">
              <a:noFill/>
            </a:ln>
          </c:spPr>
        </c:title>
        <c:numFmt formatCode="#,##0_);[Red]\(#,##0\)" sourceLinked="0"/>
        <c:majorTickMark val="in"/>
        <c:minorTickMark val="none"/>
        <c:tickLblPos val="nextTo"/>
        <c:spPr>
          <a:ln w="3175">
            <a:solidFill>
              <a:srgbClr val="000000"/>
            </a:solidFill>
            <a:prstDash val="solid"/>
          </a:ln>
        </c:spPr>
        <c:txPr>
          <a:bodyPr rot="0" vert="horz"/>
          <a:lstStyle/>
          <a:p>
            <a:pPr>
              <a:defRPr sz="1000"/>
            </a:pPr>
            <a:endParaRPr lang="ja-JP"/>
          </a:p>
        </c:txPr>
        <c:crossAx val="525189664"/>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100000"/>
        </c:scaling>
        <c:delete val="0"/>
        <c:axPos val="r"/>
        <c:title>
          <c:tx>
            <c:rich>
              <a:bodyPr/>
              <a:lstStyle/>
              <a:p>
                <a:pPr>
                  <a:defRPr>
                    <a:latin typeface="+mn-lt"/>
                  </a:defRPr>
                </a:pPr>
                <a:r>
                  <a:rPr lang="ja-JP" dirty="0">
                    <a:latin typeface="+mn-lt"/>
                  </a:rPr>
                  <a:t>累計改築費用</a:t>
                </a:r>
                <a:r>
                  <a:rPr lang="en-US" dirty="0">
                    <a:latin typeface="+mn-lt"/>
                  </a:rPr>
                  <a:t>(</a:t>
                </a:r>
                <a:r>
                  <a:rPr lang="ja-JP" dirty="0">
                    <a:latin typeface="+mn-lt"/>
                  </a:rPr>
                  <a:t>百万円</a:t>
                </a:r>
                <a:r>
                  <a:rPr lang="en-US" dirty="0">
                    <a:latin typeface="+mn-lt"/>
                  </a:rPr>
                  <a:t>)</a:t>
                </a:r>
              </a:p>
            </c:rich>
          </c:tx>
          <c:layout>
            <c:manualLayout>
              <c:xMode val="edge"/>
              <c:yMode val="edge"/>
              <c:x val="0.95027404325551013"/>
              <c:y val="0.33490878857534112"/>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1000"/>
            </a:pPr>
            <a:endParaRPr lang="ja-JP"/>
          </a:p>
        </c:txPr>
        <c:crossAx val="3"/>
        <c:crosses val="max"/>
        <c:crossBetween val="between"/>
      </c:valAx>
      <c:spPr>
        <a:solidFill>
          <a:schemeClr val="bg1">
            <a:lumMod val="85000"/>
          </a:schemeClr>
        </a:solidFill>
        <a:ln w="12700">
          <a:solidFill>
            <a:sysClr val="windowText" lastClr="000000"/>
          </a:solidFill>
          <a:prstDash val="solid"/>
        </a:ln>
      </c:spPr>
    </c:plotArea>
    <c:legend>
      <c:legendPos val="t"/>
      <c:layout>
        <c:manualLayout>
          <c:xMode val="edge"/>
          <c:yMode val="edge"/>
          <c:x val="0.12999513697854589"/>
          <c:y val="1.6256908245626318E-2"/>
          <c:w val="0.69629329698055586"/>
          <c:h val="8.7314682539682539E-2"/>
        </c:manualLayout>
      </c:layout>
      <c:overlay val="0"/>
      <c:spPr>
        <a:solidFill>
          <a:srgbClr val="FFFFFF"/>
        </a:solidFill>
        <a:ln w="3175">
          <a:no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mn-lt"/>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1415770609318"/>
          <c:y val="0.13827603221928014"/>
          <c:w val="0.79179498207885302"/>
          <c:h val="0.70842003210808324"/>
        </c:manualLayout>
      </c:layout>
      <c:areaChart>
        <c:grouping val="stacked"/>
        <c:varyColors val="0"/>
        <c:ser>
          <c:idx val="0"/>
          <c:order val="0"/>
          <c:tx>
            <c:strRef>
              <c:f>'グラフ（1）'!$Q$3</c:f>
              <c:strCache>
                <c:ptCount val="1"/>
                <c:pt idx="0">
                  <c:v>緊急度Ⅰ</c:v>
                </c:pt>
              </c:strCache>
            </c:strRef>
          </c:tx>
          <c:spPr>
            <a:solidFill>
              <a:srgbClr val="FF99CC"/>
            </a:solidFill>
            <a:ln w="12700">
              <a:solidFill>
                <a:srgbClr val="000000"/>
              </a:solidFill>
              <a:prstDash val="solid"/>
            </a:ln>
          </c:spPr>
          <c:cat>
            <c:strRef>
              <c:f>'グラフ（1）'!$P$4:$P$104</c:f>
              <c:strCache>
                <c:ptCount val="101"/>
                <c:pt idx="0">
                  <c:v>H30</c:v>
                </c:pt>
                <c:pt idx="1">
                  <c:v>R1</c:v>
                </c:pt>
                <c:pt idx="2">
                  <c:v>R2</c:v>
                </c:pt>
                <c:pt idx="3">
                  <c:v>R3</c:v>
                </c:pt>
                <c:pt idx="4">
                  <c:v>R4</c:v>
                </c:pt>
                <c:pt idx="5">
                  <c:v>R5</c:v>
                </c:pt>
                <c:pt idx="6">
                  <c:v>R6</c:v>
                </c:pt>
                <c:pt idx="7">
                  <c:v>R7</c:v>
                </c:pt>
                <c:pt idx="8">
                  <c:v>R8</c:v>
                </c:pt>
                <c:pt idx="9">
                  <c:v>R9</c:v>
                </c:pt>
                <c:pt idx="10">
                  <c:v>R10</c:v>
                </c:pt>
                <c:pt idx="11">
                  <c:v>R11</c:v>
                </c:pt>
                <c:pt idx="12">
                  <c:v>R12</c:v>
                </c:pt>
                <c:pt idx="13">
                  <c:v>R13</c:v>
                </c:pt>
                <c:pt idx="14">
                  <c:v>R14</c:v>
                </c:pt>
                <c:pt idx="15">
                  <c:v>R15</c:v>
                </c:pt>
                <c:pt idx="16">
                  <c:v>R16</c:v>
                </c:pt>
                <c:pt idx="17">
                  <c:v>R17</c:v>
                </c:pt>
                <c:pt idx="18">
                  <c:v>R18</c:v>
                </c:pt>
                <c:pt idx="19">
                  <c:v>R19</c:v>
                </c:pt>
                <c:pt idx="20">
                  <c:v>R20</c:v>
                </c:pt>
                <c:pt idx="21">
                  <c:v>R21</c:v>
                </c:pt>
                <c:pt idx="22">
                  <c:v>R22</c:v>
                </c:pt>
                <c:pt idx="23">
                  <c:v>R23</c:v>
                </c:pt>
                <c:pt idx="24">
                  <c:v>R24</c:v>
                </c:pt>
                <c:pt idx="25">
                  <c:v>R25</c:v>
                </c:pt>
                <c:pt idx="26">
                  <c:v>R26</c:v>
                </c:pt>
                <c:pt idx="27">
                  <c:v>R27</c:v>
                </c:pt>
                <c:pt idx="28">
                  <c:v>R28</c:v>
                </c:pt>
                <c:pt idx="29">
                  <c:v>R29</c:v>
                </c:pt>
                <c:pt idx="30">
                  <c:v>R30</c:v>
                </c:pt>
                <c:pt idx="31">
                  <c:v>R31</c:v>
                </c:pt>
                <c:pt idx="32">
                  <c:v>R32</c:v>
                </c:pt>
                <c:pt idx="33">
                  <c:v>R33</c:v>
                </c:pt>
                <c:pt idx="34">
                  <c:v>R34</c:v>
                </c:pt>
                <c:pt idx="35">
                  <c:v>R35</c:v>
                </c:pt>
                <c:pt idx="36">
                  <c:v>R36</c:v>
                </c:pt>
                <c:pt idx="37">
                  <c:v>R37</c:v>
                </c:pt>
                <c:pt idx="38">
                  <c:v>R38</c:v>
                </c:pt>
                <c:pt idx="39">
                  <c:v>R39</c:v>
                </c:pt>
                <c:pt idx="40">
                  <c:v>R40</c:v>
                </c:pt>
                <c:pt idx="41">
                  <c:v>R41</c:v>
                </c:pt>
                <c:pt idx="42">
                  <c:v>R42</c:v>
                </c:pt>
                <c:pt idx="43">
                  <c:v>R43</c:v>
                </c:pt>
                <c:pt idx="44">
                  <c:v>R44</c:v>
                </c:pt>
                <c:pt idx="45">
                  <c:v>R45</c:v>
                </c:pt>
                <c:pt idx="46">
                  <c:v>R46</c:v>
                </c:pt>
                <c:pt idx="47">
                  <c:v>R47</c:v>
                </c:pt>
                <c:pt idx="48">
                  <c:v>R48</c:v>
                </c:pt>
                <c:pt idx="49">
                  <c:v>R49</c:v>
                </c:pt>
                <c:pt idx="50">
                  <c:v>R50</c:v>
                </c:pt>
                <c:pt idx="51">
                  <c:v>R51</c:v>
                </c:pt>
                <c:pt idx="52">
                  <c:v>R52</c:v>
                </c:pt>
                <c:pt idx="53">
                  <c:v>R53</c:v>
                </c:pt>
                <c:pt idx="54">
                  <c:v>R54</c:v>
                </c:pt>
                <c:pt idx="55">
                  <c:v>R55</c:v>
                </c:pt>
                <c:pt idx="56">
                  <c:v>R56</c:v>
                </c:pt>
                <c:pt idx="57">
                  <c:v>R57</c:v>
                </c:pt>
                <c:pt idx="58">
                  <c:v>R58</c:v>
                </c:pt>
                <c:pt idx="59">
                  <c:v>R59</c:v>
                </c:pt>
                <c:pt idx="60">
                  <c:v>R60</c:v>
                </c:pt>
                <c:pt idx="61">
                  <c:v>R61</c:v>
                </c:pt>
                <c:pt idx="62">
                  <c:v>R62</c:v>
                </c:pt>
                <c:pt idx="63">
                  <c:v>R63</c:v>
                </c:pt>
                <c:pt idx="64">
                  <c:v>R64</c:v>
                </c:pt>
                <c:pt idx="65">
                  <c:v>R65</c:v>
                </c:pt>
                <c:pt idx="66">
                  <c:v>R66</c:v>
                </c:pt>
                <c:pt idx="67">
                  <c:v>R67</c:v>
                </c:pt>
                <c:pt idx="68">
                  <c:v>R68</c:v>
                </c:pt>
                <c:pt idx="69">
                  <c:v>R69</c:v>
                </c:pt>
                <c:pt idx="70">
                  <c:v>R70</c:v>
                </c:pt>
                <c:pt idx="71">
                  <c:v>R71</c:v>
                </c:pt>
                <c:pt idx="72">
                  <c:v>R72</c:v>
                </c:pt>
                <c:pt idx="73">
                  <c:v>R73</c:v>
                </c:pt>
                <c:pt idx="74">
                  <c:v>R74</c:v>
                </c:pt>
                <c:pt idx="75">
                  <c:v>R75</c:v>
                </c:pt>
                <c:pt idx="76">
                  <c:v>R76</c:v>
                </c:pt>
                <c:pt idx="77">
                  <c:v>R77</c:v>
                </c:pt>
                <c:pt idx="78">
                  <c:v>R78</c:v>
                </c:pt>
                <c:pt idx="79">
                  <c:v>R79</c:v>
                </c:pt>
                <c:pt idx="80">
                  <c:v>R80</c:v>
                </c:pt>
                <c:pt idx="81">
                  <c:v>R81</c:v>
                </c:pt>
                <c:pt idx="82">
                  <c:v>R82</c:v>
                </c:pt>
                <c:pt idx="83">
                  <c:v>R83</c:v>
                </c:pt>
                <c:pt idx="84">
                  <c:v>R84</c:v>
                </c:pt>
                <c:pt idx="85">
                  <c:v>R85</c:v>
                </c:pt>
                <c:pt idx="86">
                  <c:v>R86</c:v>
                </c:pt>
                <c:pt idx="87">
                  <c:v>R87</c:v>
                </c:pt>
                <c:pt idx="88">
                  <c:v>R88</c:v>
                </c:pt>
                <c:pt idx="89">
                  <c:v>R89</c:v>
                </c:pt>
                <c:pt idx="90">
                  <c:v>R90</c:v>
                </c:pt>
                <c:pt idx="91">
                  <c:v>R91</c:v>
                </c:pt>
                <c:pt idx="92">
                  <c:v>R92</c:v>
                </c:pt>
                <c:pt idx="93">
                  <c:v>R93</c:v>
                </c:pt>
                <c:pt idx="94">
                  <c:v>R94</c:v>
                </c:pt>
                <c:pt idx="95">
                  <c:v>R95</c:v>
                </c:pt>
                <c:pt idx="96">
                  <c:v>R96</c:v>
                </c:pt>
                <c:pt idx="97">
                  <c:v>R97</c:v>
                </c:pt>
                <c:pt idx="98">
                  <c:v>R98</c:v>
                </c:pt>
                <c:pt idx="99">
                  <c:v>R99</c:v>
                </c:pt>
                <c:pt idx="100">
                  <c:v>R100</c:v>
                </c:pt>
              </c:strCache>
            </c:strRef>
          </c:cat>
          <c:val>
            <c:numRef>
              <c:f>'グラフ（1）'!$Q$4:$Q$104</c:f>
              <c:numCache>
                <c:formatCode>0.0_ </c:formatCode>
                <c:ptCount val="101"/>
                <c:pt idx="0">
                  <c:v>3.1446545724018921E-2</c:v>
                </c:pt>
                <c:pt idx="1">
                  <c:v>2.9393581433275345E-2</c:v>
                </c:pt>
                <c:pt idx="2">
                  <c:v>3.2471467866130269E-2</c:v>
                </c:pt>
                <c:pt idx="3">
                  <c:v>2.0703583270975153E-2</c:v>
                </c:pt>
                <c:pt idx="4">
                  <c:v>2.1758145475034903E-2</c:v>
                </c:pt>
                <c:pt idx="5">
                  <c:v>2.6793055998116135E-3</c:v>
                </c:pt>
                <c:pt idx="6">
                  <c:v>2.9289061214825642E-3</c:v>
                </c:pt>
                <c:pt idx="7">
                  <c:v>0</c:v>
                </c:pt>
                <c:pt idx="8">
                  <c:v>0</c:v>
                </c:pt>
                <c:pt idx="9">
                  <c:v>0</c:v>
                </c:pt>
                <c:pt idx="10">
                  <c:v>0</c:v>
                </c:pt>
                <c:pt idx="11">
                  <c:v>1.4508030322124045E-4</c:v>
                </c:pt>
                <c:pt idx="12">
                  <c:v>3.2214067328157063E-4</c:v>
                </c:pt>
                <c:pt idx="13">
                  <c:v>5.0856106290456213E-4</c:v>
                </c:pt>
                <c:pt idx="14">
                  <c:v>0</c:v>
                </c:pt>
                <c:pt idx="15">
                  <c:v>1.3104027387724921E-4</c:v>
                </c:pt>
                <c:pt idx="16">
                  <c:v>3.4788072707888788E-4</c:v>
                </c:pt>
                <c:pt idx="17">
                  <c:v>5.7564120310363016E-4</c:v>
                </c:pt>
                <c:pt idx="18">
                  <c:v>8.1432170195147721E-4</c:v>
                </c:pt>
                <c:pt idx="19">
                  <c:v>1.0647022252526501E-3</c:v>
                </c:pt>
                <c:pt idx="20">
                  <c:v>1.3267827730071482E-3</c:v>
                </c:pt>
                <c:pt idx="21">
                  <c:v>1.6013433468451946E-3</c:v>
                </c:pt>
                <c:pt idx="22">
                  <c:v>1.888383946766788E-3</c:v>
                </c:pt>
                <c:pt idx="23">
                  <c:v>2.1886845744021506E-3</c:v>
                </c:pt>
                <c:pt idx="24">
                  <c:v>2.5022452297512828E-3</c:v>
                </c:pt>
                <c:pt idx="25">
                  <c:v>2.8298459144444057E-3</c:v>
                </c:pt>
                <c:pt idx="26">
                  <c:v>3.1707066268512989E-3</c:v>
                </c:pt>
                <c:pt idx="27">
                  <c:v>3.5263873702324035E-3</c:v>
                </c:pt>
                <c:pt idx="28">
                  <c:v>3.8976681462179427E-3</c:v>
                </c:pt>
                <c:pt idx="29">
                  <c:v>4.2837689531776951E-3</c:v>
                </c:pt>
                <c:pt idx="30">
                  <c:v>4.685469792741882E-3</c:v>
                </c:pt>
                <c:pt idx="31">
                  <c:v>5.1035506665407246E-3</c:v>
                </c:pt>
                <c:pt idx="32">
                  <c:v>5.5380115745742239E-3</c:v>
                </c:pt>
                <c:pt idx="33">
                  <c:v>5.9888525168423782E-3</c:v>
                </c:pt>
                <c:pt idx="34">
                  <c:v>6.4576334966056333E-3</c:v>
                </c:pt>
                <c:pt idx="35">
                  <c:v>6.9443545138639868E-3</c:v>
                </c:pt>
                <c:pt idx="36">
                  <c:v>7.4490155686174411E-3</c:v>
                </c:pt>
                <c:pt idx="37">
                  <c:v>7.9723966624962138E-3</c:v>
                </c:pt>
                <c:pt idx="38">
                  <c:v>8.5144977955003125E-3</c:v>
                </c:pt>
                <c:pt idx="39">
                  <c:v>9.0768789708901738E-3</c:v>
                </c:pt>
                <c:pt idx="40">
                  <c:v>9.657980185405356E-3</c:v>
                </c:pt>
                <c:pt idx="41">
                  <c:v>1.0260141443936525E-2</c:v>
                </c:pt>
                <c:pt idx="42">
                  <c:v>1.0883362746483681E-2</c:v>
                </c:pt>
                <c:pt idx="43">
                  <c:v>1.1527644093046824E-2</c:v>
                </c:pt>
                <c:pt idx="44">
                  <c:v>1.3304487806691901E-2</c:v>
                </c:pt>
                <c:pt idx="45">
                  <c:v>1.5323132025705715E-2</c:v>
                </c:pt>
                <c:pt idx="46">
                  <c:v>1.7408076383288378E-2</c:v>
                </c:pt>
                <c:pt idx="47">
                  <c:v>1.9562440885960774E-2</c:v>
                </c:pt>
                <c:pt idx="48">
                  <c:v>2.1787005535353128E-2</c:v>
                </c:pt>
                <c:pt idx="49">
                  <c:v>2.4082550333095649E-2</c:v>
                </c:pt>
                <c:pt idx="50">
                  <c:v>2.645141528407902E-2</c:v>
                </c:pt>
                <c:pt idx="51">
                  <c:v>2.8895160391563677E-2</c:v>
                </c:pt>
                <c:pt idx="52">
                  <c:v>3.1413785655549607E-2</c:v>
                </c:pt>
                <c:pt idx="53">
                  <c:v>3.4009631080927506E-2</c:v>
                </c:pt>
                <c:pt idx="54">
                  <c:v>3.6684256670957788E-2</c:v>
                </c:pt>
                <c:pt idx="55">
                  <c:v>3.9439222428900904E-2</c:v>
                </c:pt>
                <c:pt idx="56">
                  <c:v>4.2275308356387091E-2</c:v>
                </c:pt>
                <c:pt idx="57">
                  <c:v>4.5194854458306989E-2</c:v>
                </c:pt>
                <c:pt idx="58">
                  <c:v>4.8198640736290842E-2</c:v>
                </c:pt>
                <c:pt idx="59">
                  <c:v>5.1288227193599073E-2</c:v>
                </c:pt>
                <c:pt idx="60">
                  <c:v>5.345117171420391E-2</c:v>
                </c:pt>
                <c:pt idx="61">
                  <c:v>5.5625036257631849E-2</c:v>
                </c:pt>
                <c:pt idx="62">
                  <c:v>5.780982082388289E-2</c:v>
                </c:pt>
                <c:pt idx="63">
                  <c:v>6.016620574878271E-2</c:v>
                </c:pt>
                <c:pt idx="64">
                  <c:v>6.2457850538374125E-2</c:v>
                </c:pt>
                <c:pt idx="65">
                  <c:v>6.297265161432046E-2</c:v>
                </c:pt>
                <c:pt idx="66">
                  <c:v>6.2959391586606697E-2</c:v>
                </c:pt>
                <c:pt idx="67">
                  <c:v>6.3043631762670652E-2</c:v>
                </c:pt>
                <c:pt idx="68">
                  <c:v>6.3070931819728407E-2</c:v>
                </c:pt>
                <c:pt idx="69">
                  <c:v>6.2964071596388047E-2</c:v>
                </c:pt>
                <c:pt idx="70">
                  <c:v>6.2958611584976482E-2</c:v>
                </c:pt>
                <c:pt idx="71">
                  <c:v>6.2978111625732025E-2</c:v>
                </c:pt>
                <c:pt idx="72">
                  <c:v>6.294613155889292E-2</c:v>
                </c:pt>
                <c:pt idx="73">
                  <c:v>6.3020231713763988E-2</c:v>
                </c:pt>
                <c:pt idx="74">
                  <c:v>6.3045971767561299E-2</c:v>
                </c:pt>
                <c:pt idx="75">
                  <c:v>6.294613155889292E-2</c:v>
                </c:pt>
                <c:pt idx="76">
                  <c:v>6.3034271743107981E-2</c:v>
                </c:pt>
                <c:pt idx="77">
                  <c:v>6.2999951671378229E-2</c:v>
                </c:pt>
                <c:pt idx="78">
                  <c:v>6.3000731673008459E-2</c:v>
                </c:pt>
                <c:pt idx="79">
                  <c:v>6.2959391586606697E-2</c:v>
                </c:pt>
                <c:pt idx="80">
                  <c:v>6.3034271743107967E-2</c:v>
                </c:pt>
                <c:pt idx="81">
                  <c:v>6.2989811650185343E-2</c:v>
                </c:pt>
                <c:pt idx="82">
                  <c:v>6.2988251646924912E-2</c:v>
                </c:pt>
                <c:pt idx="83">
                  <c:v>6.2947691562153379E-2</c:v>
                </c:pt>
                <c:pt idx="84">
                  <c:v>6.3028811731696444E-2</c:v>
                </c:pt>
                <c:pt idx="85">
                  <c:v>6.2998391668117784E-2</c:v>
                </c:pt>
                <c:pt idx="86">
                  <c:v>6.3013211699092006E-2</c:v>
                </c:pt>
                <c:pt idx="87">
                  <c:v>6.2996051663227137E-2</c:v>
                </c:pt>
                <c:pt idx="88">
                  <c:v>6.2948471563783609E-2</c:v>
                </c:pt>
                <c:pt idx="89">
                  <c:v>6.2950031567044054E-2</c:v>
                </c:pt>
                <c:pt idx="90">
                  <c:v>6.3001511674638674E-2</c:v>
                </c:pt>
                <c:pt idx="91">
                  <c:v>6.2948471563783595E-2</c:v>
                </c:pt>
                <c:pt idx="92">
                  <c:v>6.3024911723545324E-2</c:v>
                </c:pt>
                <c:pt idx="93">
                  <c:v>6.2999171669748041E-2</c:v>
                </c:pt>
                <c:pt idx="94">
                  <c:v>6.2950031567044068E-2</c:v>
                </c:pt>
                <c:pt idx="95">
                  <c:v>6.303505174473821E-2</c:v>
                </c:pt>
                <c:pt idx="96">
                  <c:v>6.3019451712133814E-2</c:v>
                </c:pt>
                <c:pt idx="97">
                  <c:v>6.2983571637143604E-2</c:v>
                </c:pt>
                <c:pt idx="98">
                  <c:v>6.3007751687680469E-2</c:v>
                </c:pt>
                <c:pt idx="99">
                  <c:v>6.3012431697461804E-2</c:v>
                </c:pt>
                <c:pt idx="100">
                  <c:v>6.2999171669748014E-2</c:v>
                </c:pt>
              </c:numCache>
            </c:numRef>
          </c:val>
          <c:extLst>
            <c:ext xmlns:c16="http://schemas.microsoft.com/office/drawing/2014/chart" uri="{C3380CC4-5D6E-409C-BE32-E72D297353CC}">
              <c16:uniqueId val="{00000000-A5B6-4B1F-8A7D-4BDC8513E347}"/>
            </c:ext>
          </c:extLst>
        </c:ser>
        <c:ser>
          <c:idx val="1"/>
          <c:order val="1"/>
          <c:tx>
            <c:strRef>
              <c:f>'グラフ（1）'!$R$3</c:f>
              <c:strCache>
                <c:ptCount val="1"/>
                <c:pt idx="0">
                  <c:v>緊急度Ⅱ</c:v>
                </c:pt>
              </c:strCache>
            </c:strRef>
          </c:tx>
          <c:spPr>
            <a:solidFill>
              <a:srgbClr val="FFFF00">
                <a:alpha val="50000"/>
              </a:srgbClr>
            </a:solidFill>
            <a:ln w="12700">
              <a:solidFill>
                <a:srgbClr val="000000"/>
              </a:solidFill>
              <a:prstDash val="solid"/>
            </a:ln>
          </c:spPr>
          <c:cat>
            <c:strRef>
              <c:f>'グラフ（1）'!$P$4:$P$104</c:f>
              <c:strCache>
                <c:ptCount val="101"/>
                <c:pt idx="0">
                  <c:v>H30</c:v>
                </c:pt>
                <c:pt idx="1">
                  <c:v>R1</c:v>
                </c:pt>
                <c:pt idx="2">
                  <c:v>R2</c:v>
                </c:pt>
                <c:pt idx="3">
                  <c:v>R3</c:v>
                </c:pt>
                <c:pt idx="4">
                  <c:v>R4</c:v>
                </c:pt>
                <c:pt idx="5">
                  <c:v>R5</c:v>
                </c:pt>
                <c:pt idx="6">
                  <c:v>R6</c:v>
                </c:pt>
                <c:pt idx="7">
                  <c:v>R7</c:v>
                </c:pt>
                <c:pt idx="8">
                  <c:v>R8</c:v>
                </c:pt>
                <c:pt idx="9">
                  <c:v>R9</c:v>
                </c:pt>
                <c:pt idx="10">
                  <c:v>R10</c:v>
                </c:pt>
                <c:pt idx="11">
                  <c:v>R11</c:v>
                </c:pt>
                <c:pt idx="12">
                  <c:v>R12</c:v>
                </c:pt>
                <c:pt idx="13">
                  <c:v>R13</c:v>
                </c:pt>
                <c:pt idx="14">
                  <c:v>R14</c:v>
                </c:pt>
                <c:pt idx="15">
                  <c:v>R15</c:v>
                </c:pt>
                <c:pt idx="16">
                  <c:v>R16</c:v>
                </c:pt>
                <c:pt idx="17">
                  <c:v>R17</c:v>
                </c:pt>
                <c:pt idx="18">
                  <c:v>R18</c:v>
                </c:pt>
                <c:pt idx="19">
                  <c:v>R19</c:v>
                </c:pt>
                <c:pt idx="20">
                  <c:v>R20</c:v>
                </c:pt>
                <c:pt idx="21">
                  <c:v>R21</c:v>
                </c:pt>
                <c:pt idx="22">
                  <c:v>R22</c:v>
                </c:pt>
                <c:pt idx="23">
                  <c:v>R23</c:v>
                </c:pt>
                <c:pt idx="24">
                  <c:v>R24</c:v>
                </c:pt>
                <c:pt idx="25">
                  <c:v>R25</c:v>
                </c:pt>
                <c:pt idx="26">
                  <c:v>R26</c:v>
                </c:pt>
                <c:pt idx="27">
                  <c:v>R27</c:v>
                </c:pt>
                <c:pt idx="28">
                  <c:v>R28</c:v>
                </c:pt>
                <c:pt idx="29">
                  <c:v>R29</c:v>
                </c:pt>
                <c:pt idx="30">
                  <c:v>R30</c:v>
                </c:pt>
                <c:pt idx="31">
                  <c:v>R31</c:v>
                </c:pt>
                <c:pt idx="32">
                  <c:v>R32</c:v>
                </c:pt>
                <c:pt idx="33">
                  <c:v>R33</c:v>
                </c:pt>
                <c:pt idx="34">
                  <c:v>R34</c:v>
                </c:pt>
                <c:pt idx="35">
                  <c:v>R35</c:v>
                </c:pt>
                <c:pt idx="36">
                  <c:v>R36</c:v>
                </c:pt>
                <c:pt idx="37">
                  <c:v>R37</c:v>
                </c:pt>
                <c:pt idx="38">
                  <c:v>R38</c:v>
                </c:pt>
                <c:pt idx="39">
                  <c:v>R39</c:v>
                </c:pt>
                <c:pt idx="40">
                  <c:v>R40</c:v>
                </c:pt>
                <c:pt idx="41">
                  <c:v>R41</c:v>
                </c:pt>
                <c:pt idx="42">
                  <c:v>R42</c:v>
                </c:pt>
                <c:pt idx="43">
                  <c:v>R43</c:v>
                </c:pt>
                <c:pt idx="44">
                  <c:v>R44</c:v>
                </c:pt>
                <c:pt idx="45">
                  <c:v>R45</c:v>
                </c:pt>
                <c:pt idx="46">
                  <c:v>R46</c:v>
                </c:pt>
                <c:pt idx="47">
                  <c:v>R47</c:v>
                </c:pt>
                <c:pt idx="48">
                  <c:v>R48</c:v>
                </c:pt>
                <c:pt idx="49">
                  <c:v>R49</c:v>
                </c:pt>
                <c:pt idx="50">
                  <c:v>R50</c:v>
                </c:pt>
                <c:pt idx="51">
                  <c:v>R51</c:v>
                </c:pt>
                <c:pt idx="52">
                  <c:v>R52</c:v>
                </c:pt>
                <c:pt idx="53">
                  <c:v>R53</c:v>
                </c:pt>
                <c:pt idx="54">
                  <c:v>R54</c:v>
                </c:pt>
                <c:pt idx="55">
                  <c:v>R55</c:v>
                </c:pt>
                <c:pt idx="56">
                  <c:v>R56</c:v>
                </c:pt>
                <c:pt idx="57">
                  <c:v>R57</c:v>
                </c:pt>
                <c:pt idx="58">
                  <c:v>R58</c:v>
                </c:pt>
                <c:pt idx="59">
                  <c:v>R59</c:v>
                </c:pt>
                <c:pt idx="60">
                  <c:v>R60</c:v>
                </c:pt>
                <c:pt idx="61">
                  <c:v>R61</c:v>
                </c:pt>
                <c:pt idx="62">
                  <c:v>R62</c:v>
                </c:pt>
                <c:pt idx="63">
                  <c:v>R63</c:v>
                </c:pt>
                <c:pt idx="64">
                  <c:v>R64</c:v>
                </c:pt>
                <c:pt idx="65">
                  <c:v>R65</c:v>
                </c:pt>
                <c:pt idx="66">
                  <c:v>R66</c:v>
                </c:pt>
                <c:pt idx="67">
                  <c:v>R67</c:v>
                </c:pt>
                <c:pt idx="68">
                  <c:v>R68</c:v>
                </c:pt>
                <c:pt idx="69">
                  <c:v>R69</c:v>
                </c:pt>
                <c:pt idx="70">
                  <c:v>R70</c:v>
                </c:pt>
                <c:pt idx="71">
                  <c:v>R71</c:v>
                </c:pt>
                <c:pt idx="72">
                  <c:v>R72</c:v>
                </c:pt>
                <c:pt idx="73">
                  <c:v>R73</c:v>
                </c:pt>
                <c:pt idx="74">
                  <c:v>R74</c:v>
                </c:pt>
                <c:pt idx="75">
                  <c:v>R75</c:v>
                </c:pt>
                <c:pt idx="76">
                  <c:v>R76</c:v>
                </c:pt>
                <c:pt idx="77">
                  <c:v>R77</c:v>
                </c:pt>
                <c:pt idx="78">
                  <c:v>R78</c:v>
                </c:pt>
                <c:pt idx="79">
                  <c:v>R79</c:v>
                </c:pt>
                <c:pt idx="80">
                  <c:v>R80</c:v>
                </c:pt>
                <c:pt idx="81">
                  <c:v>R81</c:v>
                </c:pt>
                <c:pt idx="82">
                  <c:v>R82</c:v>
                </c:pt>
                <c:pt idx="83">
                  <c:v>R83</c:v>
                </c:pt>
                <c:pt idx="84">
                  <c:v>R84</c:v>
                </c:pt>
                <c:pt idx="85">
                  <c:v>R85</c:v>
                </c:pt>
                <c:pt idx="86">
                  <c:v>R86</c:v>
                </c:pt>
                <c:pt idx="87">
                  <c:v>R87</c:v>
                </c:pt>
                <c:pt idx="88">
                  <c:v>R88</c:v>
                </c:pt>
                <c:pt idx="89">
                  <c:v>R89</c:v>
                </c:pt>
                <c:pt idx="90">
                  <c:v>R90</c:v>
                </c:pt>
                <c:pt idx="91">
                  <c:v>R91</c:v>
                </c:pt>
                <c:pt idx="92">
                  <c:v>R92</c:v>
                </c:pt>
                <c:pt idx="93">
                  <c:v>R93</c:v>
                </c:pt>
                <c:pt idx="94">
                  <c:v>R94</c:v>
                </c:pt>
                <c:pt idx="95">
                  <c:v>R95</c:v>
                </c:pt>
                <c:pt idx="96">
                  <c:v>R96</c:v>
                </c:pt>
                <c:pt idx="97">
                  <c:v>R97</c:v>
                </c:pt>
                <c:pt idx="98">
                  <c:v>R98</c:v>
                </c:pt>
                <c:pt idx="99">
                  <c:v>R99</c:v>
                </c:pt>
                <c:pt idx="100">
                  <c:v>R100</c:v>
                </c:pt>
              </c:strCache>
            </c:strRef>
          </c:cat>
          <c:val>
            <c:numRef>
              <c:f>'グラフ（1）'!$R$4:$R$104</c:f>
              <c:numCache>
                <c:formatCode>0.0_ </c:formatCode>
                <c:ptCount val="101"/>
                <c:pt idx="0">
                  <c:v>3.579408761048354</c:v>
                </c:pt>
                <c:pt idx="1">
                  <c:v>3.7784058969570413</c:v>
                </c:pt>
                <c:pt idx="2">
                  <c:v>3.9859463907215473</c:v>
                </c:pt>
                <c:pt idx="3">
                  <c:v>4.0942371370517474</c:v>
                </c:pt>
                <c:pt idx="4">
                  <c:v>4.2005942593406331</c:v>
                </c:pt>
                <c:pt idx="5">
                  <c:v>4.3631723391326362</c:v>
                </c:pt>
                <c:pt idx="6">
                  <c:v>4.5119256700305899</c:v>
                </c:pt>
                <c:pt idx="7">
                  <c:v>4.6696638397070673</c:v>
                </c:pt>
                <c:pt idx="8">
                  <c:v>4.8303192154805732</c:v>
                </c:pt>
                <c:pt idx="9">
                  <c:v>4.9964416226803081</c:v>
                </c:pt>
                <c:pt idx="10">
                  <c:v>5.1684819022485309</c:v>
                </c:pt>
                <c:pt idx="11">
                  <c:v>5.3459424131451643</c:v>
                </c:pt>
                <c:pt idx="12">
                  <c:v>5.5286499950083039</c:v>
                </c:pt>
                <c:pt idx="13">
                  <c:v>5.716394047397781</c:v>
                </c:pt>
                <c:pt idx="14">
                  <c:v>5.9106682734354719</c:v>
                </c:pt>
                <c:pt idx="15">
                  <c:v>6.1091794683285334</c:v>
                </c:pt>
                <c:pt idx="16">
                  <c:v>6.313138974608691</c:v>
                </c:pt>
                <c:pt idx="17">
                  <c:v>6.5220702112798792</c:v>
                </c:pt>
                <c:pt idx="18">
                  <c:v>6.7532073143618501</c:v>
                </c:pt>
                <c:pt idx="19">
                  <c:v>7.0227493577110502</c:v>
                </c:pt>
                <c:pt idx="20">
                  <c:v>7.2963154294705639</c:v>
                </c:pt>
                <c:pt idx="21">
                  <c:v>7.5226703425576495</c:v>
                </c:pt>
                <c:pt idx="22">
                  <c:v>7.7536179052434759</c:v>
                </c:pt>
                <c:pt idx="23">
                  <c:v>7.9893304978883295</c:v>
                </c:pt>
                <c:pt idx="24">
                  <c:v>8.2298057804873128</c:v>
                </c:pt>
                <c:pt idx="25">
                  <c:v>8.4743651516221465</c:v>
                </c:pt>
                <c:pt idx="26">
                  <c:v>8.7288040234053579</c:v>
                </c:pt>
                <c:pt idx="27">
                  <c:v>9.0223038168268186</c:v>
                </c:pt>
                <c:pt idx="28">
                  <c:v>9.3191669772777974</c:v>
                </c:pt>
                <c:pt idx="29">
                  <c:v>9.6194832049457659</c:v>
                </c:pt>
                <c:pt idx="30">
                  <c:v>9.9225715584075385</c:v>
                </c:pt>
                <c:pt idx="31">
                  <c:v>10.22944759978567</c:v>
                </c:pt>
                <c:pt idx="32">
                  <c:v>10.53880794635606</c:v>
                </c:pt>
                <c:pt idx="33">
                  <c:v>10.851438059760335</c:v>
                </c:pt>
                <c:pt idx="34">
                  <c:v>11.165642216454396</c:v>
                </c:pt>
                <c:pt idx="35">
                  <c:v>11.482208218084772</c:v>
                </c:pt>
                <c:pt idx="36">
                  <c:v>11.801387225176397</c:v>
                </c:pt>
                <c:pt idx="37">
                  <c:v>12.123651138715537</c:v>
                </c:pt>
                <c:pt idx="38">
                  <c:v>12.448011696636723</c:v>
                </c:pt>
                <c:pt idx="39">
                  <c:v>12.77440103879812</c:v>
                </c:pt>
                <c:pt idx="40">
                  <c:v>13.103532086689729</c:v>
                </c:pt>
                <c:pt idx="41">
                  <c:v>13.434801119049794</c:v>
                </c:pt>
                <c:pt idx="42">
                  <c:v>13.768212035886432</c:v>
                </c:pt>
                <c:pt idx="43">
                  <c:v>14.103243016109051</c:v>
                </c:pt>
                <c:pt idx="44">
                  <c:v>14.439572699045977</c:v>
                </c:pt>
                <c:pt idx="45">
                  <c:v>14.776931984134805</c:v>
                </c:pt>
                <c:pt idx="46">
                  <c:v>15.116454213744243</c:v>
                </c:pt>
                <c:pt idx="47">
                  <c:v>15.457217425947354</c:v>
                </c:pt>
                <c:pt idx="48">
                  <c:v>15.799699761743474</c:v>
                </c:pt>
                <c:pt idx="49">
                  <c:v>16.143756920831017</c:v>
                </c:pt>
                <c:pt idx="50">
                  <c:v>16.488551181459123</c:v>
                </c:pt>
                <c:pt idx="51">
                  <c:v>16.835264246097566</c:v>
                </c:pt>
                <c:pt idx="52">
                  <c:v>17.182429711681536</c:v>
                </c:pt>
                <c:pt idx="53">
                  <c:v>17.529670837423652</c:v>
                </c:pt>
                <c:pt idx="54">
                  <c:v>17.877626444659033</c:v>
                </c:pt>
                <c:pt idx="55">
                  <c:v>18.226079692934512</c:v>
                </c:pt>
                <c:pt idx="56">
                  <c:v>18.575120282437531</c:v>
                </c:pt>
                <c:pt idx="57">
                  <c:v>18.924615612890982</c:v>
                </c:pt>
                <c:pt idx="58">
                  <c:v>19.274961925122998</c:v>
                </c:pt>
                <c:pt idx="59">
                  <c:v>19.625164717055053</c:v>
                </c:pt>
                <c:pt idx="60">
                  <c:v>19.976028170367915</c:v>
                </c:pt>
                <c:pt idx="61">
                  <c:v>20.326930623762273</c:v>
                </c:pt>
                <c:pt idx="62">
                  <c:v>20.67924956011715</c:v>
                </c:pt>
                <c:pt idx="63">
                  <c:v>21.033307120105771</c:v>
                </c:pt>
                <c:pt idx="64">
                  <c:v>21.388872423245601</c:v>
                </c:pt>
                <c:pt idx="65">
                  <c:v>21.748195774239846</c:v>
                </c:pt>
                <c:pt idx="66">
                  <c:v>22.109985490388841</c:v>
                </c:pt>
                <c:pt idx="67">
                  <c:v>22.472857848800594</c:v>
                </c:pt>
                <c:pt idx="68">
                  <c:v>22.837771471478625</c:v>
                </c:pt>
                <c:pt idx="69">
                  <c:v>23.204120297156265</c:v>
                </c:pt>
                <c:pt idx="70">
                  <c:v>23.571834905688434</c:v>
                </c:pt>
                <c:pt idx="71">
                  <c:v>23.94094571713871</c:v>
                </c:pt>
                <c:pt idx="72">
                  <c:v>24.311483151570641</c:v>
                </c:pt>
                <c:pt idx="73">
                  <c:v>24.683359068800033</c:v>
                </c:pt>
                <c:pt idx="74">
                  <c:v>25.056894049496915</c:v>
                </c:pt>
                <c:pt idx="75">
                  <c:v>25.433476496563063</c:v>
                </c:pt>
                <c:pt idx="76">
                  <c:v>25.810843625269236</c:v>
                </c:pt>
                <c:pt idx="77">
                  <c:v>26.188130413807482</c:v>
                </c:pt>
                <c:pt idx="78">
                  <c:v>26.564137219670531</c:v>
                </c:pt>
                <c:pt idx="79">
                  <c:v>26.938162041391195</c:v>
                </c:pt>
                <c:pt idx="80">
                  <c:v>27.310992680615975</c:v>
                </c:pt>
                <c:pt idx="81">
                  <c:v>27.681247754457782</c:v>
                </c:pt>
                <c:pt idx="82">
                  <c:v>28.049968565092925</c:v>
                </c:pt>
                <c:pt idx="83">
                  <c:v>28.416783831745452</c:v>
                </c:pt>
                <c:pt idx="84">
                  <c:v>28.781016513000313</c:v>
                </c:pt>
                <c:pt idx="85">
                  <c:v>29.143076109713373</c:v>
                </c:pt>
                <c:pt idx="86">
                  <c:v>29.503153722284033</c:v>
                </c:pt>
                <c:pt idx="87">
                  <c:v>29.85993738797027</c:v>
                </c:pt>
                <c:pt idx="88">
                  <c:v>30.214709429452174</c:v>
                </c:pt>
                <c:pt idx="89">
                  <c:v>30.566239004157215</c:v>
                </c:pt>
                <c:pt idx="90">
                  <c:v>30.915661014457445</c:v>
                </c:pt>
                <c:pt idx="91">
                  <c:v>31.261904518114498</c:v>
                </c:pt>
                <c:pt idx="92">
                  <c:v>31.605230035672864</c:v>
                </c:pt>
                <c:pt idx="93">
                  <c:v>31.945593887041341</c:v>
                </c:pt>
                <c:pt idx="94">
                  <c:v>32.282717611637828</c:v>
                </c:pt>
                <c:pt idx="95">
                  <c:v>32.616864070011751</c:v>
                </c:pt>
                <c:pt idx="96">
                  <c:v>32.94759958125676</c:v>
                </c:pt>
                <c:pt idx="97">
                  <c:v>33.274407784293572</c:v>
                </c:pt>
                <c:pt idx="98">
                  <c:v>33.598804222289736</c:v>
                </c:pt>
                <c:pt idx="99">
                  <c:v>33.919036231582155</c:v>
                </c:pt>
                <c:pt idx="100">
                  <c:v>34.235846373722801</c:v>
                </c:pt>
              </c:numCache>
            </c:numRef>
          </c:val>
          <c:extLst>
            <c:ext xmlns:c16="http://schemas.microsoft.com/office/drawing/2014/chart" uri="{C3380CC4-5D6E-409C-BE32-E72D297353CC}">
              <c16:uniqueId val="{00000001-A5B6-4B1F-8A7D-4BDC8513E347}"/>
            </c:ext>
          </c:extLst>
        </c:ser>
        <c:ser>
          <c:idx val="2"/>
          <c:order val="2"/>
          <c:tx>
            <c:strRef>
              <c:f>'グラフ（1）'!$T$3</c:f>
              <c:strCache>
                <c:ptCount val="1"/>
                <c:pt idx="0">
                  <c:v>緊急度Ⅲ</c:v>
                </c:pt>
              </c:strCache>
            </c:strRef>
          </c:tx>
          <c:spPr>
            <a:solidFill>
              <a:srgbClr val="00FF50">
                <a:alpha val="49804"/>
              </a:srgbClr>
            </a:solidFill>
            <a:ln w="12700">
              <a:solidFill>
                <a:srgbClr val="000000"/>
              </a:solidFill>
              <a:prstDash val="solid"/>
            </a:ln>
          </c:spPr>
          <c:cat>
            <c:strRef>
              <c:f>'グラフ（1）'!$P$4:$P$104</c:f>
              <c:strCache>
                <c:ptCount val="101"/>
                <c:pt idx="0">
                  <c:v>H30</c:v>
                </c:pt>
                <c:pt idx="1">
                  <c:v>R1</c:v>
                </c:pt>
                <c:pt idx="2">
                  <c:v>R2</c:v>
                </c:pt>
                <c:pt idx="3">
                  <c:v>R3</c:v>
                </c:pt>
                <c:pt idx="4">
                  <c:v>R4</c:v>
                </c:pt>
                <c:pt idx="5">
                  <c:v>R5</c:v>
                </c:pt>
                <c:pt idx="6">
                  <c:v>R6</c:v>
                </c:pt>
                <c:pt idx="7">
                  <c:v>R7</c:v>
                </c:pt>
                <c:pt idx="8">
                  <c:v>R8</c:v>
                </c:pt>
                <c:pt idx="9">
                  <c:v>R9</c:v>
                </c:pt>
                <c:pt idx="10">
                  <c:v>R10</c:v>
                </c:pt>
                <c:pt idx="11">
                  <c:v>R11</c:v>
                </c:pt>
                <c:pt idx="12">
                  <c:v>R12</c:v>
                </c:pt>
                <c:pt idx="13">
                  <c:v>R13</c:v>
                </c:pt>
                <c:pt idx="14">
                  <c:v>R14</c:v>
                </c:pt>
                <c:pt idx="15">
                  <c:v>R15</c:v>
                </c:pt>
                <c:pt idx="16">
                  <c:v>R16</c:v>
                </c:pt>
                <c:pt idx="17">
                  <c:v>R17</c:v>
                </c:pt>
                <c:pt idx="18">
                  <c:v>R18</c:v>
                </c:pt>
                <c:pt idx="19">
                  <c:v>R19</c:v>
                </c:pt>
                <c:pt idx="20">
                  <c:v>R20</c:v>
                </c:pt>
                <c:pt idx="21">
                  <c:v>R21</c:v>
                </c:pt>
                <c:pt idx="22">
                  <c:v>R22</c:v>
                </c:pt>
                <c:pt idx="23">
                  <c:v>R23</c:v>
                </c:pt>
                <c:pt idx="24">
                  <c:v>R24</c:v>
                </c:pt>
                <c:pt idx="25">
                  <c:v>R25</c:v>
                </c:pt>
                <c:pt idx="26">
                  <c:v>R26</c:v>
                </c:pt>
                <c:pt idx="27">
                  <c:v>R27</c:v>
                </c:pt>
                <c:pt idx="28">
                  <c:v>R28</c:v>
                </c:pt>
                <c:pt idx="29">
                  <c:v>R29</c:v>
                </c:pt>
                <c:pt idx="30">
                  <c:v>R30</c:v>
                </c:pt>
                <c:pt idx="31">
                  <c:v>R31</c:v>
                </c:pt>
                <c:pt idx="32">
                  <c:v>R32</c:v>
                </c:pt>
                <c:pt idx="33">
                  <c:v>R33</c:v>
                </c:pt>
                <c:pt idx="34">
                  <c:v>R34</c:v>
                </c:pt>
                <c:pt idx="35">
                  <c:v>R35</c:v>
                </c:pt>
                <c:pt idx="36">
                  <c:v>R36</c:v>
                </c:pt>
                <c:pt idx="37">
                  <c:v>R37</c:v>
                </c:pt>
                <c:pt idx="38">
                  <c:v>R38</c:v>
                </c:pt>
                <c:pt idx="39">
                  <c:v>R39</c:v>
                </c:pt>
                <c:pt idx="40">
                  <c:v>R40</c:v>
                </c:pt>
                <c:pt idx="41">
                  <c:v>R41</c:v>
                </c:pt>
                <c:pt idx="42">
                  <c:v>R42</c:v>
                </c:pt>
                <c:pt idx="43">
                  <c:v>R43</c:v>
                </c:pt>
                <c:pt idx="44">
                  <c:v>R44</c:v>
                </c:pt>
                <c:pt idx="45">
                  <c:v>R45</c:v>
                </c:pt>
                <c:pt idx="46">
                  <c:v>R46</c:v>
                </c:pt>
                <c:pt idx="47">
                  <c:v>R47</c:v>
                </c:pt>
                <c:pt idx="48">
                  <c:v>R48</c:v>
                </c:pt>
                <c:pt idx="49">
                  <c:v>R49</c:v>
                </c:pt>
                <c:pt idx="50">
                  <c:v>R50</c:v>
                </c:pt>
                <c:pt idx="51">
                  <c:v>R51</c:v>
                </c:pt>
                <c:pt idx="52">
                  <c:v>R52</c:v>
                </c:pt>
                <c:pt idx="53">
                  <c:v>R53</c:v>
                </c:pt>
                <c:pt idx="54">
                  <c:v>R54</c:v>
                </c:pt>
                <c:pt idx="55">
                  <c:v>R55</c:v>
                </c:pt>
                <c:pt idx="56">
                  <c:v>R56</c:v>
                </c:pt>
                <c:pt idx="57">
                  <c:v>R57</c:v>
                </c:pt>
                <c:pt idx="58">
                  <c:v>R58</c:v>
                </c:pt>
                <c:pt idx="59">
                  <c:v>R59</c:v>
                </c:pt>
                <c:pt idx="60">
                  <c:v>R60</c:v>
                </c:pt>
                <c:pt idx="61">
                  <c:v>R61</c:v>
                </c:pt>
                <c:pt idx="62">
                  <c:v>R62</c:v>
                </c:pt>
                <c:pt idx="63">
                  <c:v>R63</c:v>
                </c:pt>
                <c:pt idx="64">
                  <c:v>R64</c:v>
                </c:pt>
                <c:pt idx="65">
                  <c:v>R65</c:v>
                </c:pt>
                <c:pt idx="66">
                  <c:v>R66</c:v>
                </c:pt>
                <c:pt idx="67">
                  <c:v>R67</c:v>
                </c:pt>
                <c:pt idx="68">
                  <c:v>R68</c:v>
                </c:pt>
                <c:pt idx="69">
                  <c:v>R69</c:v>
                </c:pt>
                <c:pt idx="70">
                  <c:v>R70</c:v>
                </c:pt>
                <c:pt idx="71">
                  <c:v>R71</c:v>
                </c:pt>
                <c:pt idx="72">
                  <c:v>R72</c:v>
                </c:pt>
                <c:pt idx="73">
                  <c:v>R73</c:v>
                </c:pt>
                <c:pt idx="74">
                  <c:v>R74</c:v>
                </c:pt>
                <c:pt idx="75">
                  <c:v>R75</c:v>
                </c:pt>
                <c:pt idx="76">
                  <c:v>R76</c:v>
                </c:pt>
                <c:pt idx="77">
                  <c:v>R77</c:v>
                </c:pt>
                <c:pt idx="78">
                  <c:v>R78</c:v>
                </c:pt>
                <c:pt idx="79">
                  <c:v>R79</c:v>
                </c:pt>
                <c:pt idx="80">
                  <c:v>R80</c:v>
                </c:pt>
                <c:pt idx="81">
                  <c:v>R81</c:v>
                </c:pt>
                <c:pt idx="82">
                  <c:v>R82</c:v>
                </c:pt>
                <c:pt idx="83">
                  <c:v>R83</c:v>
                </c:pt>
                <c:pt idx="84">
                  <c:v>R84</c:v>
                </c:pt>
                <c:pt idx="85">
                  <c:v>R85</c:v>
                </c:pt>
                <c:pt idx="86">
                  <c:v>R86</c:v>
                </c:pt>
                <c:pt idx="87">
                  <c:v>R87</c:v>
                </c:pt>
                <c:pt idx="88">
                  <c:v>R88</c:v>
                </c:pt>
                <c:pt idx="89">
                  <c:v>R89</c:v>
                </c:pt>
                <c:pt idx="90">
                  <c:v>R90</c:v>
                </c:pt>
                <c:pt idx="91">
                  <c:v>R91</c:v>
                </c:pt>
                <c:pt idx="92">
                  <c:v>R92</c:v>
                </c:pt>
                <c:pt idx="93">
                  <c:v>R93</c:v>
                </c:pt>
                <c:pt idx="94">
                  <c:v>R94</c:v>
                </c:pt>
                <c:pt idx="95">
                  <c:v>R95</c:v>
                </c:pt>
                <c:pt idx="96">
                  <c:v>R96</c:v>
                </c:pt>
                <c:pt idx="97">
                  <c:v>R97</c:v>
                </c:pt>
                <c:pt idx="98">
                  <c:v>R98</c:v>
                </c:pt>
                <c:pt idx="99">
                  <c:v>R99</c:v>
                </c:pt>
                <c:pt idx="100">
                  <c:v>R100</c:v>
                </c:pt>
              </c:strCache>
            </c:strRef>
          </c:cat>
          <c:val>
            <c:numRef>
              <c:f>'グラフ（1）'!$T$4:$T$104</c:f>
              <c:numCache>
                <c:formatCode>0.0_ </c:formatCode>
                <c:ptCount val="101"/>
                <c:pt idx="0">
                  <c:v>14.064990956161342</c:v>
                </c:pt>
                <c:pt idx="1">
                  <c:v>14.396525189075682</c:v>
                </c:pt>
                <c:pt idx="2">
                  <c:v>14.717336739579345</c:v>
                </c:pt>
                <c:pt idx="3">
                  <c:v>15.027069146927358</c:v>
                </c:pt>
                <c:pt idx="4">
                  <c:v>15.325944711584297</c:v>
                </c:pt>
                <c:pt idx="5">
                  <c:v>15.614735635164113</c:v>
                </c:pt>
                <c:pt idx="6">
                  <c:v>15.892640855992543</c:v>
                </c:pt>
                <c:pt idx="7">
                  <c:v>16.159354613430573</c:v>
                </c:pt>
                <c:pt idx="8">
                  <c:v>16.414716227142335</c:v>
                </c:pt>
                <c:pt idx="9">
                  <c:v>16.659434718609724</c:v>
                </c:pt>
                <c:pt idx="10">
                  <c:v>16.893271407333888</c:v>
                </c:pt>
                <c:pt idx="11">
                  <c:v>17.116760594431536</c:v>
                </c:pt>
                <c:pt idx="12">
                  <c:v>17.330353120844933</c:v>
                </c:pt>
                <c:pt idx="13">
                  <c:v>17.534427287364728</c:v>
                </c:pt>
                <c:pt idx="14">
                  <c:v>17.728323992613412</c:v>
                </c:pt>
                <c:pt idx="15">
                  <c:v>17.913126658855312</c:v>
                </c:pt>
                <c:pt idx="16">
                  <c:v>18.088290064950957</c:v>
                </c:pt>
                <c:pt idx="17">
                  <c:v>18.254478772289239</c:v>
                </c:pt>
                <c:pt idx="18">
                  <c:v>18.394547565036319</c:v>
                </c:pt>
                <c:pt idx="19">
                  <c:v>18.492395649541116</c:v>
                </c:pt>
                <c:pt idx="20">
                  <c:v>18.602650439976216</c:v>
                </c:pt>
                <c:pt idx="21">
                  <c:v>18.734501915548883</c:v>
                </c:pt>
                <c:pt idx="22">
                  <c:v>18.858207834097151</c:v>
                </c:pt>
                <c:pt idx="23">
                  <c:v>18.973671475418875</c:v>
                </c:pt>
                <c:pt idx="24">
                  <c:v>19.080967719670554</c:v>
                </c:pt>
                <c:pt idx="25">
                  <c:v>19.180842248410666</c:v>
                </c:pt>
                <c:pt idx="26">
                  <c:v>19.267563609660339</c:v>
                </c:pt>
                <c:pt idx="27">
                  <c:v>19.312020582576462</c:v>
                </c:pt>
                <c:pt idx="28">
                  <c:v>19.349956741863924</c:v>
                </c:pt>
                <c:pt idx="29">
                  <c:v>19.38134790747219</c:v>
                </c:pt>
                <c:pt idx="30">
                  <c:v>19.406927280933694</c:v>
                </c:pt>
                <c:pt idx="31">
                  <c:v>19.425744040261158</c:v>
                </c:pt>
                <c:pt idx="32">
                  <c:v>19.439802789644261</c:v>
                </c:pt>
                <c:pt idx="33">
                  <c:v>19.448698708236961</c:v>
                </c:pt>
                <c:pt idx="34">
                  <c:v>19.453164997571619</c:v>
                </c:pt>
                <c:pt idx="35">
                  <c:v>19.457857487379034</c:v>
                </c:pt>
                <c:pt idx="36">
                  <c:v>19.48358662115351</c:v>
                </c:pt>
                <c:pt idx="37">
                  <c:v>19.502851881418358</c:v>
                </c:pt>
                <c:pt idx="38">
                  <c:v>19.516065889035939</c:v>
                </c:pt>
                <c:pt idx="39">
                  <c:v>19.523254384060063</c:v>
                </c:pt>
                <c:pt idx="40">
                  <c:v>19.524454026567348</c:v>
                </c:pt>
                <c:pt idx="41">
                  <c:v>19.519818476878925</c:v>
                </c:pt>
                <c:pt idx="42">
                  <c:v>19.509717455767575</c:v>
                </c:pt>
                <c:pt idx="43">
                  <c:v>19.493519161912754</c:v>
                </c:pt>
                <c:pt idx="44">
                  <c:v>19.472032457005046</c:v>
                </c:pt>
                <c:pt idx="45">
                  <c:v>19.445367321274279</c:v>
                </c:pt>
                <c:pt idx="46">
                  <c:v>19.413213314071641</c:v>
                </c:pt>
                <c:pt idx="47">
                  <c:v>19.375903496093276</c:v>
                </c:pt>
                <c:pt idx="48">
                  <c:v>19.333382487223343</c:v>
                </c:pt>
                <c:pt idx="49">
                  <c:v>19.285658087478211</c:v>
                </c:pt>
                <c:pt idx="50">
                  <c:v>19.233291118030031</c:v>
                </c:pt>
                <c:pt idx="51">
                  <c:v>19.175910298102785</c:v>
                </c:pt>
                <c:pt idx="52">
                  <c:v>19.11383308835995</c:v>
                </c:pt>
                <c:pt idx="53">
                  <c:v>19.047231869161831</c:v>
                </c:pt>
                <c:pt idx="54">
                  <c:v>18.975880440035674</c:v>
                </c:pt>
                <c:pt idx="55">
                  <c:v>18.900181281822661</c:v>
                </c:pt>
                <c:pt idx="56">
                  <c:v>18.82022253470701</c:v>
                </c:pt>
                <c:pt idx="57">
                  <c:v>18.735920738514256</c:v>
                </c:pt>
                <c:pt idx="58">
                  <c:v>18.647303973303124</c:v>
                </c:pt>
                <c:pt idx="59">
                  <c:v>18.554831660033827</c:v>
                </c:pt>
                <c:pt idx="60">
                  <c:v>18.458047497752659</c:v>
                </c:pt>
                <c:pt idx="61">
                  <c:v>18.357585627785003</c:v>
                </c:pt>
                <c:pt idx="62">
                  <c:v>18.253027189255391</c:v>
                </c:pt>
                <c:pt idx="63">
                  <c:v>18.144689642827359</c:v>
                </c:pt>
                <c:pt idx="64">
                  <c:v>18.03306906953776</c:v>
                </c:pt>
                <c:pt idx="65">
                  <c:v>17.917647548304032</c:v>
                </c:pt>
                <c:pt idx="66">
                  <c:v>17.798482799246937</c:v>
                </c:pt>
                <c:pt idx="67">
                  <c:v>17.676356383999845</c:v>
                </c:pt>
                <c:pt idx="68">
                  <c:v>17.550485960927723</c:v>
                </c:pt>
                <c:pt idx="69">
                  <c:v>17.42157431149937</c:v>
                </c:pt>
                <c:pt idx="70">
                  <c:v>17.2894708954001</c:v>
                </c:pt>
                <c:pt idx="71">
                  <c:v>17.154240452765293</c:v>
                </c:pt>
                <c:pt idx="72">
                  <c:v>17.015950063735133</c:v>
                </c:pt>
                <c:pt idx="73">
                  <c:v>16.874554488215065</c:v>
                </c:pt>
                <c:pt idx="74">
                  <c:v>16.729898505880669</c:v>
                </c:pt>
                <c:pt idx="75">
                  <c:v>16.5807216340975</c:v>
                </c:pt>
                <c:pt idx="76">
                  <c:v>16.428923176835131</c:v>
                </c:pt>
                <c:pt idx="77">
                  <c:v>16.274718414543571</c:v>
                </c:pt>
                <c:pt idx="78">
                  <c:v>16.117613606190844</c:v>
                </c:pt>
                <c:pt idx="79">
                  <c:v>15.958047112693114</c:v>
                </c:pt>
                <c:pt idx="80">
                  <c:v>15.796130474283549</c:v>
                </c:pt>
                <c:pt idx="81">
                  <c:v>15.631953391149567</c:v>
                </c:pt>
                <c:pt idx="82">
                  <c:v>15.465604003475447</c:v>
                </c:pt>
                <c:pt idx="83">
                  <c:v>15.297173571451911</c:v>
                </c:pt>
                <c:pt idx="84">
                  <c:v>15.126750235263103</c:v>
                </c:pt>
                <c:pt idx="85">
                  <c:v>14.954436175122659</c:v>
                </c:pt>
                <c:pt idx="86">
                  <c:v>14.780300811175673</c:v>
                </c:pt>
                <c:pt idx="87">
                  <c:v>14.604440083622627</c:v>
                </c:pt>
                <c:pt idx="88">
                  <c:v>14.426949152662406</c:v>
                </c:pt>
                <c:pt idx="89">
                  <c:v>14.247902118449913</c:v>
                </c:pt>
                <c:pt idx="90">
                  <c:v>14.067378541151394</c:v>
                </c:pt>
                <c:pt idx="91">
                  <c:v>13.885468120954341</c:v>
                </c:pt>
                <c:pt idx="92">
                  <c:v>13.702256658038102</c:v>
                </c:pt>
                <c:pt idx="93">
                  <c:v>13.517815132550947</c:v>
                </c:pt>
                <c:pt idx="94">
                  <c:v>13.33222232465765</c:v>
                </c:pt>
                <c:pt idx="95">
                  <c:v>13.145556234521155</c:v>
                </c:pt>
                <c:pt idx="96">
                  <c:v>12.957905782327245</c:v>
                </c:pt>
                <c:pt idx="97">
                  <c:v>12.769338828217908</c:v>
                </c:pt>
                <c:pt idx="98">
                  <c:v>12.57994351237725</c:v>
                </c:pt>
                <c:pt idx="99">
                  <c:v>12.389774434919426</c:v>
                </c:pt>
                <c:pt idx="100">
                  <c:v>12.198911936012285</c:v>
                </c:pt>
              </c:numCache>
            </c:numRef>
          </c:val>
          <c:extLst>
            <c:ext xmlns:c16="http://schemas.microsoft.com/office/drawing/2014/chart" uri="{C3380CC4-5D6E-409C-BE32-E72D297353CC}">
              <c16:uniqueId val="{00000002-A5B6-4B1F-8A7D-4BDC8513E347}"/>
            </c:ext>
          </c:extLst>
        </c:ser>
        <c:ser>
          <c:idx val="3"/>
          <c:order val="3"/>
          <c:tx>
            <c:strRef>
              <c:f>'グラフ（1）'!$U$3</c:f>
              <c:strCache>
                <c:ptCount val="1"/>
                <c:pt idx="0">
                  <c:v>健全</c:v>
                </c:pt>
              </c:strCache>
            </c:strRef>
          </c:tx>
          <c:spPr>
            <a:solidFill>
              <a:srgbClr val="00D6FF">
                <a:alpha val="49804"/>
              </a:srgbClr>
            </a:solidFill>
            <a:ln w="12700">
              <a:solidFill>
                <a:srgbClr val="000000"/>
              </a:solidFill>
              <a:prstDash val="solid"/>
            </a:ln>
          </c:spPr>
          <c:cat>
            <c:strRef>
              <c:f>'グラフ（1）'!$P$4:$P$104</c:f>
              <c:strCache>
                <c:ptCount val="101"/>
                <c:pt idx="0">
                  <c:v>H30</c:v>
                </c:pt>
                <c:pt idx="1">
                  <c:v>R1</c:v>
                </c:pt>
                <c:pt idx="2">
                  <c:v>R2</c:v>
                </c:pt>
                <c:pt idx="3">
                  <c:v>R3</c:v>
                </c:pt>
                <c:pt idx="4">
                  <c:v>R4</c:v>
                </c:pt>
                <c:pt idx="5">
                  <c:v>R5</c:v>
                </c:pt>
                <c:pt idx="6">
                  <c:v>R6</c:v>
                </c:pt>
                <c:pt idx="7">
                  <c:v>R7</c:v>
                </c:pt>
                <c:pt idx="8">
                  <c:v>R8</c:v>
                </c:pt>
                <c:pt idx="9">
                  <c:v>R9</c:v>
                </c:pt>
                <c:pt idx="10">
                  <c:v>R10</c:v>
                </c:pt>
                <c:pt idx="11">
                  <c:v>R11</c:v>
                </c:pt>
                <c:pt idx="12">
                  <c:v>R12</c:v>
                </c:pt>
                <c:pt idx="13">
                  <c:v>R13</c:v>
                </c:pt>
                <c:pt idx="14">
                  <c:v>R14</c:v>
                </c:pt>
                <c:pt idx="15">
                  <c:v>R15</c:v>
                </c:pt>
                <c:pt idx="16">
                  <c:v>R16</c:v>
                </c:pt>
                <c:pt idx="17">
                  <c:v>R17</c:v>
                </c:pt>
                <c:pt idx="18">
                  <c:v>R18</c:v>
                </c:pt>
                <c:pt idx="19">
                  <c:v>R19</c:v>
                </c:pt>
                <c:pt idx="20">
                  <c:v>R20</c:v>
                </c:pt>
                <c:pt idx="21">
                  <c:v>R21</c:v>
                </c:pt>
                <c:pt idx="22">
                  <c:v>R22</c:v>
                </c:pt>
                <c:pt idx="23">
                  <c:v>R23</c:v>
                </c:pt>
                <c:pt idx="24">
                  <c:v>R24</c:v>
                </c:pt>
                <c:pt idx="25">
                  <c:v>R25</c:v>
                </c:pt>
                <c:pt idx="26">
                  <c:v>R26</c:v>
                </c:pt>
                <c:pt idx="27">
                  <c:v>R27</c:v>
                </c:pt>
                <c:pt idx="28">
                  <c:v>R28</c:v>
                </c:pt>
                <c:pt idx="29">
                  <c:v>R29</c:v>
                </c:pt>
                <c:pt idx="30">
                  <c:v>R30</c:v>
                </c:pt>
                <c:pt idx="31">
                  <c:v>R31</c:v>
                </c:pt>
                <c:pt idx="32">
                  <c:v>R32</c:v>
                </c:pt>
                <c:pt idx="33">
                  <c:v>R33</c:v>
                </c:pt>
                <c:pt idx="34">
                  <c:v>R34</c:v>
                </c:pt>
                <c:pt idx="35">
                  <c:v>R35</c:v>
                </c:pt>
                <c:pt idx="36">
                  <c:v>R36</c:v>
                </c:pt>
                <c:pt idx="37">
                  <c:v>R37</c:v>
                </c:pt>
                <c:pt idx="38">
                  <c:v>R38</c:v>
                </c:pt>
                <c:pt idx="39">
                  <c:v>R39</c:v>
                </c:pt>
                <c:pt idx="40">
                  <c:v>R40</c:v>
                </c:pt>
                <c:pt idx="41">
                  <c:v>R41</c:v>
                </c:pt>
                <c:pt idx="42">
                  <c:v>R42</c:v>
                </c:pt>
                <c:pt idx="43">
                  <c:v>R43</c:v>
                </c:pt>
                <c:pt idx="44">
                  <c:v>R44</c:v>
                </c:pt>
                <c:pt idx="45">
                  <c:v>R45</c:v>
                </c:pt>
                <c:pt idx="46">
                  <c:v>R46</c:v>
                </c:pt>
                <c:pt idx="47">
                  <c:v>R47</c:v>
                </c:pt>
                <c:pt idx="48">
                  <c:v>R48</c:v>
                </c:pt>
                <c:pt idx="49">
                  <c:v>R49</c:v>
                </c:pt>
                <c:pt idx="50">
                  <c:v>R50</c:v>
                </c:pt>
                <c:pt idx="51">
                  <c:v>R51</c:v>
                </c:pt>
                <c:pt idx="52">
                  <c:v>R52</c:v>
                </c:pt>
                <c:pt idx="53">
                  <c:v>R53</c:v>
                </c:pt>
                <c:pt idx="54">
                  <c:v>R54</c:v>
                </c:pt>
                <c:pt idx="55">
                  <c:v>R55</c:v>
                </c:pt>
                <c:pt idx="56">
                  <c:v>R56</c:v>
                </c:pt>
                <c:pt idx="57">
                  <c:v>R57</c:v>
                </c:pt>
                <c:pt idx="58">
                  <c:v>R58</c:v>
                </c:pt>
                <c:pt idx="59">
                  <c:v>R59</c:v>
                </c:pt>
                <c:pt idx="60">
                  <c:v>R60</c:v>
                </c:pt>
                <c:pt idx="61">
                  <c:v>R61</c:v>
                </c:pt>
                <c:pt idx="62">
                  <c:v>R62</c:v>
                </c:pt>
                <c:pt idx="63">
                  <c:v>R63</c:v>
                </c:pt>
                <c:pt idx="64">
                  <c:v>R64</c:v>
                </c:pt>
                <c:pt idx="65">
                  <c:v>R65</c:v>
                </c:pt>
                <c:pt idx="66">
                  <c:v>R66</c:v>
                </c:pt>
                <c:pt idx="67">
                  <c:v>R67</c:v>
                </c:pt>
                <c:pt idx="68">
                  <c:v>R68</c:v>
                </c:pt>
                <c:pt idx="69">
                  <c:v>R69</c:v>
                </c:pt>
                <c:pt idx="70">
                  <c:v>R70</c:v>
                </c:pt>
                <c:pt idx="71">
                  <c:v>R71</c:v>
                </c:pt>
                <c:pt idx="72">
                  <c:v>R72</c:v>
                </c:pt>
                <c:pt idx="73">
                  <c:v>R73</c:v>
                </c:pt>
                <c:pt idx="74">
                  <c:v>R74</c:v>
                </c:pt>
                <c:pt idx="75">
                  <c:v>R75</c:v>
                </c:pt>
                <c:pt idx="76">
                  <c:v>R76</c:v>
                </c:pt>
                <c:pt idx="77">
                  <c:v>R77</c:v>
                </c:pt>
                <c:pt idx="78">
                  <c:v>R78</c:v>
                </c:pt>
                <c:pt idx="79">
                  <c:v>R79</c:v>
                </c:pt>
                <c:pt idx="80">
                  <c:v>R80</c:v>
                </c:pt>
                <c:pt idx="81">
                  <c:v>R81</c:v>
                </c:pt>
                <c:pt idx="82">
                  <c:v>R82</c:v>
                </c:pt>
                <c:pt idx="83">
                  <c:v>R83</c:v>
                </c:pt>
                <c:pt idx="84">
                  <c:v>R84</c:v>
                </c:pt>
                <c:pt idx="85">
                  <c:v>R85</c:v>
                </c:pt>
                <c:pt idx="86">
                  <c:v>R86</c:v>
                </c:pt>
                <c:pt idx="87">
                  <c:v>R87</c:v>
                </c:pt>
                <c:pt idx="88">
                  <c:v>R88</c:v>
                </c:pt>
                <c:pt idx="89">
                  <c:v>R89</c:v>
                </c:pt>
                <c:pt idx="90">
                  <c:v>R90</c:v>
                </c:pt>
                <c:pt idx="91">
                  <c:v>R91</c:v>
                </c:pt>
                <c:pt idx="92">
                  <c:v>R92</c:v>
                </c:pt>
                <c:pt idx="93">
                  <c:v>R93</c:v>
                </c:pt>
                <c:pt idx="94">
                  <c:v>R94</c:v>
                </c:pt>
                <c:pt idx="95">
                  <c:v>R95</c:v>
                </c:pt>
                <c:pt idx="96">
                  <c:v>R96</c:v>
                </c:pt>
                <c:pt idx="97">
                  <c:v>R97</c:v>
                </c:pt>
                <c:pt idx="98">
                  <c:v>R98</c:v>
                </c:pt>
                <c:pt idx="99">
                  <c:v>R99</c:v>
                </c:pt>
                <c:pt idx="100">
                  <c:v>R100</c:v>
                </c:pt>
              </c:strCache>
            </c:strRef>
          </c:cat>
          <c:val>
            <c:numRef>
              <c:f>'グラフ（1）'!$U$4:$U$104</c:f>
              <c:numCache>
                <c:formatCode>0.0_ </c:formatCode>
                <c:ptCount val="101"/>
                <c:pt idx="0">
                  <c:v>82.324153737066283</c:v>
                </c:pt>
                <c:pt idx="1">
                  <c:v>81.795675332534003</c:v>
                </c:pt>
                <c:pt idx="2">
                  <c:v>81.264245401832966</c:v>
                </c:pt>
                <c:pt idx="3">
                  <c:v>80.857990132749919</c:v>
                </c:pt>
                <c:pt idx="4">
                  <c:v>80.451702883600035</c:v>
                </c:pt>
                <c:pt idx="5">
                  <c:v>80.019412720103446</c:v>
                </c:pt>
                <c:pt idx="6">
                  <c:v>79.592504567855386</c:v>
                </c:pt>
                <c:pt idx="7">
                  <c:v>79.17098154686235</c:v>
                </c:pt>
                <c:pt idx="8">
                  <c:v>78.754964557377093</c:v>
                </c:pt>
                <c:pt idx="9">
                  <c:v>78.344123658709975</c:v>
                </c:pt>
                <c:pt idx="10">
                  <c:v>77.938246690417571</c:v>
                </c:pt>
                <c:pt idx="11">
                  <c:v>77.537151912120066</c:v>
                </c:pt>
                <c:pt idx="12">
                  <c:v>77.140674743473483</c:v>
                </c:pt>
                <c:pt idx="13">
                  <c:v>76.748670104174593</c:v>
                </c:pt>
                <c:pt idx="14">
                  <c:v>76.361007733951112</c:v>
                </c:pt>
                <c:pt idx="15">
                  <c:v>75.97756283254229</c:v>
                </c:pt>
                <c:pt idx="16">
                  <c:v>75.598223079713264</c:v>
                </c:pt>
                <c:pt idx="17">
                  <c:v>75.222875375227773</c:v>
                </c:pt>
                <c:pt idx="18">
                  <c:v>74.851430798899884</c:v>
                </c:pt>
                <c:pt idx="19">
                  <c:v>74.483790290522577</c:v>
                </c:pt>
                <c:pt idx="20">
                  <c:v>74.099707347780225</c:v>
                </c:pt>
                <c:pt idx="21">
                  <c:v>73.741226398546615</c:v>
                </c:pt>
                <c:pt idx="22">
                  <c:v>73.386285876712606</c:v>
                </c:pt>
                <c:pt idx="23">
                  <c:v>73.034809342118407</c:v>
                </c:pt>
                <c:pt idx="24">
                  <c:v>72.686724254612372</c:v>
                </c:pt>
                <c:pt idx="25">
                  <c:v>72.341962754052744</c:v>
                </c:pt>
                <c:pt idx="26">
                  <c:v>72.000461660307451</c:v>
                </c:pt>
                <c:pt idx="27">
                  <c:v>71.662149213226485</c:v>
                </c:pt>
                <c:pt idx="28">
                  <c:v>71.326978612712068</c:v>
                </c:pt>
                <c:pt idx="29">
                  <c:v>70.994885118628872</c:v>
                </c:pt>
                <c:pt idx="30">
                  <c:v>70.665815690866026</c:v>
                </c:pt>
                <c:pt idx="31">
                  <c:v>70.33970480928663</c:v>
                </c:pt>
                <c:pt idx="32">
                  <c:v>70.015851252425108</c:v>
                </c:pt>
                <c:pt idx="33">
                  <c:v>69.693874379485862</c:v>
                </c:pt>
                <c:pt idx="34">
                  <c:v>69.374735152477385</c:v>
                </c:pt>
                <c:pt idx="35">
                  <c:v>69.052989940022343</c:v>
                </c:pt>
                <c:pt idx="36">
                  <c:v>68.70757713810147</c:v>
                </c:pt>
                <c:pt idx="37">
                  <c:v>68.365524583203609</c:v>
                </c:pt>
                <c:pt idx="38">
                  <c:v>68.027407916531843</c:v>
                </c:pt>
                <c:pt idx="39">
                  <c:v>67.693267698170928</c:v>
                </c:pt>
                <c:pt idx="40">
                  <c:v>67.362355906557511</c:v>
                </c:pt>
                <c:pt idx="41">
                  <c:v>67.035120262627331</c:v>
                </c:pt>
                <c:pt idx="42">
                  <c:v>66.71118714559951</c:v>
                </c:pt>
                <c:pt idx="43">
                  <c:v>66.391710177885145</c:v>
                </c:pt>
                <c:pt idx="44">
                  <c:v>66.075090356142297</c:v>
                </c:pt>
                <c:pt idx="45">
                  <c:v>65.762377562565206</c:v>
                </c:pt>
                <c:pt idx="46">
                  <c:v>65.452924395800821</c:v>
                </c:pt>
                <c:pt idx="47">
                  <c:v>65.147316637073416</c:v>
                </c:pt>
                <c:pt idx="48">
                  <c:v>64.845130745497826</c:v>
                </c:pt>
                <c:pt idx="49">
                  <c:v>64.546502441357674</c:v>
                </c:pt>
                <c:pt idx="50">
                  <c:v>64.25170628522676</c:v>
                </c:pt>
                <c:pt idx="51">
                  <c:v>63.959930295408085</c:v>
                </c:pt>
                <c:pt idx="52">
                  <c:v>63.672323414302959</c:v>
                </c:pt>
                <c:pt idx="53">
                  <c:v>63.389087662333601</c:v>
                </c:pt>
                <c:pt idx="54">
                  <c:v>63.109808858634331</c:v>
                </c:pt>
                <c:pt idx="55">
                  <c:v>62.834299802813916</c:v>
                </c:pt>
                <c:pt idx="56">
                  <c:v>62.562381874499074</c:v>
                </c:pt>
                <c:pt idx="57">
                  <c:v>62.294268794136457</c:v>
                </c:pt>
                <c:pt idx="58">
                  <c:v>62.029535460837607</c:v>
                </c:pt>
                <c:pt idx="59">
                  <c:v>61.768715395717507</c:v>
                </c:pt>
                <c:pt idx="60">
                  <c:v>61.512473160165214</c:v>
                </c:pt>
                <c:pt idx="61">
                  <c:v>61.25985871219509</c:v>
                </c:pt>
                <c:pt idx="62">
                  <c:v>61.009913429803575</c:v>
                </c:pt>
                <c:pt idx="63">
                  <c:v>60.761837031318088</c:v>
                </c:pt>
                <c:pt idx="64">
                  <c:v>60.515600656678274</c:v>
                </c:pt>
                <c:pt idx="65">
                  <c:v>60.271184025841798</c:v>
                </c:pt>
                <c:pt idx="66">
                  <c:v>60.02857231877762</c:v>
                </c:pt>
                <c:pt idx="67">
                  <c:v>59.787742135436893</c:v>
                </c:pt>
                <c:pt idx="68">
                  <c:v>59.548671635773928</c:v>
                </c:pt>
                <c:pt idx="69">
                  <c:v>59.311341319747989</c:v>
                </c:pt>
                <c:pt idx="70">
                  <c:v>59.075735587326484</c:v>
                </c:pt>
                <c:pt idx="71">
                  <c:v>58.841835718470271</c:v>
                </c:pt>
                <c:pt idx="72">
                  <c:v>58.60962065313533</c:v>
                </c:pt>
                <c:pt idx="73">
                  <c:v>58.379066211271137</c:v>
                </c:pt>
                <c:pt idx="74">
                  <c:v>58.150161472854855</c:v>
                </c:pt>
                <c:pt idx="75">
                  <c:v>57.922855737780552</c:v>
                </c:pt>
                <c:pt idx="76">
                  <c:v>57.697198926152524</c:v>
                </c:pt>
                <c:pt idx="77">
                  <c:v>57.474151219977564</c:v>
                </c:pt>
                <c:pt idx="78">
                  <c:v>57.255248442465614</c:v>
                </c:pt>
                <c:pt idx="79">
                  <c:v>57.040831454329101</c:v>
                </c:pt>
                <c:pt idx="80">
                  <c:v>56.829842573357368</c:v>
                </c:pt>
                <c:pt idx="81">
                  <c:v>56.623809042742465</c:v>
                </c:pt>
                <c:pt idx="82">
                  <c:v>56.421439179784706</c:v>
                </c:pt>
                <c:pt idx="83">
                  <c:v>56.223094905240487</c:v>
                </c:pt>
                <c:pt idx="84">
                  <c:v>56.029204440004897</c:v>
                </c:pt>
                <c:pt idx="85">
                  <c:v>55.839489323495847</c:v>
                </c:pt>
                <c:pt idx="86">
                  <c:v>55.653532254841195</c:v>
                </c:pt>
                <c:pt idx="87">
                  <c:v>55.472626476743883</c:v>
                </c:pt>
                <c:pt idx="88">
                  <c:v>55.295392946321641</c:v>
                </c:pt>
                <c:pt idx="89">
                  <c:v>55.122908845825826</c:v>
                </c:pt>
                <c:pt idx="90">
                  <c:v>54.953958932716532</c:v>
                </c:pt>
                <c:pt idx="91">
                  <c:v>54.789678889367366</c:v>
                </c:pt>
                <c:pt idx="92">
                  <c:v>54.629488394565499</c:v>
                </c:pt>
                <c:pt idx="93">
                  <c:v>54.473591808737964</c:v>
                </c:pt>
                <c:pt idx="94">
                  <c:v>54.322110032137473</c:v>
                </c:pt>
                <c:pt idx="95">
                  <c:v>54.174544643722356</c:v>
                </c:pt>
                <c:pt idx="96">
                  <c:v>54.031475184703858</c:v>
                </c:pt>
                <c:pt idx="97">
                  <c:v>53.893269815851383</c:v>
                </c:pt>
                <c:pt idx="98">
                  <c:v>53.758244513645323</c:v>
                </c:pt>
                <c:pt idx="99">
                  <c:v>53.628176901800948</c:v>
                </c:pt>
                <c:pt idx="100">
                  <c:v>53.502242518595168</c:v>
                </c:pt>
              </c:numCache>
            </c:numRef>
          </c:val>
          <c:extLst>
            <c:ext xmlns:c16="http://schemas.microsoft.com/office/drawing/2014/chart" uri="{C3380CC4-5D6E-409C-BE32-E72D297353CC}">
              <c16:uniqueId val="{00000003-A5B6-4B1F-8A7D-4BDC8513E347}"/>
            </c:ext>
          </c:extLst>
        </c:ser>
        <c:dLbls>
          <c:showLegendKey val="0"/>
          <c:showVal val="0"/>
          <c:showCatName val="0"/>
          <c:showSerName val="0"/>
          <c:showPercent val="0"/>
          <c:showBubbleSize val="0"/>
        </c:dLbls>
        <c:axId val="525177200"/>
        <c:axId val="1"/>
      </c:areaChart>
      <c:catAx>
        <c:axId val="525177200"/>
        <c:scaling>
          <c:orientation val="minMax"/>
        </c:scaling>
        <c:delete val="0"/>
        <c:axPos val="b"/>
        <c:majorGridlines/>
        <c:numFmt formatCode="General" sourceLinked="1"/>
        <c:majorTickMark val="in"/>
        <c:minorTickMark val="none"/>
        <c:tickLblPos val="nextTo"/>
        <c:spPr>
          <a:ln w="3175">
            <a:solidFill>
              <a:srgbClr val="000000"/>
            </a:solidFill>
            <a:prstDash val="solid"/>
          </a:ln>
        </c:spPr>
        <c:txPr>
          <a:bodyPr rot="-5400000" vert="horz"/>
          <a:lstStyle/>
          <a:p>
            <a:pPr>
              <a:defRPr sz="1000"/>
            </a:pPr>
            <a:endParaRPr lang="ja-JP"/>
          </a:p>
        </c:txPr>
        <c:crossAx val="1"/>
        <c:crosses val="autoZero"/>
        <c:auto val="1"/>
        <c:lblAlgn val="ctr"/>
        <c:lblOffset val="100"/>
        <c:tickLblSkip val="10"/>
        <c:tickMarkSkip val="5"/>
        <c:noMultiLvlLbl val="0"/>
      </c:catAx>
      <c:valAx>
        <c:axId val="1"/>
        <c:scaling>
          <c:orientation val="minMax"/>
          <c:max val="100"/>
        </c:scaling>
        <c:delete val="0"/>
        <c:axPos val="l"/>
        <c:majorGridlines>
          <c:spPr>
            <a:ln w="3175">
              <a:solidFill>
                <a:srgbClr val="000000"/>
              </a:solidFill>
              <a:prstDash val="solid"/>
            </a:ln>
          </c:spPr>
        </c:majorGridlines>
        <c:title>
          <c:tx>
            <c:rich>
              <a:bodyPr/>
              <a:lstStyle/>
              <a:p>
                <a:pPr>
                  <a:defRPr/>
                </a:pPr>
                <a:r>
                  <a:rPr lang="ja-JP"/>
                  <a:t>劣化度分布状況</a:t>
                </a:r>
                <a:r>
                  <a:rPr lang="en-US"/>
                  <a:t>(</a:t>
                </a:r>
                <a:r>
                  <a:rPr lang="ja-JP"/>
                  <a:t>％</a:t>
                </a:r>
                <a:r>
                  <a:rPr lang="en-US"/>
                  <a:t>)</a:t>
                </a:r>
                <a:endParaRPr lang="ja-JP"/>
              </a:p>
            </c:rich>
          </c:tx>
          <c:layout>
            <c:manualLayout>
              <c:xMode val="edge"/>
              <c:yMode val="edge"/>
              <c:x val="2.1382078853046597E-2"/>
              <c:y val="0.30883124379904392"/>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1000"/>
            </a:pPr>
            <a:endParaRPr lang="ja-JP"/>
          </a:p>
        </c:txPr>
        <c:crossAx val="525177200"/>
        <c:crosses val="autoZero"/>
        <c:crossBetween val="midCat"/>
      </c:valAx>
      <c:spPr>
        <a:noFill/>
        <a:ln w="25400">
          <a:noFill/>
        </a:ln>
      </c:spPr>
    </c:plotArea>
    <c:legend>
      <c:legendPos val="t"/>
      <c:layout>
        <c:manualLayout>
          <c:xMode val="edge"/>
          <c:yMode val="edge"/>
          <c:x val="0.28090734767025088"/>
          <c:y val="3.0891868037167539E-2"/>
          <c:w val="0.51542733724159207"/>
          <c:h val="7.2767734475178605E-2"/>
        </c:manualLayout>
      </c:layout>
      <c:overlay val="0"/>
      <c:spPr>
        <a:solidFill>
          <a:srgbClr val="FFFFFF"/>
        </a:solidFill>
        <a:ln w="3175">
          <a:noFill/>
          <a:prstDash val="solid"/>
        </a:ln>
      </c:spPr>
    </c:legend>
    <c:plotVisOnly val="1"/>
    <c:dispBlanksAs val="zero"/>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mn-lt"/>
          <a:ea typeface="游ゴシック" panose="020B0400000000000000" pitchFamily="50" charset="-128"/>
          <a:cs typeface="Calibri" panose="020F0502020204030204" pitchFamily="34" charset="0"/>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高槻市</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c:v>
                </c:pt>
                <c:pt idx="1">
                  <c:v>R2</c:v>
                </c:pt>
                <c:pt idx="2">
                  <c:v>R3</c:v>
                </c:pt>
                <c:pt idx="3">
                  <c:v>R4</c:v>
                </c:pt>
                <c:pt idx="4">
                  <c:v>R5</c:v>
                </c:pt>
              </c:strCache>
            </c:strRef>
          </c:cat>
          <c:val>
            <c:numRef>
              <c:f>Sheet1!$B$2:$F$2</c:f>
              <c:numCache>
                <c:formatCode>General</c:formatCode>
                <c:ptCount val="5"/>
                <c:pt idx="0">
                  <c:v>105.13</c:v>
                </c:pt>
                <c:pt idx="1">
                  <c:v>106.19</c:v>
                </c:pt>
                <c:pt idx="2">
                  <c:v>106.97</c:v>
                </c:pt>
                <c:pt idx="3">
                  <c:v>106.56</c:v>
                </c:pt>
                <c:pt idx="4">
                  <c:v>103.56</c:v>
                </c:pt>
              </c:numCache>
            </c:numRef>
          </c:val>
          <c:extLst>
            <c:ext xmlns:c16="http://schemas.microsoft.com/office/drawing/2014/chart" uri="{C3380CC4-5D6E-409C-BE32-E72D297353CC}">
              <c16:uniqueId val="{00000000-FB10-4EDC-8537-27A62910105C}"/>
            </c:ext>
          </c:extLst>
        </c:ser>
        <c:dLbls>
          <c:dLblPos val="outEnd"/>
          <c:showLegendKey val="0"/>
          <c:showVal val="1"/>
          <c:showCatName val="0"/>
          <c:showSerName val="0"/>
          <c:showPercent val="0"/>
          <c:showBubbleSize val="0"/>
        </c:dLbls>
        <c:gapWidth val="219"/>
        <c:overlap val="-27"/>
        <c:axId val="433021072"/>
        <c:axId val="433021400"/>
      </c:barChart>
      <c:lineChart>
        <c:grouping val="standard"/>
        <c:varyColors val="0"/>
        <c:ser>
          <c:idx val="1"/>
          <c:order val="1"/>
          <c:tx>
            <c:strRef>
              <c:f>Sheet1!$A$3</c:f>
              <c:strCache>
                <c:ptCount val="1"/>
                <c:pt idx="0">
                  <c:v>類似団体（Aa）平均値</c:v>
                </c:pt>
              </c:strCache>
            </c:strRef>
          </c:tx>
          <c:spPr>
            <a:ln w="28575" cap="rnd">
              <a:solidFill>
                <a:schemeClr val="accent2"/>
              </a:solidFill>
              <a:round/>
            </a:ln>
            <a:effectLst/>
          </c:spPr>
          <c:marker>
            <c:symbol val="circle"/>
            <c:size val="10"/>
            <c:spPr>
              <a:solidFill>
                <a:schemeClr val="accent2"/>
              </a:solidFill>
              <a:ln w="9525">
                <a:solidFill>
                  <a:schemeClr val="accent2"/>
                </a:solidFill>
              </a:ln>
              <a:effectLst/>
            </c:spPr>
          </c:marker>
          <c:dLbls>
            <c:dLbl>
              <c:idx val="0"/>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5-FB10-4EDC-8537-27A6291010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c:v>
                </c:pt>
                <c:pt idx="1">
                  <c:v>R2</c:v>
                </c:pt>
                <c:pt idx="2">
                  <c:v>R3</c:v>
                </c:pt>
                <c:pt idx="3">
                  <c:v>R4</c:v>
                </c:pt>
                <c:pt idx="4">
                  <c:v>R5</c:v>
                </c:pt>
              </c:strCache>
            </c:strRef>
          </c:cat>
          <c:val>
            <c:numRef>
              <c:f>Sheet1!$B$3:$F$3</c:f>
              <c:numCache>
                <c:formatCode>General</c:formatCode>
                <c:ptCount val="5"/>
                <c:pt idx="0">
                  <c:v>109</c:v>
                </c:pt>
                <c:pt idx="1">
                  <c:v>107.09</c:v>
                </c:pt>
                <c:pt idx="2">
                  <c:v>107.96</c:v>
                </c:pt>
                <c:pt idx="3">
                  <c:v>107.29</c:v>
                </c:pt>
                <c:pt idx="4">
                  <c:v>106.58</c:v>
                </c:pt>
              </c:numCache>
            </c:numRef>
          </c:val>
          <c:smooth val="0"/>
          <c:extLst>
            <c:ext xmlns:c16="http://schemas.microsoft.com/office/drawing/2014/chart" uri="{C3380CC4-5D6E-409C-BE32-E72D297353CC}">
              <c16:uniqueId val="{00000001-FB10-4EDC-8537-27A62910105C}"/>
            </c:ext>
          </c:extLst>
        </c:ser>
        <c:dLbls>
          <c:showLegendKey val="0"/>
          <c:showVal val="1"/>
          <c:showCatName val="0"/>
          <c:showSerName val="0"/>
          <c:showPercent val="0"/>
          <c:showBubbleSize val="0"/>
        </c:dLbls>
        <c:marker val="1"/>
        <c:smooth val="0"/>
        <c:axId val="433021072"/>
        <c:axId val="433021400"/>
      </c:line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min val="85"/>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R5</c:v>
                </c:pt>
              </c:strCache>
            </c:strRef>
          </c:tx>
          <c:spPr>
            <a:solidFill>
              <a:schemeClr val="bg2">
                <a:lumMod val="9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CFDD-4955-AA92-C38FE606AA30}"/>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DD-4955-AA92-C38FE606AA30}"/>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DD-4955-AA92-C38FE606AA30}"/>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DD-4955-AA92-C38FE606AA30}"/>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DD-4955-AA92-C38FE606AA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高槻市
（Aa）</c:v>
                </c:pt>
                <c:pt idx="1">
                  <c:v>豊中市
（Aa）</c:v>
                </c:pt>
                <c:pt idx="2">
                  <c:v>吹田市
（Aa）</c:v>
                </c:pt>
                <c:pt idx="3">
                  <c:v>茨木市
（Aa）</c:v>
                </c:pt>
                <c:pt idx="4">
                  <c:v>箕面市
（Ac1）</c:v>
                </c:pt>
                <c:pt idx="5">
                  <c:v>池田市
（Ba）</c:v>
                </c:pt>
                <c:pt idx="6">
                  <c:v>摂津市
（Bb1）</c:v>
                </c:pt>
                <c:pt idx="7">
                  <c:v>島本町
（Bb1）</c:v>
                </c:pt>
              </c:strCache>
            </c:strRef>
          </c:cat>
          <c:val>
            <c:numRef>
              <c:f>Sheet1!$B$2:$I$2</c:f>
              <c:numCache>
                <c:formatCode>General</c:formatCode>
                <c:ptCount val="8"/>
                <c:pt idx="0">
                  <c:v>103.56</c:v>
                </c:pt>
                <c:pt idx="1">
                  <c:v>101.32</c:v>
                </c:pt>
                <c:pt idx="2">
                  <c:v>108.69</c:v>
                </c:pt>
                <c:pt idx="3">
                  <c:v>110.54</c:v>
                </c:pt>
                <c:pt idx="4">
                  <c:v>105.95</c:v>
                </c:pt>
                <c:pt idx="5">
                  <c:v>96.61</c:v>
                </c:pt>
                <c:pt idx="6">
                  <c:v>104.09</c:v>
                </c:pt>
                <c:pt idx="7">
                  <c:v>107.38</c:v>
                </c:pt>
              </c:numCache>
            </c:numRef>
          </c:val>
          <c:extLst>
            <c:ext xmlns:c16="http://schemas.microsoft.com/office/drawing/2014/chart" uri="{C3380CC4-5D6E-409C-BE32-E72D297353CC}">
              <c16:uniqueId val="{00000000-CFDD-4955-AA92-C38FE606AA30}"/>
            </c:ext>
          </c:extLst>
        </c:ser>
        <c:dLbls>
          <c:showLegendKey val="0"/>
          <c:showVal val="0"/>
          <c:showCatName val="0"/>
          <c:showSerName val="0"/>
          <c:showPercent val="0"/>
          <c:showBubbleSize val="0"/>
        </c:dLbls>
        <c:gapWidth val="100"/>
        <c:overlap val="-27"/>
        <c:axId val="433021072"/>
        <c:axId val="433021400"/>
      </c:bar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高槻市</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c:v>
                </c:pt>
                <c:pt idx="1">
                  <c:v>R2</c:v>
                </c:pt>
                <c:pt idx="2">
                  <c:v>R3</c:v>
                </c:pt>
                <c:pt idx="3">
                  <c:v>R4</c:v>
                </c:pt>
                <c:pt idx="4">
                  <c:v>R5</c:v>
                </c:pt>
              </c:strCache>
            </c:strRef>
          </c:cat>
          <c:val>
            <c:numRef>
              <c:f>Sheet1!$B$2:$F$2</c:f>
              <c:numCache>
                <c:formatCode>General</c:formatCode>
                <c:ptCount val="5"/>
                <c:pt idx="0">
                  <c:v>95.35</c:v>
                </c:pt>
                <c:pt idx="1">
                  <c:v>96.79</c:v>
                </c:pt>
                <c:pt idx="2">
                  <c:v>97.58</c:v>
                </c:pt>
                <c:pt idx="3">
                  <c:v>104.29</c:v>
                </c:pt>
                <c:pt idx="4">
                  <c:v>99.95</c:v>
                </c:pt>
              </c:numCache>
            </c:numRef>
          </c:val>
          <c:extLst>
            <c:ext xmlns:c16="http://schemas.microsoft.com/office/drawing/2014/chart" uri="{C3380CC4-5D6E-409C-BE32-E72D297353CC}">
              <c16:uniqueId val="{00000000-FB10-4EDC-8537-27A62910105C}"/>
            </c:ext>
          </c:extLst>
        </c:ser>
        <c:dLbls>
          <c:dLblPos val="outEnd"/>
          <c:showLegendKey val="0"/>
          <c:showVal val="1"/>
          <c:showCatName val="0"/>
          <c:showSerName val="0"/>
          <c:showPercent val="0"/>
          <c:showBubbleSize val="0"/>
        </c:dLbls>
        <c:gapWidth val="219"/>
        <c:overlap val="-27"/>
        <c:axId val="433021072"/>
        <c:axId val="433021400"/>
      </c:barChart>
      <c:lineChart>
        <c:grouping val="standard"/>
        <c:varyColors val="0"/>
        <c:ser>
          <c:idx val="1"/>
          <c:order val="1"/>
          <c:tx>
            <c:strRef>
              <c:f>Sheet1!$A$3</c:f>
              <c:strCache>
                <c:ptCount val="1"/>
                <c:pt idx="0">
                  <c:v>類似団体（Aa）平均値</c:v>
                </c:pt>
              </c:strCache>
            </c:strRef>
          </c:tx>
          <c:spPr>
            <a:ln w="28575" cap="rnd">
              <a:solidFill>
                <a:schemeClr val="accent2"/>
              </a:solidFill>
              <a:round/>
            </a:ln>
            <a:effectLst/>
          </c:spPr>
          <c:marker>
            <c:symbol val="circle"/>
            <c:size val="10"/>
            <c:spPr>
              <a:solidFill>
                <a:schemeClr val="accent2"/>
              </a:solidFill>
              <a:ln w="9525">
                <a:solidFill>
                  <a:schemeClr val="accent2"/>
                </a:solidFill>
              </a:ln>
              <a:effectLst/>
            </c:spPr>
          </c:marker>
          <c:dLbls>
            <c:dLbl>
              <c:idx val="0"/>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5-FB10-4EDC-8537-27A6291010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c:v>
                </c:pt>
                <c:pt idx="1">
                  <c:v>R2</c:v>
                </c:pt>
                <c:pt idx="2">
                  <c:v>R3</c:v>
                </c:pt>
                <c:pt idx="3">
                  <c:v>R4</c:v>
                </c:pt>
                <c:pt idx="4">
                  <c:v>R5</c:v>
                </c:pt>
              </c:strCache>
            </c:strRef>
          </c:cat>
          <c:val>
            <c:numRef>
              <c:f>Sheet1!$B$3:$F$3</c:f>
              <c:numCache>
                <c:formatCode>General</c:formatCode>
                <c:ptCount val="5"/>
                <c:pt idx="0">
                  <c:v>99.89</c:v>
                </c:pt>
                <c:pt idx="1">
                  <c:v>99.95</c:v>
                </c:pt>
                <c:pt idx="2">
                  <c:v>103.4</c:v>
                </c:pt>
                <c:pt idx="3">
                  <c:v>101.87</c:v>
                </c:pt>
                <c:pt idx="4">
                  <c:v>101.33</c:v>
                </c:pt>
              </c:numCache>
            </c:numRef>
          </c:val>
          <c:smooth val="0"/>
          <c:extLst>
            <c:ext xmlns:c16="http://schemas.microsoft.com/office/drawing/2014/chart" uri="{C3380CC4-5D6E-409C-BE32-E72D297353CC}">
              <c16:uniqueId val="{00000001-FB10-4EDC-8537-27A62910105C}"/>
            </c:ext>
          </c:extLst>
        </c:ser>
        <c:dLbls>
          <c:showLegendKey val="0"/>
          <c:showVal val="1"/>
          <c:showCatName val="0"/>
          <c:showSerName val="0"/>
          <c:showPercent val="0"/>
          <c:showBubbleSize val="0"/>
        </c:dLbls>
        <c:marker val="1"/>
        <c:smooth val="0"/>
        <c:axId val="433021072"/>
        <c:axId val="433021400"/>
      </c:line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R5</c:v>
                </c:pt>
              </c:strCache>
            </c:strRef>
          </c:tx>
          <c:spPr>
            <a:solidFill>
              <a:schemeClr val="bg2">
                <a:lumMod val="9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CFDD-4955-AA92-C38FE606AA30}"/>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13-4FCB-BFD2-A693E08C8AD2}"/>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13-4FCB-BFD2-A693E08C8AD2}"/>
                </c:ext>
              </c:extLst>
            </c:dLbl>
            <c:dLbl>
              <c:idx val="6"/>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6313-4FCB-BFD2-A693E08C8AD2}"/>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DD-4955-AA92-C38FE606AA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高槻市
（Aa）</c:v>
                </c:pt>
                <c:pt idx="1">
                  <c:v>豊中市
（Aa）</c:v>
                </c:pt>
                <c:pt idx="2">
                  <c:v>吹田市
（Aa）</c:v>
                </c:pt>
                <c:pt idx="3">
                  <c:v>茨木市
（Aa）</c:v>
                </c:pt>
                <c:pt idx="4">
                  <c:v>箕面市
（Ac1）</c:v>
                </c:pt>
                <c:pt idx="5">
                  <c:v>池田市
（Ba）</c:v>
                </c:pt>
                <c:pt idx="6">
                  <c:v>摂津市
（Bb1）</c:v>
                </c:pt>
                <c:pt idx="7">
                  <c:v>島本町
（Bb1）</c:v>
                </c:pt>
              </c:strCache>
            </c:strRef>
          </c:cat>
          <c:val>
            <c:numRef>
              <c:f>Sheet1!$B$2:$I$2</c:f>
              <c:numCache>
                <c:formatCode>General</c:formatCode>
                <c:ptCount val="8"/>
                <c:pt idx="0">
                  <c:v>99.95</c:v>
                </c:pt>
                <c:pt idx="1">
                  <c:v>86.37</c:v>
                </c:pt>
                <c:pt idx="2">
                  <c:v>112.09</c:v>
                </c:pt>
                <c:pt idx="3">
                  <c:v>113.61</c:v>
                </c:pt>
                <c:pt idx="4">
                  <c:v>99.35</c:v>
                </c:pt>
                <c:pt idx="5">
                  <c:v>86.18</c:v>
                </c:pt>
                <c:pt idx="6">
                  <c:v>100</c:v>
                </c:pt>
                <c:pt idx="7">
                  <c:v>89.79</c:v>
                </c:pt>
              </c:numCache>
            </c:numRef>
          </c:val>
          <c:extLst>
            <c:ext xmlns:c16="http://schemas.microsoft.com/office/drawing/2014/chart" uri="{C3380CC4-5D6E-409C-BE32-E72D297353CC}">
              <c16:uniqueId val="{00000000-CFDD-4955-AA92-C38FE606AA30}"/>
            </c:ext>
          </c:extLst>
        </c:ser>
        <c:dLbls>
          <c:showLegendKey val="0"/>
          <c:showVal val="0"/>
          <c:showCatName val="0"/>
          <c:showSerName val="0"/>
          <c:showPercent val="0"/>
          <c:showBubbleSize val="0"/>
        </c:dLbls>
        <c:gapWidth val="100"/>
        <c:overlap val="-27"/>
        <c:axId val="433021072"/>
        <c:axId val="433021400"/>
      </c:bar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高槻市</c:v>
                </c:pt>
              </c:strCache>
            </c:strRef>
          </c:tx>
          <c:spPr>
            <a:solidFill>
              <a:schemeClr val="accent6">
                <a:lumMod val="60000"/>
                <a:lumOff val="40000"/>
              </a:schemeClr>
            </a:solidFill>
            <a:ln>
              <a:noFill/>
            </a:ln>
            <a:effectLst/>
          </c:spPr>
          <c:invertIfNegative val="0"/>
          <c:dLbls>
            <c:dLbl>
              <c:idx val="4"/>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6139-4F8D-9DDA-3741C49C4A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c:v>
                </c:pt>
                <c:pt idx="1">
                  <c:v>R2</c:v>
                </c:pt>
                <c:pt idx="2">
                  <c:v>R3</c:v>
                </c:pt>
                <c:pt idx="3">
                  <c:v>R4</c:v>
                </c:pt>
                <c:pt idx="4">
                  <c:v>R5</c:v>
                </c:pt>
              </c:strCache>
            </c:strRef>
          </c:cat>
          <c:val>
            <c:numRef>
              <c:f>Sheet1!$B$2:$F$2</c:f>
              <c:numCache>
                <c:formatCode>General</c:formatCode>
                <c:ptCount val="5"/>
                <c:pt idx="0">
                  <c:v>38.07</c:v>
                </c:pt>
                <c:pt idx="1">
                  <c:v>45.49</c:v>
                </c:pt>
                <c:pt idx="2">
                  <c:v>53.73</c:v>
                </c:pt>
                <c:pt idx="3">
                  <c:v>61.43</c:v>
                </c:pt>
                <c:pt idx="4">
                  <c:v>57.1</c:v>
                </c:pt>
              </c:numCache>
            </c:numRef>
          </c:val>
          <c:extLst>
            <c:ext xmlns:c16="http://schemas.microsoft.com/office/drawing/2014/chart" uri="{C3380CC4-5D6E-409C-BE32-E72D297353CC}">
              <c16:uniqueId val="{00000000-FB10-4EDC-8537-27A62910105C}"/>
            </c:ext>
          </c:extLst>
        </c:ser>
        <c:dLbls>
          <c:dLblPos val="outEnd"/>
          <c:showLegendKey val="0"/>
          <c:showVal val="1"/>
          <c:showCatName val="0"/>
          <c:showSerName val="0"/>
          <c:showPercent val="0"/>
          <c:showBubbleSize val="0"/>
        </c:dLbls>
        <c:gapWidth val="219"/>
        <c:overlap val="-27"/>
        <c:axId val="433021072"/>
        <c:axId val="433021400"/>
      </c:barChart>
      <c:lineChart>
        <c:grouping val="standard"/>
        <c:varyColors val="0"/>
        <c:ser>
          <c:idx val="1"/>
          <c:order val="1"/>
          <c:tx>
            <c:strRef>
              <c:f>Sheet1!$A$3</c:f>
              <c:strCache>
                <c:ptCount val="1"/>
                <c:pt idx="0">
                  <c:v>類似団体（Aa）平均値</c:v>
                </c:pt>
              </c:strCache>
            </c:strRef>
          </c:tx>
          <c:spPr>
            <a:ln w="28575" cap="rnd">
              <a:solidFill>
                <a:schemeClr val="accent2"/>
              </a:solidFill>
              <a:round/>
            </a:ln>
            <a:effectLst/>
          </c:spPr>
          <c:marker>
            <c:symbol val="circle"/>
            <c:size val="10"/>
            <c:spPr>
              <a:solidFill>
                <a:schemeClr val="accent2"/>
              </a:solidFill>
              <a:ln w="9525">
                <a:solidFill>
                  <a:schemeClr val="accent2"/>
                </a:solidFill>
              </a:ln>
              <a:effectLst/>
            </c:spPr>
          </c:marker>
          <c:dLbls>
            <c:dLbl>
              <c:idx val="0"/>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5-FB10-4EDC-8537-27A62910105C}"/>
                </c:ext>
              </c:extLst>
            </c:dLbl>
            <c:dLbl>
              <c:idx val="4"/>
              <c:numFmt formatCode="#,##0.00_);[Red]\(#,##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0-6078-44FA-ACE3-4B3E2AB8E9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R1</c:v>
                </c:pt>
                <c:pt idx="1">
                  <c:v>R2</c:v>
                </c:pt>
                <c:pt idx="2">
                  <c:v>R3</c:v>
                </c:pt>
                <c:pt idx="3">
                  <c:v>R4</c:v>
                </c:pt>
                <c:pt idx="4">
                  <c:v>R5</c:v>
                </c:pt>
              </c:strCache>
            </c:strRef>
          </c:cat>
          <c:val>
            <c:numRef>
              <c:f>Sheet1!$B$3:$F$3</c:f>
              <c:numCache>
                <c:formatCode>General</c:formatCode>
                <c:ptCount val="5"/>
                <c:pt idx="0">
                  <c:v>71.19</c:v>
                </c:pt>
                <c:pt idx="1">
                  <c:v>77.72</c:v>
                </c:pt>
                <c:pt idx="2">
                  <c:v>86.61</c:v>
                </c:pt>
                <c:pt idx="3">
                  <c:v>100.73</c:v>
                </c:pt>
                <c:pt idx="4">
                  <c:v>108.7</c:v>
                </c:pt>
              </c:numCache>
            </c:numRef>
          </c:val>
          <c:smooth val="0"/>
          <c:extLst>
            <c:ext xmlns:c16="http://schemas.microsoft.com/office/drawing/2014/chart" uri="{C3380CC4-5D6E-409C-BE32-E72D297353CC}">
              <c16:uniqueId val="{00000001-FB10-4EDC-8537-27A62910105C}"/>
            </c:ext>
          </c:extLst>
        </c:ser>
        <c:dLbls>
          <c:showLegendKey val="0"/>
          <c:showVal val="1"/>
          <c:showCatName val="0"/>
          <c:showSerName val="0"/>
          <c:showPercent val="0"/>
          <c:showBubbleSize val="0"/>
        </c:dLbls>
        <c:marker val="1"/>
        <c:smooth val="0"/>
        <c:axId val="433021072"/>
        <c:axId val="433021400"/>
      </c:lineChart>
      <c:catAx>
        <c:axId val="4330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3021400"/>
        <c:crosses val="autoZero"/>
        <c:auto val="1"/>
        <c:lblAlgn val="ctr"/>
        <c:lblOffset val="100"/>
        <c:noMultiLvlLbl val="0"/>
      </c:catAx>
      <c:valAx>
        <c:axId val="433021400"/>
        <c:scaling>
          <c:orientation val="minMax"/>
          <c:max val="160"/>
          <c:min val="0"/>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302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19C1A0F-9421-4FD8-922B-40C7CC053561}" type="datetimeFigureOut">
              <a:rPr kumimoji="1" lang="ja-JP" altLang="en-US" smtClean="0"/>
              <a:t>2025/12/24</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0EC8F62-0C4B-46A8-BF8C-BCB13D9E3691}" type="slidenum">
              <a:rPr kumimoji="1" lang="ja-JP" altLang="en-US" smtClean="0"/>
              <a:t>‹#›</a:t>
            </a:fld>
            <a:endParaRPr kumimoji="1" lang="ja-JP" altLang="en-US"/>
          </a:p>
        </p:txBody>
      </p:sp>
    </p:spTree>
    <p:extLst>
      <p:ext uri="{BB962C8B-B14F-4D97-AF65-F5344CB8AC3E}">
        <p14:creationId xmlns:p14="http://schemas.microsoft.com/office/powerpoint/2010/main" val="1533999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4A7986A-7E81-4D46-A3BE-82F95799E8D7}" type="datetimeFigureOut">
              <a:rPr kumimoji="1" lang="ja-JP" altLang="en-US" smtClean="0"/>
              <a:t>2025/12/24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E3155E1-33E3-49CC-BC01-24CCE705F284}" type="slidenum">
              <a:rPr kumimoji="1" lang="ja-JP" altLang="en-US" smtClean="0"/>
              <a:t>‹#›</a:t>
            </a:fld>
            <a:endParaRPr kumimoji="1" lang="ja-JP" altLang="en-US"/>
          </a:p>
        </p:txBody>
      </p:sp>
    </p:spTree>
    <p:extLst>
      <p:ext uri="{BB962C8B-B14F-4D97-AF65-F5344CB8AC3E}">
        <p14:creationId xmlns:p14="http://schemas.microsoft.com/office/powerpoint/2010/main" val="781184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t>下水河川企画課　副主幹の森です。</a:t>
            </a:r>
            <a:endParaRPr kumimoji="1" lang="en-US" altLang="ja-JP" sz="1100" dirty="0"/>
          </a:p>
          <a:p>
            <a:r>
              <a:rPr lang="ja-JP" altLang="en-US" sz="1100" dirty="0"/>
              <a:t>本日はご多忙の中、ご出席いただきありがとうございます。</a:t>
            </a:r>
            <a:endParaRPr lang="en-US" altLang="ja-JP" sz="1100" dirty="0"/>
          </a:p>
          <a:p>
            <a:endParaRPr kumimoji="1" lang="en-US" altLang="ja-JP" sz="1100" dirty="0"/>
          </a:p>
          <a:p>
            <a:r>
              <a:rPr lang="ja-JP" altLang="en-US" sz="1100" dirty="0"/>
              <a:t>それでは、令和７年度　第３回　高槻市下水道等事業審議会</a:t>
            </a:r>
            <a:endParaRPr lang="en-US" altLang="ja-JP" sz="1100" dirty="0"/>
          </a:p>
          <a:p>
            <a:r>
              <a:rPr kumimoji="1" lang="ja-JP" altLang="en-US" sz="1100" dirty="0" smtClean="0"/>
              <a:t>経営改善策・経営目標等について</a:t>
            </a:r>
            <a:r>
              <a:rPr kumimoji="1" lang="ja-JP" altLang="en-US" sz="1100" dirty="0"/>
              <a:t>ご説明いたします。</a:t>
            </a:r>
            <a:endParaRPr kumimoji="1" lang="en-US" altLang="ja-JP" sz="1100" dirty="0"/>
          </a:p>
          <a:p>
            <a:endParaRPr lang="en-US" altLang="ja-JP" sz="1100" dirty="0"/>
          </a:p>
          <a:p>
            <a:r>
              <a:rPr kumimoji="1" lang="ja-JP" altLang="en-US" sz="1100" dirty="0"/>
              <a:t>説明はスクリーンにて行いますが、お手元の資料１で</a:t>
            </a:r>
            <a:r>
              <a:rPr lang="ja-JP" altLang="en-US" sz="1100" dirty="0"/>
              <a:t>同じものを印刷した</a:t>
            </a:r>
            <a:endParaRPr lang="en-US" altLang="ja-JP" sz="1100" dirty="0"/>
          </a:p>
          <a:p>
            <a:r>
              <a:rPr lang="ja-JP" altLang="en-US" sz="1100" dirty="0"/>
              <a:t>資料がございますので、ご参照ください。</a:t>
            </a:r>
            <a:endParaRPr lang="en-US" altLang="ja-JP" sz="1100" dirty="0"/>
          </a:p>
          <a:p>
            <a:endParaRPr kumimoji="1" lang="ja-JP" altLang="en-US" sz="1100" dirty="0"/>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a:t>
            </a:fld>
            <a:endParaRPr kumimoji="1" lang="ja-JP" altLang="en-US"/>
          </a:p>
        </p:txBody>
      </p:sp>
    </p:spTree>
    <p:extLst>
      <p:ext uri="{BB962C8B-B14F-4D97-AF65-F5344CB8AC3E}">
        <p14:creationId xmlns:p14="http://schemas.microsoft.com/office/powerpoint/2010/main" val="250681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各計画目標について、ご説明します。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まず、老朽化対策の指標として、「管きょの改築延長」を目標に定めます。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左の図は、前回の審議会でお示ししました汚水管きょに対する１００年間の改築事業費と緊急度の推移の見通しです</a:t>
            </a:r>
            <a:r>
              <a:rPr kumimoji="1" lang="ja-JP" altLang="en-US" sz="1100" baseline="0" dirty="0" smtClean="0">
                <a:latin typeface="游ゴシック" panose="020B0400000000000000" pitchFamily="50" charset="-128"/>
                <a:ea typeface="游ゴシック" panose="020B0400000000000000" pitchFamily="50" charset="-128"/>
              </a:rPr>
              <a:t>。</a:t>
            </a:r>
            <a:endParaRPr kumimoji="1" lang="en-US" altLang="ja-JP" sz="1100" baseline="0" dirty="0" smtClean="0">
              <a:latin typeface="游ゴシック" panose="020B0400000000000000" pitchFamily="50" charset="-128"/>
              <a:ea typeface="游ゴシック" panose="020B0400000000000000" pitchFamily="50" charset="-128"/>
            </a:endParaRPr>
          </a:p>
          <a:p>
            <a:endParaRPr kumimoji="1" lang="en-US" altLang="ja-JP" sz="1100" baseline="0" dirty="0" smtClean="0">
              <a:latin typeface="游ゴシック" panose="020B0400000000000000" pitchFamily="50" charset="-128"/>
              <a:ea typeface="游ゴシック" panose="020B0400000000000000" pitchFamily="50" charset="-128"/>
            </a:endParaRPr>
          </a:p>
          <a:p>
            <a:r>
              <a:rPr kumimoji="1" lang="ja-JP" altLang="en-US" sz="1100" baseline="0" dirty="0" smtClean="0">
                <a:latin typeface="游ゴシック" panose="020B0400000000000000" pitchFamily="50" charset="-128"/>
                <a:ea typeface="游ゴシック" panose="020B0400000000000000" pitchFamily="50" charset="-128"/>
              </a:rPr>
              <a:t>これは、平成３０年からの点検結果で、緊急度</a:t>
            </a:r>
            <a:r>
              <a:rPr kumimoji="1" lang="en-US" altLang="ja-JP" sz="1100" baseline="0" dirty="0" smtClean="0">
                <a:latin typeface="游ゴシック" panose="020B0400000000000000" pitchFamily="50" charset="-128"/>
                <a:ea typeface="游ゴシック" panose="020B0400000000000000" pitchFamily="50" charset="-128"/>
              </a:rPr>
              <a:t>Ⅰ</a:t>
            </a:r>
            <a:r>
              <a:rPr kumimoji="1" lang="ja-JP" altLang="en-US" sz="1100" baseline="0" dirty="0" err="1" smtClean="0">
                <a:latin typeface="游ゴシック" panose="020B0400000000000000" pitchFamily="50" charset="-128"/>
                <a:ea typeface="游ゴシック" panose="020B0400000000000000" pitchFamily="50" charset="-128"/>
              </a:rPr>
              <a:t>、</a:t>
            </a:r>
            <a:r>
              <a:rPr kumimoji="1" lang="en-US" altLang="ja-JP" sz="1100" baseline="0" dirty="0" smtClean="0">
                <a:latin typeface="游ゴシック" panose="020B0400000000000000" pitchFamily="50" charset="-128"/>
                <a:ea typeface="游ゴシック" panose="020B0400000000000000" pitchFamily="50" charset="-128"/>
              </a:rPr>
              <a:t>Ⅱ</a:t>
            </a:r>
            <a:r>
              <a:rPr kumimoji="1" lang="ja-JP" altLang="en-US" sz="1100" baseline="0" dirty="0" smtClean="0">
                <a:latin typeface="游ゴシック" panose="020B0400000000000000" pitchFamily="50" charset="-128"/>
                <a:ea typeface="游ゴシック" panose="020B0400000000000000" pitchFamily="50" charset="-128"/>
              </a:rPr>
              <a:t>と判定される割合が約</a:t>
            </a:r>
            <a:r>
              <a:rPr kumimoji="1" lang="en-US" altLang="ja-JP" sz="1100" baseline="0" dirty="0" smtClean="0">
                <a:latin typeface="游ゴシック" panose="020B0400000000000000" pitchFamily="50" charset="-128"/>
                <a:ea typeface="游ゴシック" panose="020B0400000000000000" pitchFamily="50" charset="-128"/>
              </a:rPr>
              <a:t>1.0</a:t>
            </a:r>
            <a:r>
              <a:rPr kumimoji="1" lang="ja-JP" altLang="en-US" sz="1100" baseline="0" dirty="0" smtClean="0">
                <a:latin typeface="游ゴシック" panose="020B0400000000000000" pitchFamily="50" charset="-128"/>
                <a:ea typeface="游ゴシック" panose="020B0400000000000000" pitchFamily="50" charset="-128"/>
              </a:rPr>
              <a:t>％～</a:t>
            </a:r>
            <a:r>
              <a:rPr kumimoji="1" lang="en-US" altLang="ja-JP" sz="1100" baseline="0" dirty="0" smtClean="0">
                <a:latin typeface="游ゴシック" panose="020B0400000000000000" pitchFamily="50" charset="-128"/>
                <a:ea typeface="游ゴシック" panose="020B0400000000000000" pitchFamily="50" charset="-128"/>
              </a:rPr>
              <a:t>1.5</a:t>
            </a:r>
            <a:r>
              <a:rPr kumimoji="1" lang="ja-JP" altLang="en-US" sz="1100" baseline="0" dirty="0" smtClean="0">
                <a:latin typeface="游ゴシック" panose="020B0400000000000000" pitchFamily="50" charset="-128"/>
                <a:ea typeface="游ゴシック" panose="020B0400000000000000" pitchFamily="50" charset="-128"/>
              </a:rPr>
              <a:t>％となる実績値より、改築延長を年間</a:t>
            </a:r>
            <a:r>
              <a:rPr kumimoji="1" lang="en-US" altLang="ja-JP" sz="1100" baseline="0" dirty="0" smtClean="0">
                <a:latin typeface="游ゴシック" panose="020B0400000000000000" pitchFamily="50" charset="-128"/>
                <a:ea typeface="游ゴシック" panose="020B0400000000000000" pitchFamily="50" charset="-128"/>
              </a:rPr>
              <a:t>1.2</a:t>
            </a:r>
            <a:r>
              <a:rPr kumimoji="1" lang="ja-JP" altLang="en-US" sz="1100" baseline="0" dirty="0" smtClean="0">
                <a:latin typeface="游ゴシック" panose="020B0400000000000000" pitchFamily="50" charset="-128"/>
                <a:ea typeface="游ゴシック" panose="020B0400000000000000" pitchFamily="50" charset="-128"/>
              </a:rPr>
              <a:t>ｋｍとした場合のシナリオです。</a:t>
            </a:r>
            <a:endParaRPr kumimoji="1" lang="en-US" altLang="ja-JP" sz="1100" baseline="0" dirty="0" smtClean="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この事業費見通しの前提条件として設定しました汚水管きょの改築事業費　年１</a:t>
            </a:r>
            <a:r>
              <a:rPr kumimoji="1" lang="en-US" altLang="ja-JP" sz="1100" baseline="0" dirty="0">
                <a:latin typeface="游ゴシック" panose="020B0400000000000000" pitchFamily="50" charset="-128"/>
                <a:ea typeface="游ゴシック" panose="020B0400000000000000" pitchFamily="50" charset="-128"/>
              </a:rPr>
              <a:t>.</a:t>
            </a:r>
            <a:r>
              <a:rPr kumimoji="1" lang="ja-JP" altLang="en-US" sz="1100" baseline="0" dirty="0">
                <a:latin typeface="游ゴシック" panose="020B0400000000000000" pitchFamily="50" charset="-128"/>
                <a:ea typeface="游ゴシック" panose="020B0400000000000000" pitchFamily="50" charset="-128"/>
              </a:rPr>
              <a:t>１億円。雨水管きょと合わせまして年２</a:t>
            </a:r>
            <a:r>
              <a:rPr kumimoji="1" lang="en-US" altLang="ja-JP" sz="1100" baseline="0" dirty="0">
                <a:latin typeface="游ゴシック" panose="020B0400000000000000" pitchFamily="50" charset="-128"/>
                <a:ea typeface="游ゴシック" panose="020B0400000000000000" pitchFamily="50" charset="-128"/>
              </a:rPr>
              <a:t>.0</a:t>
            </a:r>
            <a:r>
              <a:rPr kumimoji="1" lang="ja-JP" altLang="en-US" sz="1100" baseline="0" dirty="0">
                <a:latin typeface="游ゴシック" panose="020B0400000000000000" pitchFamily="50" charset="-128"/>
                <a:ea typeface="游ゴシック" panose="020B0400000000000000" pitchFamily="50" charset="-128"/>
              </a:rPr>
              <a:t>億円、管きょ延長１</a:t>
            </a:r>
            <a:r>
              <a:rPr kumimoji="1" lang="en-US" altLang="ja-JP" sz="1100" baseline="0" dirty="0">
                <a:latin typeface="游ゴシック" panose="020B0400000000000000" pitchFamily="50" charset="-128"/>
                <a:ea typeface="游ゴシック" panose="020B0400000000000000" pitchFamily="50" charset="-128"/>
              </a:rPr>
              <a:t>.</a:t>
            </a:r>
            <a:r>
              <a:rPr kumimoji="1" lang="ja-JP" altLang="en-US" sz="1100" baseline="0" dirty="0">
                <a:latin typeface="游ゴシック" panose="020B0400000000000000" pitchFamily="50" charset="-128"/>
                <a:ea typeface="游ゴシック" panose="020B0400000000000000" pitchFamily="50" charset="-128"/>
              </a:rPr>
              <a:t>２ｋｍの改築を進めることを目標とします。これにより、計画期間内に発生する要改築施設の対策を遅れることなく実施するともに、将来の老朽化施設急増に備えて、改築事業を</a:t>
            </a:r>
            <a:r>
              <a:rPr kumimoji="1" lang="ja-JP" altLang="en-US" sz="1100" baseline="0" dirty="0" smtClean="0">
                <a:latin typeface="游ゴシック" panose="020B0400000000000000" pitchFamily="50" charset="-128"/>
                <a:ea typeface="游ゴシック" panose="020B0400000000000000" pitchFamily="50" charset="-128"/>
              </a:rPr>
              <a:t>平準化できると考えております。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ただし、右側の赤枠に示しますとおり、改築を要する修繕改築対象の施設は、点検・調査の結果次第で増減することになりますので、今後の経営計画の改定のたびに老朽化の傾向を踏まえて目標値の精査を行ってまいります。</a:t>
            </a:r>
            <a:endParaRPr kumimoji="1" lang="en-US" altLang="ja-JP"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10</a:t>
            </a:fld>
            <a:endParaRPr kumimoji="1" lang="ja-JP" altLang="en-US"/>
          </a:p>
        </p:txBody>
      </p:sp>
    </p:spTree>
    <p:extLst>
      <p:ext uri="{BB962C8B-B14F-4D97-AF65-F5344CB8AC3E}">
        <p14:creationId xmlns:p14="http://schemas.microsoft.com/office/powerpoint/2010/main" val="212580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游ゴシック" panose="020B0400000000000000" pitchFamily="50" charset="-128"/>
              </a:rPr>
              <a:t>次に、地震対策の指標として、「拠点病院等に接続する管きょの耐震化率」を目標に定めます。</a:t>
            </a:r>
            <a:endParaRPr kumimoji="1" lang="en-US" altLang="ja-JP" sz="1100" baseline="0" dirty="0">
              <a:latin typeface="+mn-lt"/>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游ゴシック" panose="020B0400000000000000" pitchFamily="50" charset="-128"/>
              </a:rPr>
              <a:t>下水道の耐震化につきましては、令和６年能登半島地震に対する国の有識者委員会で地震対策のあり方が提言されました。</a:t>
            </a:r>
            <a:endParaRPr kumimoji="1" lang="en-US" altLang="ja-JP" sz="1100" baseline="0" dirty="0">
              <a:latin typeface="+mn-lt"/>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游ゴシック" panose="020B0400000000000000" pitchFamily="50" charset="-128"/>
              </a:rPr>
              <a:t>その中で、地震時にも「水」が使える必要性が示され、上下水道一体で重要施設まで耐震化を進めるため、国から</a:t>
            </a:r>
            <a:r>
              <a:rPr lang="ja-JP" altLang="en-US" sz="1100" b="0" i="0" u="none" strike="noStrike" baseline="0" dirty="0">
                <a:latin typeface="+mn-lt"/>
              </a:rPr>
              <a:t>「上下水道耐震化計画」の策定が求められました。</a:t>
            </a:r>
            <a:endParaRPr lang="en-US" altLang="ja-JP" sz="11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n-lt"/>
              </a:rPr>
              <a:t>これを受け、本市におきましても昨年に「高槻市上下水道耐震化計画」を策定したところです。</a:t>
            </a:r>
            <a:endParaRPr kumimoji="1" lang="en-US" altLang="ja-JP" sz="1100" baseline="0" dirty="0">
              <a:latin typeface="+mn-lt"/>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n-lt"/>
              </a:rPr>
              <a:t>「高槻市上下水道耐震化計画」では、これまでの地震対策計画と同じく、地域防災計画に定める１５１施設を重要施設に位置付け、管きょ延長</a:t>
            </a:r>
            <a:r>
              <a:rPr lang="en-US" altLang="ja-JP" sz="1100" b="0" i="0" u="none" strike="noStrike" baseline="0" dirty="0">
                <a:latin typeface="+mn-lt"/>
              </a:rPr>
              <a:t>100.6km</a:t>
            </a:r>
            <a:r>
              <a:rPr lang="ja-JP" altLang="en-US" sz="1100" b="0" i="0" u="none" strike="noStrike" baseline="0" dirty="0">
                <a:latin typeface="+mn-lt"/>
              </a:rPr>
              <a:t>の耐震性能を確保を目指します。</a:t>
            </a:r>
            <a:endParaRPr lang="en-US" altLang="ja-JP" sz="11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游ゴシック" panose="020B0400000000000000" pitchFamily="50" charset="-128"/>
              </a:rPr>
              <a:t>経営計画に定める目標としましては、</a:t>
            </a:r>
            <a:r>
              <a:rPr lang="ja-JP" altLang="en-US" sz="1100" b="0" i="0" u="none" strike="noStrike" baseline="0" dirty="0">
                <a:latin typeface="+mn-lt"/>
              </a:rPr>
              <a:t>まず拠点病院と救護所を優先的に取り組むこととし、これらの施設に接続する管きょ</a:t>
            </a:r>
            <a:r>
              <a:rPr lang="en-US" altLang="ja-JP" sz="1100" b="0" i="0" u="none" strike="noStrike" baseline="0" dirty="0">
                <a:latin typeface="+mn-lt"/>
              </a:rPr>
              <a:t>17.5</a:t>
            </a:r>
            <a:r>
              <a:rPr lang="ja-JP" altLang="en-US" sz="1100" b="0" i="0" u="none" strike="noStrike" baseline="0" dirty="0">
                <a:latin typeface="+mn-lt"/>
              </a:rPr>
              <a:t>ｋｍの耐震化を実施することで、令和１８年度末までに拠点病院等に接続する管きょの耐震化を完了、耐震化率を</a:t>
            </a:r>
            <a:r>
              <a:rPr lang="en-US" altLang="ja-JP" sz="1100" b="0" i="0" u="none" strike="noStrike" baseline="0" dirty="0">
                <a:latin typeface="+mn-lt"/>
              </a:rPr>
              <a:t>37.9</a:t>
            </a:r>
            <a:r>
              <a:rPr lang="ja-JP" altLang="en-US" sz="1100" b="0" i="0" u="none" strike="noStrike" baseline="0" dirty="0">
                <a:latin typeface="+mn-lt"/>
              </a:rPr>
              <a:t>％から</a:t>
            </a:r>
            <a:r>
              <a:rPr lang="en-US" altLang="ja-JP" sz="1100" b="0" i="0" u="none" strike="noStrike" baseline="0" dirty="0">
                <a:latin typeface="+mn-lt"/>
              </a:rPr>
              <a:t>55.4</a:t>
            </a:r>
            <a:r>
              <a:rPr lang="ja-JP" altLang="en-US" sz="1100" b="0" i="0" u="none" strike="noStrike" baseline="0" dirty="0">
                <a:latin typeface="+mn-lt"/>
              </a:rPr>
              <a:t>％することを目標とします。</a:t>
            </a:r>
            <a:endParaRPr kumimoji="1" lang="en-US" altLang="ja-JP" sz="1100" baseline="0" dirty="0">
              <a:latin typeface="+mn-lt"/>
              <a:ea typeface="游ゴシック" panose="020B0400000000000000" pitchFamily="50" charset="-128"/>
            </a:endParaRPr>
          </a:p>
          <a:p>
            <a:endParaRPr kumimoji="1" lang="en-US" altLang="ja-JP" sz="1100" baseline="0" dirty="0">
              <a:latin typeface="+mn-lt"/>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11</a:t>
            </a:fld>
            <a:endParaRPr kumimoji="1" lang="ja-JP" altLang="en-US"/>
          </a:p>
        </p:txBody>
      </p:sp>
    </p:spTree>
    <p:extLst>
      <p:ext uri="{BB962C8B-B14F-4D97-AF65-F5344CB8AC3E}">
        <p14:creationId xmlns:p14="http://schemas.microsoft.com/office/powerpoint/2010/main" val="359671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游ゴシック" panose="020B0400000000000000" pitchFamily="50" charset="-128"/>
              </a:rPr>
              <a:t>これまでの地震対策との関係ですが、</a:t>
            </a:r>
            <a:endParaRPr kumimoji="1" lang="en-US" altLang="ja-JP" sz="1100" baseline="0" dirty="0">
              <a:latin typeface="+mn-lt"/>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游ゴシック" panose="020B0400000000000000" pitchFamily="50" charset="-128"/>
              </a:rPr>
              <a:t>本市の地震対策事業は、最初に緑で囲んでおります河川下、軌道下、３か所以上の防災拠点に接続する管きょの耐震化から進め、対象施設の耐震化が概ね完了しました。</a:t>
            </a:r>
            <a:endParaRPr kumimoji="1" lang="en-US" altLang="ja-JP" sz="1100" baseline="0" dirty="0">
              <a:latin typeface="+mn-lt"/>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游ゴシック" panose="020B0400000000000000" pitchFamily="50" charset="-128"/>
              </a:rPr>
              <a:t>そのため、令和３年度の中間見直しにおいて、ピンクで示しております全ての重要な幹線を対象とした目標に変更しております。</a:t>
            </a:r>
            <a:endParaRPr kumimoji="1" lang="en-US" altLang="ja-JP" sz="1100" baseline="0" dirty="0">
              <a:latin typeface="+mn-lt"/>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aseline="0" dirty="0">
              <a:latin typeface="+mn-lt"/>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游ゴシック" panose="020B0400000000000000" pitchFamily="50" charset="-128"/>
              </a:rPr>
              <a:t>その後、昨年の能登半島地震を経て、「高槻市上下水道耐震化計画」を策定しましたが、この計画は従来の重要施設の考え方を踏襲したものであることから、地震対策事業の方向性を変更するものではなく、重要施設の優先順位を明確にしたものです。</a:t>
            </a:r>
            <a:endParaRPr kumimoji="1" lang="en-US" altLang="ja-JP" sz="1100" baseline="0" dirty="0">
              <a:latin typeface="+mn-lt"/>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游ゴシック" panose="020B0400000000000000" pitchFamily="50" charset="-128"/>
              </a:rPr>
              <a:t>そして、この優先順位の考えを経営目標にも反映するため、赤で囲んでおります「拠点病院等に接続する管きょの耐震化率」を指標とするものです。</a:t>
            </a:r>
            <a:endParaRPr kumimoji="1" lang="en-US" altLang="ja-JP" sz="1100" baseline="0" dirty="0">
              <a:latin typeface="+mn-lt"/>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aseline="0" dirty="0">
              <a:latin typeface="+mn-lt"/>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12</a:t>
            </a:fld>
            <a:endParaRPr kumimoji="1" lang="ja-JP" altLang="en-US"/>
          </a:p>
        </p:txBody>
      </p:sp>
    </p:spTree>
    <p:extLst>
      <p:ext uri="{BB962C8B-B14F-4D97-AF65-F5344CB8AC3E}">
        <p14:creationId xmlns:p14="http://schemas.microsoft.com/office/powerpoint/2010/main" val="167676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投資計画の経営目標案ですが、まず、管</a:t>
            </a:r>
            <a:r>
              <a:rPr kumimoji="1" lang="ja-JP" altLang="en-US" sz="1100" baseline="0" dirty="0" err="1">
                <a:latin typeface="游ゴシック" panose="020B0400000000000000" pitchFamily="50" charset="-128"/>
                <a:ea typeface="游ゴシック" panose="020B0400000000000000" pitchFamily="50" charset="-128"/>
              </a:rPr>
              <a:t>きょの</a:t>
            </a:r>
            <a:r>
              <a:rPr kumimoji="1" lang="ja-JP" altLang="en-US" sz="1100" baseline="0" dirty="0">
                <a:latin typeface="游ゴシック" panose="020B0400000000000000" pitchFamily="50" charset="-128"/>
                <a:ea typeface="游ゴシック" panose="020B0400000000000000" pitchFamily="50" charset="-128"/>
              </a:rPr>
              <a:t>改築延長ですが、点検調査の結果による老朽化の傾向を分析し、計画中間年度を目途に目標値を精査することとし、</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年</a:t>
            </a:r>
            <a:r>
              <a:rPr kumimoji="1" lang="en-US" altLang="ja-JP" sz="1100" baseline="0" dirty="0">
                <a:latin typeface="游ゴシック" panose="020B0400000000000000" pitchFamily="50" charset="-128"/>
                <a:ea typeface="游ゴシック" panose="020B0400000000000000" pitchFamily="50" charset="-128"/>
              </a:rPr>
              <a:t>1.2</a:t>
            </a:r>
            <a:r>
              <a:rPr kumimoji="1" lang="ja-JP" altLang="en-US" sz="1100" baseline="0" dirty="0">
                <a:latin typeface="游ゴシック" panose="020B0400000000000000" pitchFamily="50" charset="-128"/>
                <a:ea typeface="游ゴシック" panose="020B0400000000000000" pitchFamily="50" charset="-128"/>
              </a:rPr>
              <a:t>ｋｍの管</a:t>
            </a:r>
            <a:r>
              <a:rPr kumimoji="1" lang="ja-JP" altLang="en-US" sz="1100" baseline="0" dirty="0" err="1">
                <a:latin typeface="游ゴシック" panose="020B0400000000000000" pitchFamily="50" charset="-128"/>
                <a:ea typeface="游ゴシック" panose="020B0400000000000000" pitchFamily="50" charset="-128"/>
              </a:rPr>
              <a:t>きょの</a:t>
            </a:r>
            <a:r>
              <a:rPr kumimoji="1" lang="ja-JP" altLang="en-US" sz="1100" baseline="0" dirty="0">
                <a:latin typeface="游ゴシック" panose="020B0400000000000000" pitchFamily="50" charset="-128"/>
                <a:ea typeface="游ゴシック" panose="020B0400000000000000" pitchFamily="50" charset="-128"/>
              </a:rPr>
              <a:t>改築更新を進め、計画最終年度の令和１８年度末に</a:t>
            </a:r>
            <a:r>
              <a:rPr kumimoji="1" lang="en-US" altLang="ja-JP" sz="1100" baseline="0" dirty="0">
                <a:latin typeface="游ゴシック" panose="020B0400000000000000" pitchFamily="50" charset="-128"/>
                <a:ea typeface="游ゴシック" panose="020B0400000000000000" pitchFamily="50" charset="-128"/>
              </a:rPr>
              <a:t>12</a:t>
            </a:r>
            <a:r>
              <a:rPr kumimoji="1" lang="ja-JP" altLang="en-US" sz="1100" baseline="0" dirty="0">
                <a:latin typeface="游ゴシック" panose="020B0400000000000000" pitchFamily="50" charset="-128"/>
                <a:ea typeface="游ゴシック" panose="020B0400000000000000" pitchFamily="50" charset="-128"/>
              </a:rPr>
              <a:t>ｋｍの管</a:t>
            </a:r>
            <a:r>
              <a:rPr kumimoji="1" lang="ja-JP" altLang="en-US" sz="1100" baseline="0" dirty="0" err="1">
                <a:latin typeface="游ゴシック" panose="020B0400000000000000" pitchFamily="50" charset="-128"/>
                <a:ea typeface="游ゴシック" panose="020B0400000000000000" pitchFamily="50" charset="-128"/>
              </a:rPr>
              <a:t>きょの</a:t>
            </a:r>
            <a:r>
              <a:rPr kumimoji="1" lang="ja-JP" altLang="en-US" sz="1100" baseline="0" dirty="0">
                <a:latin typeface="游ゴシック" panose="020B0400000000000000" pitchFamily="50" charset="-128"/>
                <a:ea typeface="游ゴシック" panose="020B0400000000000000" pitchFamily="50" charset="-128"/>
              </a:rPr>
              <a:t>改築を達成することを目標とします。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次に、重要施設に接続する管きょの耐震化率ですが、対象施設延長</a:t>
            </a:r>
            <a:r>
              <a:rPr kumimoji="1" lang="en-US" altLang="ja-JP" sz="1100" baseline="0" dirty="0">
                <a:latin typeface="游ゴシック" panose="020B0400000000000000" pitchFamily="50" charset="-128"/>
                <a:ea typeface="游ゴシック" panose="020B0400000000000000" pitchFamily="50" charset="-128"/>
              </a:rPr>
              <a:t>100.6</a:t>
            </a:r>
            <a:r>
              <a:rPr kumimoji="1" lang="ja-JP" altLang="en-US" sz="1100" baseline="0" dirty="0">
                <a:latin typeface="游ゴシック" panose="020B0400000000000000" pitchFamily="50" charset="-128"/>
                <a:ea typeface="游ゴシック" panose="020B0400000000000000" pitchFamily="50" charset="-128"/>
              </a:rPr>
              <a:t>ｋｍのうち、拠点病院等</a:t>
            </a:r>
            <a:r>
              <a:rPr kumimoji="1" lang="en-US" altLang="ja-JP" sz="1100" baseline="0" dirty="0">
                <a:latin typeface="游ゴシック" panose="020B0400000000000000" pitchFamily="50" charset="-128"/>
                <a:ea typeface="游ゴシック" panose="020B0400000000000000" pitchFamily="50" charset="-128"/>
              </a:rPr>
              <a:t>21</a:t>
            </a:r>
            <a:r>
              <a:rPr kumimoji="1" lang="ja-JP" altLang="en-US" sz="1100" baseline="0" dirty="0">
                <a:latin typeface="游ゴシック" panose="020B0400000000000000" pitchFamily="50" charset="-128"/>
                <a:ea typeface="游ゴシック" panose="020B0400000000000000" pitchFamily="50" charset="-128"/>
              </a:rPr>
              <a:t>施設に接続する管きょの耐震化を優先的に取り組み、令和６年度末実績率</a:t>
            </a:r>
            <a:r>
              <a:rPr kumimoji="1" lang="en-US" altLang="ja-JP" sz="1100" baseline="0" dirty="0">
                <a:latin typeface="游ゴシック" panose="020B0400000000000000" pitchFamily="50" charset="-128"/>
                <a:ea typeface="游ゴシック" panose="020B0400000000000000" pitchFamily="50" charset="-128"/>
              </a:rPr>
              <a:t>37.9</a:t>
            </a:r>
            <a:r>
              <a:rPr kumimoji="1" lang="ja-JP" altLang="en-US" sz="1100" baseline="0" dirty="0">
                <a:latin typeface="游ゴシック" panose="020B0400000000000000" pitchFamily="50" charset="-128"/>
                <a:ea typeface="游ゴシック" panose="020B0400000000000000" pitchFamily="50" charset="-128"/>
              </a:rPr>
              <a:t>％から、令和</a:t>
            </a:r>
            <a:r>
              <a:rPr kumimoji="1" lang="en-US" altLang="ja-JP" sz="1100" baseline="0" dirty="0">
                <a:latin typeface="游ゴシック" panose="020B0400000000000000" pitchFamily="50" charset="-128"/>
                <a:ea typeface="游ゴシック" panose="020B0400000000000000" pitchFamily="50" charset="-128"/>
              </a:rPr>
              <a:t>18</a:t>
            </a:r>
            <a:r>
              <a:rPr kumimoji="1" lang="ja-JP" altLang="en-US" sz="1100" baseline="0" dirty="0">
                <a:latin typeface="游ゴシック" panose="020B0400000000000000" pitchFamily="50" charset="-128"/>
                <a:ea typeface="游ゴシック" panose="020B0400000000000000" pitchFamily="50" charset="-128"/>
              </a:rPr>
              <a:t>年度末に</a:t>
            </a:r>
            <a:r>
              <a:rPr kumimoji="1" lang="en-US" altLang="ja-JP" sz="1100" baseline="0" dirty="0">
                <a:latin typeface="游ゴシック" panose="020B0400000000000000" pitchFamily="50" charset="-128"/>
                <a:ea typeface="游ゴシック" panose="020B0400000000000000" pitchFamily="50" charset="-128"/>
              </a:rPr>
              <a:t>55.4</a:t>
            </a:r>
            <a:r>
              <a:rPr kumimoji="1" lang="ja-JP" altLang="en-US" sz="1100" baseline="0" dirty="0">
                <a:latin typeface="游ゴシック" panose="020B0400000000000000" pitchFamily="50" charset="-128"/>
                <a:ea typeface="游ゴシック" panose="020B0400000000000000" pitchFamily="50" charset="-128"/>
              </a:rPr>
              <a:t>％に</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することを目標とします。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なお、雨水関係については、令和８年度第１回審議会で経営目標案をご提示いたします。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投資計画の経営目標案については、以上となります。</a:t>
            </a: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13</a:t>
            </a:fld>
            <a:endParaRPr kumimoji="1" lang="ja-JP" altLang="en-US"/>
          </a:p>
        </p:txBody>
      </p:sp>
    </p:spTree>
    <p:extLst>
      <p:ext uri="{BB962C8B-B14F-4D97-AF65-F5344CB8AC3E}">
        <p14:creationId xmlns:p14="http://schemas.microsoft.com/office/powerpoint/2010/main" val="319023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財政計画に関する経営目標の指標とする項目を画面に示しております。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まずは、経常収支比率でございます。当年度において、使用料収入や一般会計からの繰入金等の収益で、維持管理費や支払利息等の費用をどの程度賄えているかを表す指標です。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次に、経費回収率でございます。使用料で回収すべき経費を、どの程度使用料で賄えているかを表す指標です。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次に、流動比率でございます。短期的な債務に対する支払能力を表す指標です。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次に、累積欠損金比率でございます。営業収益に対する累積欠損金の状況を表す指標です。この数値がゼロでない場合は、複数年度にわたって欠損金が生じていることを表します。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次に企業債残高対事業規模比率でございます。使用料収入に対する企業債残高の割合であり、企業債残高の規模を表す指標です。</a:t>
            </a: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14</a:t>
            </a:fld>
            <a:endParaRPr kumimoji="1" lang="ja-JP" altLang="en-US"/>
          </a:p>
        </p:txBody>
      </p:sp>
    </p:spTree>
    <p:extLst>
      <p:ext uri="{BB962C8B-B14F-4D97-AF65-F5344CB8AC3E}">
        <p14:creationId xmlns:p14="http://schemas.microsoft.com/office/powerpoint/2010/main" val="338944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それぞれ指標について、全国の類似団体や近隣市と高槻市を比較したものを画面に示しております。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まず、経常収支比率でございます。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資料左側が高槻市と全国の類似団体を比較したものとなっております。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高槻市は類似団体の平均値よりも若干下回るものの、</a:t>
            </a:r>
            <a:r>
              <a:rPr kumimoji="1" lang="en-US" altLang="ja-JP" sz="1100" baseline="0" dirty="0">
                <a:latin typeface="游ゴシック" panose="020B0400000000000000" pitchFamily="50" charset="-128"/>
                <a:ea typeface="游ゴシック" panose="020B0400000000000000" pitchFamily="50" charset="-128"/>
              </a:rPr>
              <a:t>100</a:t>
            </a:r>
            <a:r>
              <a:rPr kumimoji="1" lang="ja-JP" altLang="en-US" sz="1100" baseline="0" dirty="0">
                <a:latin typeface="游ゴシック" panose="020B0400000000000000" pitchFamily="50" charset="-128"/>
                <a:ea typeface="游ゴシック" panose="020B0400000000000000" pitchFamily="50" charset="-128"/>
              </a:rPr>
              <a:t>％以上を維持しております。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また、資料右側は高槻市と近隣団体を比較したものとなっております。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近隣団体においても概ね</a:t>
            </a:r>
            <a:r>
              <a:rPr kumimoji="1" lang="en-US" altLang="ja-JP" sz="1100" baseline="0" dirty="0">
                <a:latin typeface="游ゴシック" panose="020B0400000000000000" pitchFamily="50" charset="-128"/>
                <a:ea typeface="游ゴシック" panose="020B0400000000000000" pitchFamily="50" charset="-128"/>
              </a:rPr>
              <a:t>100</a:t>
            </a:r>
            <a:r>
              <a:rPr kumimoji="1" lang="ja-JP" altLang="en-US" sz="1100" baseline="0" dirty="0">
                <a:latin typeface="游ゴシック" panose="020B0400000000000000" pitchFamily="50" charset="-128"/>
                <a:ea typeface="游ゴシック" panose="020B0400000000000000" pitchFamily="50" charset="-128"/>
              </a:rPr>
              <a:t>％以上となっておりますが、最も高い茨木市は平成</a:t>
            </a:r>
            <a:r>
              <a:rPr kumimoji="1" lang="en-US" altLang="ja-JP" sz="1100" baseline="0" dirty="0">
                <a:latin typeface="游ゴシック" panose="020B0400000000000000" pitchFamily="50" charset="-128"/>
                <a:ea typeface="游ゴシック" panose="020B0400000000000000" pitchFamily="50" charset="-128"/>
              </a:rPr>
              <a:t>29</a:t>
            </a:r>
            <a:r>
              <a:rPr kumimoji="1" lang="ja-JP" altLang="en-US" sz="1100" baseline="0" dirty="0">
                <a:latin typeface="游ゴシック" panose="020B0400000000000000" pitchFamily="50" charset="-128"/>
                <a:ea typeface="游ゴシック" panose="020B0400000000000000" pitchFamily="50" charset="-128"/>
              </a:rPr>
              <a:t>年</a:t>
            </a:r>
            <a:r>
              <a:rPr kumimoji="1" lang="en-US" altLang="ja-JP" sz="1100" baseline="0" dirty="0">
                <a:latin typeface="游ゴシック" panose="020B0400000000000000" pitchFamily="50" charset="-128"/>
                <a:ea typeface="游ゴシック" panose="020B0400000000000000" pitchFamily="50" charset="-128"/>
              </a:rPr>
              <a:t>4</a:t>
            </a:r>
            <a:r>
              <a:rPr kumimoji="1" lang="ja-JP" altLang="en-US" sz="1100" baseline="0" dirty="0">
                <a:latin typeface="游ゴシック" panose="020B0400000000000000" pitchFamily="50" charset="-128"/>
                <a:ea typeface="游ゴシック" panose="020B0400000000000000" pitchFamily="50" charset="-128"/>
              </a:rPr>
              <a:t>月に使用料を改定をしております。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また、令和５年度決算時点で最も低い池田市は令和</a:t>
            </a:r>
            <a:r>
              <a:rPr kumimoji="1" lang="en-US" altLang="ja-JP" sz="1100" baseline="0" dirty="0">
                <a:latin typeface="游ゴシック" panose="020B0400000000000000" pitchFamily="50" charset="-128"/>
                <a:ea typeface="游ゴシック" panose="020B0400000000000000" pitchFamily="50" charset="-128"/>
              </a:rPr>
              <a:t>6</a:t>
            </a:r>
            <a:r>
              <a:rPr kumimoji="1" lang="ja-JP" altLang="en-US" sz="1100" baseline="0" dirty="0">
                <a:latin typeface="游ゴシック" panose="020B0400000000000000" pitchFamily="50" charset="-128"/>
                <a:ea typeface="游ゴシック" panose="020B0400000000000000" pitchFamily="50" charset="-128"/>
              </a:rPr>
              <a:t>年</a:t>
            </a:r>
            <a:r>
              <a:rPr kumimoji="1" lang="en-US" altLang="ja-JP" sz="1100" baseline="0" dirty="0">
                <a:latin typeface="游ゴシック" panose="020B0400000000000000" pitchFamily="50" charset="-128"/>
                <a:ea typeface="游ゴシック" panose="020B0400000000000000" pitchFamily="50" charset="-128"/>
              </a:rPr>
              <a:t>1</a:t>
            </a:r>
            <a:r>
              <a:rPr kumimoji="1" lang="ja-JP" altLang="en-US" sz="1100" baseline="0" dirty="0">
                <a:latin typeface="游ゴシック" panose="020B0400000000000000" pitchFamily="50" charset="-128"/>
                <a:ea typeface="游ゴシック" panose="020B0400000000000000" pitchFamily="50" charset="-128"/>
              </a:rPr>
              <a:t>月に使用料を改定しております。</a:t>
            </a:r>
            <a:endParaRPr kumimoji="1" lang="en-US" altLang="ja-JP"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15</a:t>
            </a:fld>
            <a:endParaRPr kumimoji="1" lang="ja-JP" altLang="en-US"/>
          </a:p>
        </p:txBody>
      </p:sp>
    </p:spTree>
    <p:extLst>
      <p:ext uri="{BB962C8B-B14F-4D97-AF65-F5344CB8AC3E}">
        <p14:creationId xmlns:p14="http://schemas.microsoft.com/office/powerpoint/2010/main" val="2155791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solidFill>
                  <a:schemeClr val="tx1"/>
                </a:solidFill>
                <a:latin typeface="游ゴシック" panose="020B0400000000000000" pitchFamily="50" charset="-128"/>
                <a:ea typeface="游ゴシック" panose="020B0400000000000000" pitchFamily="50" charset="-128"/>
              </a:rPr>
              <a:t>次に経費回収率でございます。</a:t>
            </a:r>
            <a:endParaRPr kumimoji="1" lang="en-US" altLang="ja-JP" sz="1100" baseline="0" dirty="0">
              <a:solidFill>
                <a:schemeClr val="tx1"/>
              </a:solidFill>
              <a:latin typeface="游ゴシック" panose="020B0400000000000000" pitchFamily="50" charset="-128"/>
              <a:ea typeface="游ゴシック" panose="020B0400000000000000" pitchFamily="50" charset="-128"/>
            </a:endParaRPr>
          </a:p>
          <a:p>
            <a:r>
              <a:rPr kumimoji="1" lang="ja-JP" altLang="en-US" sz="1100" baseline="0" dirty="0">
                <a:solidFill>
                  <a:schemeClr val="tx1"/>
                </a:solidFill>
                <a:latin typeface="游ゴシック" panose="020B0400000000000000" pitchFamily="50" charset="-128"/>
                <a:ea typeface="游ゴシック" panose="020B0400000000000000" pitchFamily="50" charset="-128"/>
              </a:rPr>
              <a:t>資料左側をご覧ください。</a:t>
            </a:r>
            <a:endParaRPr kumimoji="1" lang="en-US" altLang="ja-JP" sz="1100" baseline="0" dirty="0">
              <a:solidFill>
                <a:schemeClr val="tx1"/>
              </a:solidFill>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mn-ea"/>
              </a:rPr>
              <a:t>高槻市は類似団体の平均値と同程度ですが</a:t>
            </a:r>
            <a:r>
              <a:rPr kumimoji="1" lang="ja-JP" altLang="en-US" sz="1100" baseline="0" dirty="0" smtClean="0">
                <a:latin typeface="游ゴシック" panose="020B0400000000000000" pitchFamily="50" charset="-128"/>
                <a:ea typeface="+mn-ea"/>
              </a:rPr>
              <a:t>、若干</a:t>
            </a:r>
            <a:r>
              <a:rPr kumimoji="1" lang="en-US" altLang="ja-JP" sz="1100" baseline="0" dirty="0" smtClean="0">
                <a:latin typeface="游ゴシック" panose="020B0400000000000000" pitchFamily="50" charset="-128"/>
                <a:ea typeface="+mn-ea"/>
              </a:rPr>
              <a:t>100</a:t>
            </a:r>
            <a:r>
              <a:rPr kumimoji="1" lang="ja-JP" altLang="en-US" sz="1100" baseline="0" dirty="0" smtClean="0">
                <a:latin typeface="游ゴシック" panose="020B0400000000000000" pitchFamily="50" charset="-128"/>
                <a:ea typeface="+mn-ea"/>
              </a:rPr>
              <a:t>％を下回る結果と</a:t>
            </a:r>
            <a:r>
              <a:rPr kumimoji="1" lang="ja-JP" altLang="en-US" sz="1100" baseline="0" dirty="0">
                <a:latin typeface="游ゴシック" panose="020B0400000000000000" pitchFamily="50" charset="-128"/>
                <a:ea typeface="+mn-ea"/>
              </a:rPr>
              <a:t>なっております。</a:t>
            </a:r>
            <a:endParaRPr kumimoji="1" lang="en-US" altLang="ja-JP" sz="1100" baseline="0" dirty="0">
              <a:latin typeface="游ゴシック" panose="020B0400000000000000" pitchFamily="50" charset="-128"/>
              <a:ea typeface="+mn-ea"/>
            </a:endParaRPr>
          </a:p>
          <a:p>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資料右側をご覧ください。</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近隣団体と比較しますと、</a:t>
            </a:r>
            <a:r>
              <a:rPr kumimoji="1" lang="en-US" altLang="ja-JP" sz="1100" baseline="0" dirty="0">
                <a:latin typeface="游ゴシック" panose="020B0400000000000000" pitchFamily="50" charset="-128"/>
                <a:ea typeface="+mn-ea"/>
              </a:rPr>
              <a:t>80</a:t>
            </a:r>
            <a:r>
              <a:rPr kumimoji="1" lang="ja-JP" altLang="en-US" sz="1100" baseline="0" dirty="0">
                <a:latin typeface="游ゴシック" panose="020B0400000000000000" pitchFamily="50" charset="-128"/>
                <a:ea typeface="+mn-ea"/>
              </a:rPr>
              <a:t>％代となっている団体もございます。</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経常収支比率同様、茨木市が最も高く、池田市が最も低い結果となっております。</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また、池田市の次に低い豊中市では令和７年２月に使用料を改定を行っております。</a:t>
            </a:r>
            <a:endParaRPr kumimoji="1" lang="en-US" altLang="ja-JP" sz="1100" baseline="0" dirty="0">
              <a:latin typeface="游ゴシック" panose="020B0400000000000000" pitchFamily="50" charset="-128"/>
              <a:ea typeface="+mn-ea"/>
            </a:endParaRPr>
          </a:p>
          <a:p>
            <a:endParaRPr kumimoji="1" lang="en-US" altLang="ja-JP" sz="1100" baseline="0" dirty="0">
              <a:latin typeface="游ゴシック" panose="020B0400000000000000" pitchFamily="50" charset="-128"/>
              <a:ea typeface="+mn-ea"/>
            </a:endParaRPr>
          </a:p>
          <a:p>
            <a:r>
              <a:rPr kumimoji="1" lang="en-US" altLang="ja-JP" sz="1100" baseline="0" dirty="0">
                <a:latin typeface="游ゴシック" panose="020B0400000000000000" pitchFamily="50" charset="-128"/>
                <a:ea typeface="+mn-ea"/>
              </a:rPr>
              <a:t>※</a:t>
            </a:r>
            <a:r>
              <a:rPr kumimoji="1" lang="ja-JP" altLang="en-US" sz="1100" baseline="0" dirty="0">
                <a:latin typeface="游ゴシック" panose="020B0400000000000000" pitchFamily="50" charset="-128"/>
                <a:ea typeface="+mn-ea"/>
              </a:rPr>
              <a:t>豊中市は令和６年３月議会で一度否決</a:t>
            </a:r>
            <a:endParaRPr kumimoji="1" lang="en-US" altLang="ja-JP" sz="1100" baseline="0" dirty="0">
              <a:latin typeface="游ゴシック" panose="020B0400000000000000" pitchFamily="50" charset="-128"/>
              <a:ea typeface="+mn-ea"/>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16</a:t>
            </a:fld>
            <a:endParaRPr kumimoji="1" lang="ja-JP" altLang="en-US"/>
          </a:p>
        </p:txBody>
      </p:sp>
    </p:spTree>
    <p:extLst>
      <p:ext uri="{BB962C8B-B14F-4D97-AF65-F5344CB8AC3E}">
        <p14:creationId xmlns:p14="http://schemas.microsoft.com/office/powerpoint/2010/main" val="1646942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次に流動比率でございます。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solidFill>
                  <a:schemeClr val="tx1"/>
                </a:solidFill>
                <a:latin typeface="游ゴシック" panose="020B0400000000000000" pitchFamily="50" charset="-128"/>
                <a:ea typeface="+mn-ea"/>
              </a:rPr>
              <a:t>資料左側をご覧ください。</a:t>
            </a:r>
            <a:endParaRPr kumimoji="1" lang="en-US" altLang="ja-JP" sz="1100" baseline="0" dirty="0">
              <a:solidFill>
                <a:schemeClr val="tx1"/>
              </a:solidFill>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高槻市は類似団体の平均値と比較し、低い結果となっております。</a:t>
            </a:r>
            <a:endParaRPr kumimoji="1" lang="en-US" altLang="ja-JP" sz="1100" baseline="0" dirty="0">
              <a:latin typeface="游ゴシック" panose="020B0400000000000000" pitchFamily="50" charset="-128"/>
              <a:ea typeface="+mn-ea"/>
            </a:endParaRPr>
          </a:p>
          <a:p>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資料右側をご覧ください。</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近隣団体と比較しますと、摂津市に続いて低い結果となっております。</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流動負債には翌年度に返済する元金償還金も含まれているため、元金償還金については翌年度の使用料収入などで賄っている状況です。</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今後は企業債残高の減少により、１年以内に償還すべき元金償還金も減少していくことから、流動比率は改善していくものと見込んでおります。</a:t>
            </a:r>
            <a:endParaRPr kumimoji="1" lang="en-US" altLang="ja-JP" sz="1100" baseline="0" dirty="0">
              <a:latin typeface="游ゴシック" panose="020B0400000000000000" pitchFamily="50" charset="-128"/>
              <a:ea typeface="+mn-ea"/>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17</a:t>
            </a:fld>
            <a:endParaRPr kumimoji="1" lang="ja-JP" altLang="en-US"/>
          </a:p>
        </p:txBody>
      </p:sp>
    </p:spTree>
    <p:extLst>
      <p:ext uri="{BB962C8B-B14F-4D97-AF65-F5344CB8AC3E}">
        <p14:creationId xmlns:p14="http://schemas.microsoft.com/office/powerpoint/2010/main" val="261143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baseline="0" dirty="0">
                <a:latin typeface="游ゴシック" panose="020B0400000000000000" pitchFamily="50" charset="-128"/>
                <a:ea typeface="游ゴシック" panose="020B0400000000000000" pitchFamily="50" charset="-128"/>
              </a:rPr>
              <a:t>※</a:t>
            </a:r>
            <a:r>
              <a:rPr kumimoji="1" lang="ja-JP" altLang="en-US" sz="1100" baseline="0" dirty="0">
                <a:latin typeface="游ゴシック" panose="020B0400000000000000" pitchFamily="50" charset="-128"/>
                <a:ea typeface="游ゴシック" panose="020B0400000000000000" pitchFamily="50" charset="-128"/>
              </a:rPr>
              <a:t>豊中、茨木、池田は</a:t>
            </a:r>
            <a:r>
              <a:rPr kumimoji="1" lang="en-US" altLang="ja-JP" sz="1100" baseline="0" dirty="0">
                <a:latin typeface="游ゴシック" panose="020B0400000000000000" pitchFamily="50" charset="-128"/>
                <a:ea typeface="游ゴシック" panose="020B0400000000000000" pitchFamily="50" charset="-128"/>
              </a:rPr>
              <a:t>HP</a:t>
            </a:r>
            <a:r>
              <a:rPr kumimoji="1" lang="ja-JP" altLang="en-US" sz="1100" baseline="0" dirty="0">
                <a:latin typeface="游ゴシック" panose="020B0400000000000000" pitchFamily="50" charset="-128"/>
                <a:ea typeface="游ゴシック" panose="020B0400000000000000" pitchFamily="50" charset="-128"/>
              </a:rPr>
              <a:t>で確認済</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先ほどの</a:t>
            </a:r>
            <a:r>
              <a:rPr kumimoji="1" lang="ja-JP" altLang="en-US" sz="1100" baseline="0" dirty="0" smtClean="0">
                <a:latin typeface="游ゴシック" panose="020B0400000000000000" pitchFamily="50" charset="-128"/>
                <a:ea typeface="游ゴシック" panose="020B0400000000000000" pitchFamily="50" charset="-128"/>
              </a:rPr>
              <a:t>流動比率に</a:t>
            </a:r>
            <a:r>
              <a:rPr kumimoji="1" lang="ja-JP" altLang="en-US" sz="1100" baseline="0" dirty="0">
                <a:latin typeface="游ゴシック" panose="020B0400000000000000" pitchFamily="50" charset="-128"/>
                <a:ea typeface="游ゴシック" panose="020B0400000000000000" pitchFamily="50" charset="-128"/>
              </a:rPr>
              <a:t>関連して、現金預金の状況についてご説明いたします。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資料にお示ししておりますのは、下水道使用料と現金預金を比較したものです。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高槻市は、下水道使用料</a:t>
            </a:r>
            <a:r>
              <a:rPr kumimoji="1" lang="en-US" altLang="ja-JP" sz="1100" baseline="0" dirty="0">
                <a:latin typeface="游ゴシック" panose="020B0400000000000000" pitchFamily="50" charset="-128"/>
                <a:ea typeface="游ゴシック" panose="020B0400000000000000" pitchFamily="50" charset="-128"/>
              </a:rPr>
              <a:t>43.43</a:t>
            </a:r>
            <a:r>
              <a:rPr kumimoji="1" lang="ja-JP" altLang="en-US" sz="1100" baseline="0" dirty="0">
                <a:latin typeface="游ゴシック" panose="020B0400000000000000" pitchFamily="50" charset="-128"/>
                <a:ea typeface="游ゴシック" panose="020B0400000000000000" pitchFamily="50" charset="-128"/>
              </a:rPr>
              <a:t>億円に対して、現金預金は</a:t>
            </a:r>
            <a:r>
              <a:rPr kumimoji="1" lang="en-US" altLang="ja-JP" sz="1100" baseline="0" dirty="0">
                <a:latin typeface="游ゴシック" panose="020B0400000000000000" pitchFamily="50" charset="-128"/>
                <a:ea typeface="游ゴシック" panose="020B0400000000000000" pitchFamily="50" charset="-128"/>
              </a:rPr>
              <a:t>14.79</a:t>
            </a:r>
            <a:r>
              <a:rPr kumimoji="1" lang="ja-JP" altLang="en-US" sz="1100" baseline="0" dirty="0">
                <a:latin typeface="游ゴシック" panose="020B0400000000000000" pitchFamily="50" charset="-128"/>
                <a:ea typeface="游ゴシック" panose="020B0400000000000000" pitchFamily="50" charset="-128"/>
              </a:rPr>
              <a:t>億円となっております。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近隣団体７団体のうち５団体は下水道使用料よりも現金預金が多い状況となっております。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本市としては</a:t>
            </a:r>
            <a:r>
              <a:rPr kumimoji="1" lang="ja-JP" altLang="en-US" sz="1100" baseline="0" dirty="0" smtClean="0">
                <a:latin typeface="游ゴシック" panose="020B0400000000000000" pitchFamily="50" charset="-128"/>
                <a:ea typeface="游ゴシック" panose="020B0400000000000000" pitchFamily="50" charset="-128"/>
              </a:rPr>
              <a:t>、「保有すべき現金</a:t>
            </a:r>
            <a:r>
              <a:rPr kumimoji="1" lang="ja-JP" altLang="en-US" sz="1100" baseline="0" dirty="0">
                <a:latin typeface="游ゴシック" panose="020B0400000000000000" pitchFamily="50" charset="-128"/>
                <a:ea typeface="游ゴシック" panose="020B0400000000000000" pitchFamily="50" charset="-128"/>
              </a:rPr>
              <a:t>預金の明確な</a:t>
            </a:r>
            <a:r>
              <a:rPr kumimoji="1" lang="ja-JP" altLang="en-US" sz="1100" baseline="0" dirty="0" smtClean="0">
                <a:latin typeface="游ゴシック" panose="020B0400000000000000" pitchFamily="50" charset="-128"/>
                <a:ea typeface="游ゴシック" panose="020B0400000000000000" pitchFamily="50" charset="-128"/>
              </a:rPr>
              <a:t>額」に</a:t>
            </a:r>
            <a:r>
              <a:rPr kumimoji="1" lang="ja-JP" altLang="en-US" sz="1100" baseline="0" dirty="0">
                <a:latin typeface="游ゴシック" panose="020B0400000000000000" pitchFamily="50" charset="-128"/>
                <a:ea typeface="游ゴシック" panose="020B0400000000000000" pitchFamily="50" charset="-128"/>
              </a:rPr>
              <a:t>ついて現在、定めてはおりません。</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游ゴシック" panose="020B0400000000000000" pitchFamily="50" charset="-128"/>
                <a:ea typeface="+mn-ea"/>
              </a:rPr>
              <a:t>現金預金の目安については、各団体により様々な考えがございますが、災害時等にも対応できるよう根拠を持った数値を設定することが望ましいと考えております。</a:t>
            </a:r>
            <a:endParaRPr kumimoji="1" lang="en-US" altLang="ja-JP" sz="1100" baseline="0" dirty="0">
              <a:latin typeface="游ゴシック" panose="020B0400000000000000" pitchFamily="50" charset="-128"/>
              <a:ea typeface="+mn-ea"/>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18</a:t>
            </a:fld>
            <a:endParaRPr kumimoji="1" lang="ja-JP" altLang="en-US"/>
          </a:p>
        </p:txBody>
      </p:sp>
    </p:spTree>
    <p:extLst>
      <p:ext uri="{BB962C8B-B14F-4D97-AF65-F5344CB8AC3E}">
        <p14:creationId xmlns:p14="http://schemas.microsoft.com/office/powerpoint/2010/main" val="2450555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次に累積欠損金比率でございます。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solidFill>
                  <a:schemeClr val="tx1"/>
                </a:solidFill>
                <a:latin typeface="游ゴシック" panose="020B0400000000000000" pitchFamily="50" charset="-128"/>
                <a:ea typeface="+mn-ea"/>
              </a:rPr>
              <a:t>資料左側をご覧ください。</a:t>
            </a:r>
            <a:endParaRPr kumimoji="1" lang="en-US" altLang="ja-JP" sz="1100" baseline="0" dirty="0">
              <a:solidFill>
                <a:schemeClr val="tx1"/>
              </a:solidFill>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高槻市は累積欠損金が発生しておりません。</a:t>
            </a:r>
            <a:endParaRPr kumimoji="1" lang="en-US" altLang="ja-JP" sz="1100" baseline="0" dirty="0">
              <a:latin typeface="游ゴシック" panose="020B0400000000000000" pitchFamily="50" charset="-128"/>
              <a:ea typeface="+mn-ea"/>
            </a:endParaRPr>
          </a:p>
          <a:p>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資料右側をご覧ください。</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近隣団体と比較しますと、池田市以外は累積欠損金が生じていない状況です。</a:t>
            </a:r>
            <a:endParaRPr kumimoji="1" lang="en-US" altLang="ja-JP" sz="1100" baseline="0" dirty="0">
              <a:latin typeface="游ゴシック" panose="020B0400000000000000" pitchFamily="50" charset="-128"/>
              <a:ea typeface="+mn-ea"/>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19</a:t>
            </a:fld>
            <a:endParaRPr kumimoji="1" lang="ja-JP" altLang="en-US"/>
          </a:p>
        </p:txBody>
      </p:sp>
    </p:spTree>
    <p:extLst>
      <p:ext uri="{BB962C8B-B14F-4D97-AF65-F5344CB8AC3E}">
        <p14:creationId xmlns:p14="http://schemas.microsoft.com/office/powerpoint/2010/main" val="215431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画面にお示ししておりますのは、審議会のスケジュールです。</a:t>
            </a:r>
            <a:endParaRPr lang="en-US" altLang="ja-JP" sz="1100" dirty="0"/>
          </a:p>
          <a:p>
            <a:r>
              <a:rPr lang="ja-JP" altLang="en-US" sz="1100" dirty="0"/>
              <a:t>本審議会は令和７年度及び令和８年度の２か年で開催を予定しており、本日は第３回となります。</a:t>
            </a:r>
            <a:endParaRPr lang="en-US" altLang="ja-JP" sz="1100" dirty="0"/>
          </a:p>
          <a:p>
            <a:endParaRPr lang="en-US" altLang="ja-JP" sz="1100" dirty="0"/>
          </a:p>
          <a:p>
            <a:r>
              <a:rPr lang="ja-JP" altLang="en-US" sz="1100" dirty="0"/>
              <a:t>本日の議題としましては、経営改善策、経営目標、</a:t>
            </a:r>
            <a:r>
              <a:rPr lang="ja-JP" altLang="en-US" sz="1100" dirty="0" smtClean="0"/>
              <a:t>使用料に関する本市の状況について、と</a:t>
            </a:r>
            <a:r>
              <a:rPr lang="ja-JP" altLang="en-US" sz="1100" dirty="0"/>
              <a:t>なります。</a:t>
            </a:r>
            <a:endParaRPr lang="en-US" altLang="ja-JP" sz="1100" dirty="0"/>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2</a:t>
            </a:fld>
            <a:endParaRPr kumimoji="1" lang="ja-JP" altLang="en-US"/>
          </a:p>
        </p:txBody>
      </p:sp>
    </p:spTree>
    <p:extLst>
      <p:ext uri="{BB962C8B-B14F-4D97-AF65-F5344CB8AC3E}">
        <p14:creationId xmlns:p14="http://schemas.microsoft.com/office/powerpoint/2010/main" val="3211582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次に企業債残高対事業規模比率です。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solidFill>
                  <a:schemeClr val="tx1"/>
                </a:solidFill>
                <a:latin typeface="游ゴシック" panose="020B0400000000000000" pitchFamily="50" charset="-128"/>
                <a:ea typeface="+mn-ea"/>
              </a:rPr>
              <a:t>資料左側をご覧ください。</a:t>
            </a:r>
            <a:endParaRPr kumimoji="1" lang="en-US" altLang="ja-JP" sz="1100" baseline="0" dirty="0">
              <a:solidFill>
                <a:schemeClr val="tx1"/>
              </a:solidFill>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高槻市は類似団体の平均値と比較し、令和３年度まで高かったですが、令和４年度以降は、下回っております。</a:t>
            </a:r>
            <a:endParaRPr kumimoji="1" lang="en-US" altLang="ja-JP" sz="1100" baseline="0" dirty="0">
              <a:latin typeface="游ゴシック" panose="020B0400000000000000" pitchFamily="50" charset="-128"/>
              <a:ea typeface="+mn-ea"/>
            </a:endParaRPr>
          </a:p>
          <a:p>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資料右側をご覧ください。</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近隣団体と比較しますと、摂津市に続いて高い結果となっております。</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指標の明確な数値基準は無いものの、数値が低いほど、将来負担が低く、財務面での健全性は高いと言えます。</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今後も企業債残高は</a:t>
            </a:r>
            <a:r>
              <a:rPr kumimoji="1" lang="ja-JP" altLang="en-US" sz="1100" baseline="0" dirty="0" smtClean="0">
                <a:latin typeface="游ゴシック" panose="020B0400000000000000" pitchFamily="50" charset="-128"/>
                <a:ea typeface="+mn-ea"/>
              </a:rPr>
              <a:t>減少傾向に</a:t>
            </a:r>
            <a:r>
              <a:rPr kumimoji="1" lang="ja-JP" altLang="en-US" sz="1100" baseline="0" dirty="0">
                <a:latin typeface="游ゴシック" panose="020B0400000000000000" pitchFamily="50" charset="-128"/>
                <a:ea typeface="+mn-ea"/>
              </a:rPr>
              <a:t>あることから、企業債残高対事業規模比率はやや改善傾向にあると見込んでおります。</a:t>
            </a:r>
            <a:endParaRPr kumimoji="1" lang="en-US" altLang="ja-JP" sz="1100" baseline="0" dirty="0">
              <a:latin typeface="游ゴシック" panose="020B0400000000000000" pitchFamily="50" charset="-128"/>
              <a:ea typeface="+mn-ea"/>
            </a:endParaRPr>
          </a:p>
          <a:p>
            <a:endParaRPr kumimoji="1" lang="ja-JP" altLang="en-US"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20</a:t>
            </a:fld>
            <a:endParaRPr kumimoji="1" lang="ja-JP" altLang="en-US"/>
          </a:p>
        </p:txBody>
      </p:sp>
    </p:spTree>
    <p:extLst>
      <p:ext uri="{BB962C8B-B14F-4D97-AF65-F5344CB8AC3E}">
        <p14:creationId xmlns:p14="http://schemas.microsoft.com/office/powerpoint/2010/main" val="3607774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smtClean="0">
                <a:latin typeface="游ゴシック" panose="020B0400000000000000" pitchFamily="50" charset="-128"/>
                <a:ea typeface="游ゴシック" panose="020B0400000000000000" pitchFamily="50" charset="-128"/>
              </a:rPr>
              <a:t>最後に、持続可能な下水道等事業経営のため、資料にお示ししているとおり、経営目標を設定したいと考えております。</a:t>
            </a:r>
            <a:endParaRPr kumimoji="1" lang="en-US" altLang="ja-JP" sz="1100" baseline="0" dirty="0" smtClean="0">
              <a:latin typeface="游ゴシック" panose="020B0400000000000000" pitchFamily="50" charset="-128"/>
              <a:ea typeface="游ゴシック" panose="020B0400000000000000" pitchFamily="50" charset="-128"/>
            </a:endParaRPr>
          </a:p>
          <a:p>
            <a:endParaRPr kumimoji="1" lang="en-US" altLang="ja-JP" sz="1100" baseline="0" dirty="0" smtClean="0">
              <a:latin typeface="游ゴシック" panose="020B0400000000000000" pitchFamily="50" charset="-128"/>
              <a:ea typeface="游ゴシック" panose="020B0400000000000000" pitchFamily="50" charset="-128"/>
            </a:endParaRPr>
          </a:p>
          <a:p>
            <a:r>
              <a:rPr kumimoji="1" lang="ja-JP" altLang="en-US" sz="1100" baseline="0" dirty="0" smtClean="0">
                <a:latin typeface="游ゴシック" panose="020B0400000000000000" pitchFamily="50" charset="-128"/>
                <a:ea typeface="游ゴシック" panose="020B0400000000000000" pitchFamily="50" charset="-128"/>
              </a:rPr>
              <a:t>今回の経営計画終了年度である令和</a:t>
            </a:r>
            <a:r>
              <a:rPr kumimoji="1" lang="en-US" altLang="ja-JP" sz="1100" baseline="0" dirty="0" smtClean="0">
                <a:latin typeface="游ゴシック" panose="020B0400000000000000" pitchFamily="50" charset="-128"/>
                <a:ea typeface="游ゴシック" panose="020B0400000000000000" pitchFamily="50" charset="-128"/>
              </a:rPr>
              <a:t>18</a:t>
            </a:r>
            <a:r>
              <a:rPr kumimoji="1" lang="ja-JP" altLang="en-US" sz="1100" baseline="0" dirty="0" smtClean="0">
                <a:latin typeface="游ゴシック" panose="020B0400000000000000" pitchFamily="50" charset="-128"/>
                <a:ea typeface="游ゴシック" panose="020B0400000000000000" pitchFamily="50" charset="-128"/>
              </a:rPr>
              <a:t>年度に、経常収支比率、経費回収率、流動比率については、それぞれ</a:t>
            </a:r>
            <a:r>
              <a:rPr kumimoji="1" lang="en-US" altLang="ja-JP" sz="1100" baseline="0" dirty="0" smtClean="0">
                <a:latin typeface="游ゴシック" panose="020B0400000000000000" pitchFamily="50" charset="-128"/>
                <a:ea typeface="游ゴシック" panose="020B0400000000000000" pitchFamily="50" charset="-128"/>
              </a:rPr>
              <a:t>100</a:t>
            </a:r>
            <a:r>
              <a:rPr kumimoji="1" lang="ja-JP" altLang="en-US" sz="1100" baseline="0" dirty="0" smtClean="0">
                <a:latin typeface="游ゴシック" panose="020B0400000000000000" pitchFamily="50" charset="-128"/>
                <a:ea typeface="游ゴシック" panose="020B0400000000000000" pitchFamily="50" charset="-128"/>
              </a:rPr>
              <a:t>％以上とし、手元の現金預金の目安は</a:t>
            </a:r>
            <a:r>
              <a:rPr kumimoji="1" lang="en-US" altLang="ja-JP" sz="1100" baseline="0" dirty="0" smtClean="0">
                <a:latin typeface="游ゴシック" panose="020B0400000000000000" pitchFamily="50" charset="-128"/>
                <a:ea typeface="游ゴシック" panose="020B0400000000000000" pitchFamily="50" charset="-128"/>
              </a:rPr>
              <a:t>30</a:t>
            </a:r>
            <a:r>
              <a:rPr kumimoji="1" lang="ja-JP" altLang="en-US" sz="1100" baseline="0" dirty="0" smtClean="0">
                <a:latin typeface="游ゴシック" panose="020B0400000000000000" pitchFamily="50" charset="-128"/>
                <a:ea typeface="游ゴシック" panose="020B0400000000000000" pitchFamily="50" charset="-128"/>
              </a:rPr>
              <a:t>億円とします。</a:t>
            </a:r>
            <a:endParaRPr kumimoji="1" lang="en-US" altLang="ja-JP" sz="1100" baseline="0" dirty="0" smtClean="0">
              <a:latin typeface="游ゴシック" panose="020B0400000000000000" pitchFamily="50" charset="-128"/>
              <a:ea typeface="游ゴシック" panose="020B0400000000000000" pitchFamily="50" charset="-128"/>
            </a:endParaRPr>
          </a:p>
          <a:p>
            <a:endParaRPr kumimoji="1" lang="en-US" altLang="ja-JP" sz="1100" baseline="0" dirty="0" smtClean="0">
              <a:latin typeface="游ゴシック" panose="020B0400000000000000" pitchFamily="50" charset="-128"/>
              <a:ea typeface="游ゴシック" panose="020B0400000000000000" pitchFamily="50" charset="-128"/>
            </a:endParaRPr>
          </a:p>
          <a:p>
            <a:r>
              <a:rPr kumimoji="1" lang="ja-JP" altLang="en-US" sz="1100" baseline="0" dirty="0" smtClean="0">
                <a:latin typeface="游ゴシック" panose="020B0400000000000000" pitchFamily="50" charset="-128"/>
                <a:ea typeface="游ゴシック" panose="020B0400000000000000" pitchFamily="50" charset="-128"/>
              </a:rPr>
              <a:t>また、累積欠損金比率については、企業債の借り入れに影響を与えないよう、累積欠損金を生じさせないようにし、企業債残高対事業規模比率については、将来負担の軽減を目指し、</a:t>
            </a:r>
            <a:r>
              <a:rPr kumimoji="1" lang="en-US" altLang="ja-JP" sz="1100" baseline="0" dirty="0" smtClean="0">
                <a:latin typeface="游ゴシック" panose="020B0400000000000000" pitchFamily="50" charset="-128"/>
                <a:ea typeface="游ゴシック" panose="020B0400000000000000" pitchFamily="50" charset="-128"/>
              </a:rPr>
              <a:t>300</a:t>
            </a:r>
            <a:r>
              <a:rPr kumimoji="1" lang="ja-JP" altLang="en-US" sz="1100" baseline="0" dirty="0" smtClean="0">
                <a:latin typeface="游ゴシック" panose="020B0400000000000000" pitchFamily="50" charset="-128"/>
                <a:ea typeface="游ゴシック" panose="020B0400000000000000" pitchFamily="50" charset="-128"/>
              </a:rPr>
              <a:t>％以下を目標にしたいと考えております。</a:t>
            </a:r>
            <a:endParaRPr kumimoji="1" lang="en-US" altLang="ja-JP" sz="1100" baseline="0" dirty="0" smtClean="0">
              <a:latin typeface="游ゴシック" panose="020B0400000000000000" pitchFamily="50" charset="-128"/>
              <a:ea typeface="游ゴシック" panose="020B0400000000000000" pitchFamily="50" charset="-128"/>
            </a:endParaRPr>
          </a:p>
          <a:p>
            <a:endParaRPr kumimoji="1" lang="en-US" altLang="ja-JP" sz="1100" baseline="0" dirty="0" smtClean="0">
              <a:latin typeface="游ゴシック" panose="020B0400000000000000" pitchFamily="50" charset="-128"/>
              <a:ea typeface="游ゴシック" panose="020B0400000000000000" pitchFamily="50" charset="-128"/>
            </a:endParaRPr>
          </a:p>
          <a:p>
            <a:r>
              <a:rPr kumimoji="1" lang="ja-JP" altLang="en-US" sz="1100" baseline="0" dirty="0" smtClean="0">
                <a:latin typeface="游ゴシック" panose="020B0400000000000000" pitchFamily="50" charset="-128"/>
                <a:ea typeface="游ゴシック" panose="020B0400000000000000" pitchFamily="50" charset="-128"/>
              </a:rPr>
              <a:t>この目標の達成のために、冒頭で述べた経費節減策や収入の確保に向けた取組を実施してまいりますが、目標達成が困難となり、経営改善が必要となる場合においては、次の章で触れますが、使用料の改定について、検討する必要がございます。</a:t>
            </a:r>
            <a:endParaRPr kumimoji="1" lang="en-US" altLang="ja-JP" sz="1100" baseline="0" dirty="0" smtClean="0">
              <a:latin typeface="游ゴシック" panose="020B0400000000000000" pitchFamily="50" charset="-128"/>
              <a:ea typeface="游ゴシック" panose="020B0400000000000000" pitchFamily="50" charset="-128"/>
            </a:endParaRPr>
          </a:p>
          <a:p>
            <a:endParaRPr kumimoji="1" lang="en-US" altLang="ja-JP" sz="1100" baseline="0" dirty="0" smtClean="0">
              <a:latin typeface="游ゴシック" panose="020B0400000000000000" pitchFamily="50" charset="-128"/>
              <a:ea typeface="游ゴシック" panose="020B0400000000000000" pitchFamily="50" charset="-128"/>
            </a:endParaRPr>
          </a:p>
          <a:p>
            <a:r>
              <a:rPr kumimoji="1" lang="ja-JP" altLang="en-US" sz="1100" baseline="0" dirty="0" smtClean="0">
                <a:latin typeface="游ゴシック" panose="020B0400000000000000" pitchFamily="50" charset="-128"/>
                <a:ea typeface="游ゴシック" panose="020B0400000000000000" pitchFamily="50" charset="-128"/>
              </a:rPr>
              <a:t>経営目標についての説明は以上となります。</a:t>
            </a:r>
            <a:endParaRPr kumimoji="1" lang="ja-JP" altLang="en-US"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21</a:t>
            </a:fld>
            <a:endParaRPr kumimoji="1" lang="ja-JP" altLang="en-US"/>
          </a:p>
        </p:txBody>
      </p:sp>
    </p:spTree>
    <p:extLst>
      <p:ext uri="{BB962C8B-B14F-4D97-AF65-F5344CB8AC3E}">
        <p14:creationId xmlns:p14="http://schemas.microsoft.com/office/powerpoint/2010/main" val="1114194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それでは、３．使用料に関する本市の状況について</a:t>
            </a:r>
            <a:r>
              <a:rPr kumimoji="1" lang="ja-JP" altLang="en-US" sz="1100" dirty="0" err="1"/>
              <a:t>で</a:t>
            </a:r>
            <a:r>
              <a:rPr kumimoji="1" lang="ja-JP" altLang="en-US" sz="1100" dirty="0"/>
              <a:t>ございます</a:t>
            </a:r>
            <a:r>
              <a:rPr kumimoji="1" lang="ja-JP" altLang="en-US" sz="1100" dirty="0" smtClean="0"/>
              <a:t>。</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２３ページで大阪府内の下水道使用料月２０㎥での比較で本市は府内４３市町村中安い方から数えて８番目となっております。</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２４ページで本市の下水道使用料の改定の歴史について説明し、平成９年６月１日から消費税の転嫁を除き、使用料は据え置いています。</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２５ページで下水道等事業にかかる原価の種類について、需要家費、固定費、変動費の３種類に分類され、それらが基本料金や従量料金の計算根拠になることを説明します。</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２６ページでは、使用料改定において、検討が必要となる改定率、基本水量制、資産維持費の３つの事項を示しております。</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２７ページでは、水量区分による使用料比較について、本市の状況を示しております。</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資料１についての説明は以上となります。</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22</a:t>
            </a:fld>
            <a:endParaRPr kumimoji="1" lang="ja-JP" altLang="en-US"/>
          </a:p>
        </p:txBody>
      </p:sp>
    </p:spTree>
    <p:extLst>
      <p:ext uri="{BB962C8B-B14F-4D97-AF65-F5344CB8AC3E}">
        <p14:creationId xmlns:p14="http://schemas.microsoft.com/office/powerpoint/2010/main" val="61148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ご覧いただいております資料は、１か月</a:t>
            </a:r>
            <a:r>
              <a:rPr kumimoji="1" lang="en-US" altLang="ja-JP" sz="1100" baseline="0" dirty="0">
                <a:latin typeface="游ゴシック" panose="020B0400000000000000" pitchFamily="50" charset="-128"/>
                <a:ea typeface="游ゴシック" panose="020B0400000000000000" pitchFamily="50" charset="-128"/>
              </a:rPr>
              <a:t>20</a:t>
            </a:r>
            <a:r>
              <a:rPr kumimoji="1" lang="ja-JP" altLang="en-US" sz="1100" baseline="0" dirty="0">
                <a:latin typeface="游ゴシック" panose="020B0400000000000000" pitchFamily="50" charset="-128"/>
                <a:ea typeface="游ゴシック" panose="020B0400000000000000" pitchFamily="50" charset="-128"/>
              </a:rPr>
              <a:t>㎥の下水道使用料について、府内の市町村を一覧にしたものです。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高槻市は令和５年度末時点では、８番目に安い金額となっております。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近隣団体でも近年、下水道使用料の改定が行われておりますが、高槻市は平成９年以降、改定を行っておりません。</a:t>
            </a:r>
            <a:endParaRPr kumimoji="1" lang="en-US" altLang="ja-JP"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23</a:t>
            </a:fld>
            <a:endParaRPr kumimoji="1" lang="ja-JP" altLang="en-US"/>
          </a:p>
        </p:txBody>
      </p:sp>
    </p:spTree>
    <p:extLst>
      <p:ext uri="{BB962C8B-B14F-4D97-AF65-F5344CB8AC3E}">
        <p14:creationId xmlns:p14="http://schemas.microsoft.com/office/powerpoint/2010/main" val="1857987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本市のこれまでの使用料改定状況についてご説明いたします。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昭和５１年から使用料を設定し、これまで６回の改定を行ってまいりました。</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平成９年以降は消費税率の改定に伴う</a:t>
            </a:r>
            <a:r>
              <a:rPr kumimoji="1" lang="ja-JP" altLang="en-US" sz="1100" baseline="0" dirty="0" smtClean="0">
                <a:latin typeface="游ゴシック" panose="020B0400000000000000" pitchFamily="50" charset="-128"/>
                <a:ea typeface="游ゴシック" panose="020B0400000000000000" pitchFamily="50" charset="-128"/>
              </a:rPr>
              <a:t>料金改定と</a:t>
            </a:r>
            <a:r>
              <a:rPr kumimoji="1" lang="ja-JP" altLang="en-US" sz="1100" baseline="0" dirty="0">
                <a:latin typeface="游ゴシック" panose="020B0400000000000000" pitchFamily="50" charset="-128"/>
                <a:ea typeface="游ゴシック" panose="020B0400000000000000" pitchFamily="50" charset="-128"/>
              </a:rPr>
              <a:t>なっております。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改定の内容とでございますが、平成２年の改定では維持管理費</a:t>
            </a:r>
            <a:r>
              <a:rPr kumimoji="1" lang="en-US" altLang="ja-JP" sz="1100" baseline="0" dirty="0">
                <a:latin typeface="游ゴシック" panose="020B0400000000000000" pitchFamily="50" charset="-128"/>
                <a:ea typeface="游ゴシック" panose="020B0400000000000000" pitchFamily="50" charset="-128"/>
              </a:rPr>
              <a:t>100</a:t>
            </a:r>
            <a:r>
              <a:rPr kumimoji="1" lang="ja-JP" altLang="en-US" sz="1100" baseline="0" dirty="0">
                <a:latin typeface="游ゴシック" panose="020B0400000000000000" pitchFamily="50" charset="-128"/>
                <a:ea typeface="游ゴシック" panose="020B0400000000000000" pitchFamily="50" charset="-128"/>
              </a:rPr>
              <a:t>％に加え、資本費</a:t>
            </a:r>
            <a:r>
              <a:rPr kumimoji="1" lang="en-US" altLang="ja-JP" sz="1100" baseline="0" dirty="0">
                <a:latin typeface="游ゴシック" panose="020B0400000000000000" pitchFamily="50" charset="-128"/>
                <a:ea typeface="游ゴシック" panose="020B0400000000000000" pitchFamily="50" charset="-128"/>
              </a:rPr>
              <a:t>60</a:t>
            </a:r>
            <a:r>
              <a:rPr kumimoji="1" lang="ja-JP" altLang="en-US" sz="1100" baseline="0" dirty="0">
                <a:latin typeface="游ゴシック" panose="020B0400000000000000" pitchFamily="50" charset="-128"/>
                <a:ea typeface="游ゴシック" panose="020B0400000000000000" pitchFamily="50" charset="-128"/>
              </a:rPr>
              <a:t>％の算入としました。</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これ以降、資本費を段階的に経費に算入しており、平成５年には</a:t>
            </a:r>
            <a:r>
              <a:rPr kumimoji="1" lang="en-US" altLang="ja-JP" sz="1100" baseline="0" dirty="0">
                <a:latin typeface="游ゴシック" panose="020B0400000000000000" pitchFamily="50" charset="-128"/>
                <a:ea typeface="游ゴシック" panose="020B0400000000000000" pitchFamily="50" charset="-128"/>
              </a:rPr>
              <a:t>75</a:t>
            </a:r>
            <a:r>
              <a:rPr kumimoji="1" lang="ja-JP" altLang="en-US" sz="1100" baseline="0" dirty="0">
                <a:latin typeface="游ゴシック" panose="020B0400000000000000" pitchFamily="50" charset="-128"/>
                <a:ea typeface="游ゴシック" panose="020B0400000000000000" pitchFamily="50" charset="-128"/>
              </a:rPr>
              <a:t>％、平成９年には</a:t>
            </a:r>
            <a:r>
              <a:rPr kumimoji="1" lang="en-US" altLang="ja-JP" sz="1100" baseline="0" dirty="0">
                <a:latin typeface="游ゴシック" panose="020B0400000000000000" pitchFamily="50" charset="-128"/>
                <a:ea typeface="游ゴシック" panose="020B0400000000000000" pitchFamily="50" charset="-128"/>
              </a:rPr>
              <a:t>100</a:t>
            </a:r>
            <a:r>
              <a:rPr kumimoji="1" lang="ja-JP" altLang="en-US" sz="1100" baseline="0" dirty="0">
                <a:latin typeface="游ゴシック" panose="020B0400000000000000" pitchFamily="50" charset="-128"/>
                <a:ea typeface="游ゴシック" panose="020B0400000000000000" pitchFamily="50" charset="-128"/>
              </a:rPr>
              <a:t>％とし、現在の使用料となりました。</a:t>
            </a:r>
            <a:endParaRPr kumimoji="1" lang="en-US" altLang="ja-JP"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24</a:t>
            </a:fld>
            <a:endParaRPr kumimoji="1" lang="ja-JP" altLang="en-US"/>
          </a:p>
        </p:txBody>
      </p:sp>
    </p:spTree>
    <p:extLst>
      <p:ext uri="{BB962C8B-B14F-4D97-AF65-F5344CB8AC3E}">
        <p14:creationId xmlns:p14="http://schemas.microsoft.com/office/powerpoint/2010/main" val="257914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使用料を算出するにあたり、必要な事項を示しております。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資料左側をご覧ください。</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需要家の存在により発生する需要家費。</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有収水量の増減に関係なく、下水道施設の適正な維持管理に必要な固定費。</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有収水量の増減に比例する変動費があります。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下水道使用料は基本使用料と従量使用料からなる二部使用料制が原則となります。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需要家費及び固定費の一部が基本使用料、固定費の一部と変動費が従量使用料を構成します。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国の報告書では、基本使用料割合の逓増、激変緩和、適切な累進制度の設定、基本水量制の廃止について示されております。</a:t>
            </a:r>
            <a:endParaRPr kumimoji="1" lang="en-US" altLang="ja-JP"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25</a:t>
            </a:fld>
            <a:endParaRPr kumimoji="1" lang="ja-JP" altLang="en-US"/>
          </a:p>
        </p:txBody>
      </p:sp>
    </p:spTree>
    <p:extLst>
      <p:ext uri="{BB962C8B-B14F-4D97-AF65-F5344CB8AC3E}">
        <p14:creationId xmlns:p14="http://schemas.microsoft.com/office/powerpoint/2010/main" val="1966014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使用料を改定する場合、検討が必要な事項を示しております。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mn-ea"/>
              </a:rPr>
              <a:t>まず、改定率についてでございます。</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先ほどお示ししました通り、目標設定によって平均改定率は異なります。</a:t>
            </a:r>
            <a:endParaRPr kumimoji="1" lang="en-US" altLang="ja-JP" sz="1100" baseline="0" dirty="0">
              <a:latin typeface="游ゴシック" panose="020B0400000000000000" pitchFamily="50" charset="-128"/>
              <a:ea typeface="+mn-ea"/>
            </a:endParaRPr>
          </a:p>
          <a:p>
            <a:r>
              <a:rPr kumimoji="1" lang="ja-JP" altLang="en-US" sz="1100" baseline="0" dirty="0">
                <a:latin typeface="游ゴシック" panose="020B0400000000000000" pitchFamily="50" charset="-128"/>
                <a:ea typeface="+mn-ea"/>
              </a:rPr>
              <a:t>また、段階的な改定や繰入金などによる激変緩和措置など使用者の負担に対する対策も検討が必要になります。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次に基本水量制について</a:t>
            </a:r>
            <a:r>
              <a:rPr kumimoji="1" lang="ja-JP" altLang="en-US" sz="1100" baseline="0" dirty="0" err="1">
                <a:latin typeface="游ゴシック" panose="020B0400000000000000" pitchFamily="50" charset="-128"/>
                <a:ea typeface="游ゴシック" panose="020B0400000000000000" pitchFamily="50" charset="-128"/>
              </a:rPr>
              <a:t>で</a:t>
            </a:r>
            <a:r>
              <a:rPr kumimoji="1" lang="ja-JP" altLang="en-US" sz="1100" baseline="0" dirty="0">
                <a:latin typeface="游ゴシック" panose="020B0400000000000000" pitchFamily="50" charset="-128"/>
                <a:ea typeface="游ゴシック" panose="020B0400000000000000" pitchFamily="50" charset="-128"/>
              </a:rPr>
              <a:t>ございます。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現在、</a:t>
            </a:r>
            <a:r>
              <a:rPr kumimoji="1" lang="en-US" altLang="ja-JP" sz="1100" baseline="0" dirty="0">
                <a:latin typeface="游ゴシック" panose="020B0400000000000000" pitchFamily="50" charset="-128"/>
                <a:ea typeface="游ゴシック" panose="020B0400000000000000" pitchFamily="50" charset="-128"/>
              </a:rPr>
              <a:t>20</a:t>
            </a:r>
            <a:r>
              <a:rPr kumimoji="1" lang="ja-JP" altLang="en-US" sz="1100" baseline="0" dirty="0">
                <a:latin typeface="游ゴシック" panose="020B0400000000000000" pitchFamily="50" charset="-128"/>
                <a:ea typeface="游ゴシック" panose="020B0400000000000000" pitchFamily="50" charset="-128"/>
              </a:rPr>
              <a:t>㎥を基本水量と定め、</a:t>
            </a:r>
            <a:r>
              <a:rPr kumimoji="1" lang="en-US" altLang="ja-JP" sz="1100" baseline="0" dirty="0">
                <a:latin typeface="游ゴシック" panose="020B0400000000000000" pitchFamily="50" charset="-128"/>
                <a:ea typeface="游ゴシック" panose="020B0400000000000000" pitchFamily="50" charset="-128"/>
              </a:rPr>
              <a:t>2</a:t>
            </a:r>
            <a:r>
              <a:rPr kumimoji="1" lang="ja-JP" altLang="en-US" sz="1100" baseline="0" dirty="0">
                <a:latin typeface="游ゴシック" panose="020B0400000000000000" pitchFamily="50" charset="-128"/>
                <a:ea typeface="游ゴシック" panose="020B0400000000000000" pitchFamily="50" charset="-128"/>
              </a:rPr>
              <a:t>か月の使用水量が</a:t>
            </a:r>
            <a:r>
              <a:rPr kumimoji="1" lang="en-US" altLang="ja-JP" sz="1100" baseline="0" dirty="0">
                <a:latin typeface="游ゴシック" panose="020B0400000000000000" pitchFamily="50" charset="-128"/>
                <a:ea typeface="游ゴシック" panose="020B0400000000000000" pitchFamily="50" charset="-128"/>
              </a:rPr>
              <a:t>0</a:t>
            </a:r>
            <a:r>
              <a:rPr kumimoji="1" lang="ja-JP" altLang="en-US" sz="1100" baseline="0" dirty="0">
                <a:latin typeface="游ゴシック" panose="020B0400000000000000" pitchFamily="50" charset="-128"/>
                <a:ea typeface="游ゴシック" panose="020B0400000000000000" pitchFamily="50" charset="-128"/>
              </a:rPr>
              <a:t>～</a:t>
            </a:r>
            <a:r>
              <a:rPr kumimoji="1" lang="en-US" altLang="ja-JP" sz="1100" baseline="0" dirty="0">
                <a:latin typeface="游ゴシック" panose="020B0400000000000000" pitchFamily="50" charset="-128"/>
                <a:ea typeface="游ゴシック" panose="020B0400000000000000" pitchFamily="50" charset="-128"/>
              </a:rPr>
              <a:t>20</a:t>
            </a:r>
            <a:r>
              <a:rPr kumimoji="1" lang="ja-JP" altLang="en-US" sz="1100" baseline="0" dirty="0">
                <a:latin typeface="游ゴシック" panose="020B0400000000000000" pitchFamily="50" charset="-128"/>
                <a:ea typeface="游ゴシック" panose="020B0400000000000000" pitchFamily="50" charset="-128"/>
              </a:rPr>
              <a:t>㎥までは定額となっております。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基本水量制を廃止する場合、料金体系の変更を実施し、新たに基本使用料を設定することになります</a:t>
            </a:r>
            <a:r>
              <a:rPr kumimoji="1" lang="ja-JP" altLang="en-US" sz="1100" baseline="0" dirty="0" smtClean="0">
                <a:latin typeface="游ゴシック" panose="020B0400000000000000" pitchFamily="50" charset="-128"/>
                <a:ea typeface="游ゴシック" panose="020B0400000000000000" pitchFamily="50" charset="-128"/>
              </a:rPr>
              <a:t>。</a:t>
            </a:r>
            <a:endParaRPr kumimoji="1" lang="en-US" altLang="ja-JP" sz="1100" baseline="0" dirty="0" smtClean="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smtClean="0">
                <a:latin typeface="游ゴシック" panose="020B0400000000000000" pitchFamily="50" charset="-128"/>
                <a:ea typeface="游ゴシック" panose="020B0400000000000000" pitchFamily="50" charset="-128"/>
              </a:rPr>
              <a:t>次</a:t>
            </a:r>
            <a:r>
              <a:rPr kumimoji="1" lang="ja-JP" altLang="en-US" sz="1100" baseline="0" dirty="0">
                <a:latin typeface="游ゴシック" panose="020B0400000000000000" pitchFamily="50" charset="-128"/>
                <a:ea typeface="游ゴシック" panose="020B0400000000000000" pitchFamily="50" charset="-128"/>
              </a:rPr>
              <a:t>に資産維持費について</a:t>
            </a:r>
            <a:r>
              <a:rPr kumimoji="1" lang="ja-JP" altLang="en-US" sz="1100" baseline="0" dirty="0" err="1">
                <a:latin typeface="游ゴシック" panose="020B0400000000000000" pitchFamily="50" charset="-128"/>
                <a:ea typeface="游ゴシック" panose="020B0400000000000000" pitchFamily="50" charset="-128"/>
              </a:rPr>
              <a:t>で</a:t>
            </a:r>
            <a:r>
              <a:rPr kumimoji="1" lang="ja-JP" altLang="en-US" sz="1100" baseline="0" dirty="0">
                <a:latin typeface="游ゴシック" panose="020B0400000000000000" pitchFamily="50" charset="-128"/>
                <a:ea typeface="游ゴシック" panose="020B0400000000000000" pitchFamily="50" charset="-128"/>
              </a:rPr>
              <a:t>ございます。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資産維持費とは将来の更新需要が新設当時と比較し、増大することが見込まれる場合、サービスを継続していくために必要な経費を言います。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この資産維持費をあらかじめ使用料に算入しておくことで、将来の物価上昇などに備えるものです。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しかしながら、使用者の更なる負担になることから、下水道事業での導入は中核市</a:t>
            </a:r>
            <a:r>
              <a:rPr kumimoji="1" lang="en-US" altLang="ja-JP" sz="1100" baseline="0" dirty="0">
                <a:latin typeface="游ゴシック" panose="020B0400000000000000" pitchFamily="50" charset="-128"/>
                <a:ea typeface="游ゴシック" panose="020B0400000000000000" pitchFamily="50" charset="-128"/>
              </a:rPr>
              <a:t>62</a:t>
            </a:r>
            <a:r>
              <a:rPr kumimoji="1" lang="ja-JP" altLang="en-US" sz="1100" baseline="0" dirty="0">
                <a:latin typeface="游ゴシック" panose="020B0400000000000000" pitchFamily="50" charset="-128"/>
                <a:ea typeface="游ゴシック" panose="020B0400000000000000" pitchFamily="50" charset="-128"/>
              </a:rPr>
              <a:t>市でも</a:t>
            </a:r>
            <a:r>
              <a:rPr kumimoji="1" lang="en-US" altLang="ja-JP" sz="1100" baseline="0" dirty="0">
                <a:latin typeface="游ゴシック" panose="020B0400000000000000" pitchFamily="50" charset="-128"/>
                <a:ea typeface="游ゴシック" panose="020B0400000000000000" pitchFamily="50" charset="-128"/>
              </a:rPr>
              <a:t>8</a:t>
            </a:r>
            <a:r>
              <a:rPr kumimoji="1" lang="ja-JP" altLang="en-US" sz="1100" baseline="0" dirty="0">
                <a:latin typeface="游ゴシック" panose="020B0400000000000000" pitchFamily="50" charset="-128"/>
                <a:ea typeface="游ゴシック" panose="020B0400000000000000" pitchFamily="50" charset="-128"/>
              </a:rPr>
              <a:t>市のみの導入となっております。</a:t>
            </a:r>
            <a:endParaRPr kumimoji="1" lang="en-US" altLang="ja-JP"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26</a:t>
            </a:fld>
            <a:endParaRPr kumimoji="1" lang="ja-JP" altLang="en-US"/>
          </a:p>
        </p:txBody>
      </p:sp>
    </p:spTree>
    <p:extLst>
      <p:ext uri="{BB962C8B-B14F-4D97-AF65-F5344CB8AC3E}">
        <p14:creationId xmlns:p14="http://schemas.microsoft.com/office/powerpoint/2010/main" val="236786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水量区分による大阪府内の料金比較は次のとおりです。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令和５年度決算では、月</a:t>
            </a:r>
            <a:r>
              <a:rPr kumimoji="1" lang="en-US" altLang="ja-JP" sz="1100" baseline="0" dirty="0">
                <a:latin typeface="游ゴシック" panose="020B0400000000000000" pitchFamily="50" charset="-128"/>
                <a:ea typeface="游ゴシック" panose="020B0400000000000000" pitchFamily="50" charset="-128"/>
              </a:rPr>
              <a:t>20</a:t>
            </a:r>
            <a:r>
              <a:rPr kumimoji="1" lang="ja-JP" altLang="en-US" sz="1100" baseline="0" dirty="0">
                <a:latin typeface="游ゴシック" panose="020B0400000000000000" pitchFamily="50" charset="-128"/>
                <a:ea typeface="游ゴシック" panose="020B0400000000000000" pitchFamily="50" charset="-128"/>
              </a:rPr>
              <a:t>㎥の料金では、高槻市は</a:t>
            </a:r>
            <a:r>
              <a:rPr kumimoji="1" lang="en-US" altLang="ja-JP" sz="1100" baseline="0" dirty="0">
                <a:latin typeface="游ゴシック" panose="020B0400000000000000" pitchFamily="50" charset="-128"/>
                <a:ea typeface="游ゴシック" panose="020B0400000000000000" pitchFamily="50" charset="-128"/>
              </a:rPr>
              <a:t>43</a:t>
            </a:r>
            <a:r>
              <a:rPr kumimoji="1" lang="ja-JP" altLang="en-US" sz="1100" baseline="0" dirty="0">
                <a:latin typeface="游ゴシック" panose="020B0400000000000000" pitchFamily="50" charset="-128"/>
                <a:ea typeface="游ゴシック" panose="020B0400000000000000" pitchFamily="50" charset="-128"/>
              </a:rPr>
              <a:t>市町村中</a:t>
            </a:r>
            <a:r>
              <a:rPr kumimoji="1" lang="en-US" altLang="ja-JP" sz="1100" baseline="0" dirty="0">
                <a:latin typeface="游ゴシック" panose="020B0400000000000000" pitchFamily="50" charset="-128"/>
                <a:ea typeface="游ゴシック" panose="020B0400000000000000" pitchFamily="50" charset="-128"/>
              </a:rPr>
              <a:t>36</a:t>
            </a:r>
            <a:r>
              <a:rPr kumimoji="1" lang="ja-JP" altLang="en-US" sz="1100" baseline="0" dirty="0">
                <a:latin typeface="游ゴシック" panose="020B0400000000000000" pitchFamily="50" charset="-128"/>
                <a:ea typeface="游ゴシック" panose="020B0400000000000000" pitchFamily="50" charset="-128"/>
              </a:rPr>
              <a:t>位と低くなっています。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一方、月</a:t>
            </a:r>
            <a:r>
              <a:rPr kumimoji="1" lang="en-US" altLang="ja-JP" sz="1100" baseline="0" dirty="0">
                <a:latin typeface="游ゴシック" panose="020B0400000000000000" pitchFamily="50" charset="-128"/>
                <a:ea typeface="游ゴシック" panose="020B0400000000000000" pitchFamily="50" charset="-128"/>
              </a:rPr>
              <a:t>100</a:t>
            </a:r>
            <a:r>
              <a:rPr kumimoji="1" lang="ja-JP" altLang="en-US" sz="1100" baseline="0" dirty="0">
                <a:latin typeface="游ゴシック" panose="020B0400000000000000" pitchFamily="50" charset="-128"/>
                <a:ea typeface="游ゴシック" panose="020B0400000000000000" pitchFamily="50" charset="-128"/>
              </a:rPr>
              <a:t>㎥の料金では、平均値に近く、</a:t>
            </a:r>
            <a:r>
              <a:rPr kumimoji="1" lang="en-US" altLang="ja-JP" sz="1100" baseline="0" dirty="0">
                <a:latin typeface="游ゴシック" panose="020B0400000000000000" pitchFamily="50" charset="-128"/>
                <a:ea typeface="游ゴシック" panose="020B0400000000000000" pitchFamily="50" charset="-128"/>
              </a:rPr>
              <a:t>43</a:t>
            </a:r>
            <a:r>
              <a:rPr kumimoji="1" lang="ja-JP" altLang="en-US" sz="1100" baseline="0" dirty="0">
                <a:latin typeface="游ゴシック" panose="020B0400000000000000" pitchFamily="50" charset="-128"/>
                <a:ea typeface="游ゴシック" panose="020B0400000000000000" pitchFamily="50" charset="-128"/>
              </a:rPr>
              <a:t>市町村中</a:t>
            </a:r>
            <a:r>
              <a:rPr kumimoji="1" lang="en-US" altLang="ja-JP" sz="1100" baseline="0" dirty="0">
                <a:latin typeface="游ゴシック" panose="020B0400000000000000" pitchFamily="50" charset="-128"/>
                <a:ea typeface="游ゴシック" panose="020B0400000000000000" pitchFamily="50" charset="-128"/>
              </a:rPr>
              <a:t>21</a:t>
            </a:r>
            <a:r>
              <a:rPr kumimoji="1" lang="ja-JP" altLang="en-US" sz="1100" baseline="0" dirty="0">
                <a:latin typeface="游ゴシック" panose="020B0400000000000000" pitchFamily="50" charset="-128"/>
                <a:ea typeface="游ゴシック" panose="020B0400000000000000" pitchFamily="50" charset="-128"/>
              </a:rPr>
              <a:t>位となっており、</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大口使用者の負担は大阪府内でも平均的ですが、小口使用者の負担は少ないといえます。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こうしたことから、料金改定においては、小口使用者の負担割合についても検討が必要だと考えております</a:t>
            </a:r>
            <a:r>
              <a:rPr kumimoji="1" lang="ja-JP" altLang="en-US" sz="1100" baseline="0" dirty="0" smtClean="0">
                <a:latin typeface="游ゴシック" panose="020B0400000000000000" pitchFamily="50" charset="-128"/>
                <a:ea typeface="游ゴシック" panose="020B0400000000000000" pitchFamily="50" charset="-128"/>
              </a:rPr>
              <a:t>。</a:t>
            </a:r>
            <a:endParaRPr kumimoji="1" lang="en-US" altLang="ja-JP" sz="1100" baseline="0" dirty="0" smtClean="0">
              <a:latin typeface="游ゴシック" panose="020B0400000000000000" pitchFamily="50" charset="-128"/>
              <a:ea typeface="游ゴシック" panose="020B0400000000000000" pitchFamily="50" charset="-128"/>
            </a:endParaRPr>
          </a:p>
          <a:p>
            <a:endParaRPr kumimoji="1" lang="en-US" altLang="ja-JP" sz="1100" baseline="0" dirty="0" smtClean="0">
              <a:latin typeface="游ゴシック" panose="020B0400000000000000" pitchFamily="50" charset="-128"/>
              <a:ea typeface="游ゴシック" panose="020B0400000000000000" pitchFamily="50" charset="-128"/>
            </a:endParaRPr>
          </a:p>
          <a:p>
            <a:r>
              <a:rPr kumimoji="1" lang="ja-JP" altLang="en-US" sz="1100" baseline="0" dirty="0" smtClean="0">
                <a:latin typeface="游ゴシック" panose="020B0400000000000000" pitchFamily="50" charset="-128"/>
                <a:ea typeface="游ゴシック" panose="020B0400000000000000" pitchFamily="50" charset="-128"/>
              </a:rPr>
              <a:t>使用料に関する本市の状況についての説明は、以上となります。</a:t>
            </a:r>
            <a:endParaRPr kumimoji="1" lang="en-US" altLang="ja-JP"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27</a:t>
            </a:fld>
            <a:endParaRPr kumimoji="1" lang="ja-JP" altLang="en-US"/>
          </a:p>
        </p:txBody>
      </p:sp>
    </p:spTree>
    <p:extLst>
      <p:ext uri="{BB962C8B-B14F-4D97-AF65-F5344CB8AC3E}">
        <p14:creationId xmlns:p14="http://schemas.microsoft.com/office/powerpoint/2010/main" val="151631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t>画面にお示ししております目次</a:t>
            </a:r>
            <a:r>
              <a:rPr kumimoji="1" lang="ja-JP" altLang="en-US" sz="1100" dirty="0" smtClean="0"/>
              <a:t>に基づいて、</a:t>
            </a:r>
            <a:r>
              <a:rPr kumimoji="1" lang="ja-JP" altLang="en-US" sz="1100" dirty="0"/>
              <a:t>ご説明させていただきます。</a:t>
            </a: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3</a:t>
            </a:fld>
            <a:endParaRPr kumimoji="1" lang="ja-JP" altLang="en-US"/>
          </a:p>
        </p:txBody>
      </p:sp>
    </p:spTree>
    <p:extLst>
      <p:ext uri="{BB962C8B-B14F-4D97-AF65-F5344CB8AC3E}">
        <p14:creationId xmlns:p14="http://schemas.microsoft.com/office/powerpoint/2010/main" val="237116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それでは、１．経営改善策についてご説明いたします</a:t>
            </a:r>
            <a:r>
              <a:rPr kumimoji="1" lang="ja-JP" altLang="en-US" sz="1100" dirty="0" smtClean="0"/>
              <a:t>。</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５ページで借入期間の見直しによる費用の削減により支払利息が令和１８年度には</a:t>
            </a:r>
            <a:r>
              <a:rPr kumimoji="1" lang="en-US" altLang="ja-JP" sz="1100" dirty="0" smtClean="0"/>
              <a:t>5,800</a:t>
            </a:r>
            <a:r>
              <a:rPr kumimoji="1" lang="ja-JP" altLang="en-US" sz="1100" dirty="0" smtClean="0"/>
              <a:t>万円削減される見込みです。</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６ページのウォーター</a:t>
            </a:r>
            <a:r>
              <a:rPr kumimoji="1" lang="en-US" altLang="ja-JP" sz="1100" dirty="0" smtClean="0"/>
              <a:t>PPP</a:t>
            </a:r>
            <a:r>
              <a:rPr kumimoji="1" lang="ja-JP" altLang="en-US" sz="1100" dirty="0" smtClean="0"/>
              <a:t>による事業の効率化ですが、日常管理の迅速化による市民サービス向上、複数年契約による年間業務の平準化、複数年包括発注による経費の削減が見込めるものと考えており、年間事業費１</a:t>
            </a:r>
            <a:r>
              <a:rPr kumimoji="1" lang="en-US" altLang="ja-JP" sz="1100" dirty="0" smtClean="0"/>
              <a:t>.</a:t>
            </a:r>
            <a:r>
              <a:rPr kumimoji="1" lang="ja-JP" altLang="en-US" sz="1100" dirty="0" smtClean="0"/>
              <a:t>９億円の事業規模に対して６</a:t>
            </a:r>
            <a:r>
              <a:rPr kumimoji="1" lang="en-US" altLang="ja-JP" sz="1100" dirty="0" smtClean="0"/>
              <a:t>.</a:t>
            </a:r>
            <a:r>
              <a:rPr kumimoji="1" lang="ja-JP" altLang="en-US" sz="1100" dirty="0" smtClean="0"/>
              <a:t>８％約１３００万円の経費削減効果があると見込んでおります。</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７ページでマンホール広告事業による収益の確保について、年間約１６６万円の収益を見込んでおります。</a:t>
            </a:r>
            <a:endParaRPr kumimoji="1" lang="en-US" altLang="ja-JP" sz="1100" dirty="0" smtClean="0"/>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4</a:t>
            </a:fld>
            <a:endParaRPr kumimoji="1" lang="ja-JP" altLang="en-US"/>
          </a:p>
        </p:txBody>
      </p:sp>
    </p:spTree>
    <p:extLst>
      <p:ext uri="{BB962C8B-B14F-4D97-AF65-F5344CB8AC3E}">
        <p14:creationId xmlns:p14="http://schemas.microsoft.com/office/powerpoint/2010/main" val="117888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まずは費用の削減についてご説明いたします。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支払利息の削減として、企業債の借入期間の見直しがあります。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現在、借入期間は据え置き期間５年を含めた４０年で借入しておりますが、これを据え置き期間１年とした１０年借入で借り入れることを検討しております。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委員の皆様にお示しした経営計画ではすでにこれを反映させておりますが、借入期間の見直しを</a:t>
            </a:r>
            <a:r>
              <a:rPr kumimoji="1" lang="ja-JP" altLang="en-US" sz="1100" baseline="0" dirty="0" smtClean="0">
                <a:latin typeface="游ゴシック" panose="020B0400000000000000" pitchFamily="50" charset="-128"/>
                <a:ea typeface="游ゴシック" panose="020B0400000000000000" pitchFamily="50" charset="-128"/>
              </a:rPr>
              <a:t>行った場合</a:t>
            </a:r>
            <a:r>
              <a:rPr kumimoji="1" lang="ja-JP" altLang="en-US" sz="1100" baseline="0" dirty="0">
                <a:latin typeface="游ゴシック" panose="020B0400000000000000" pitchFamily="50" charset="-128"/>
                <a:ea typeface="游ゴシック" panose="020B0400000000000000" pitchFamily="50" charset="-128"/>
              </a:rPr>
              <a:t>、計画最終年度の令和１８年度には支払</a:t>
            </a:r>
            <a:r>
              <a:rPr kumimoji="1" lang="ja-JP" altLang="en-US" sz="1100" baseline="0" dirty="0" smtClean="0">
                <a:latin typeface="游ゴシック" panose="020B0400000000000000" pitchFamily="50" charset="-128"/>
                <a:ea typeface="游ゴシック" panose="020B0400000000000000" pitchFamily="50" charset="-128"/>
              </a:rPr>
              <a:t>利息が</a:t>
            </a:r>
            <a:r>
              <a:rPr kumimoji="1" lang="en-US" altLang="ja-JP" sz="1100" baseline="0" dirty="0" smtClean="0">
                <a:latin typeface="游ゴシック" panose="020B0400000000000000" pitchFamily="50" charset="-128"/>
                <a:ea typeface="游ゴシック" panose="020B0400000000000000" pitchFamily="50" charset="-128"/>
              </a:rPr>
              <a:t>5,800</a:t>
            </a:r>
            <a:r>
              <a:rPr kumimoji="1" lang="ja-JP" altLang="en-US" sz="1100" baseline="0" dirty="0">
                <a:latin typeface="游ゴシック" panose="020B0400000000000000" pitchFamily="50" charset="-128"/>
                <a:ea typeface="游ゴシック" panose="020B0400000000000000" pitchFamily="50" charset="-128"/>
              </a:rPr>
              <a:t>万</a:t>
            </a:r>
            <a:r>
              <a:rPr kumimoji="1" lang="ja-JP" altLang="en-US" sz="1100" baseline="0" dirty="0" smtClean="0">
                <a:latin typeface="游ゴシック" panose="020B0400000000000000" pitchFamily="50" charset="-128"/>
                <a:ea typeface="游ゴシック" panose="020B0400000000000000" pitchFamily="50" charset="-128"/>
              </a:rPr>
              <a:t>円削減され、経常損益が改善します。</a:t>
            </a:r>
            <a:endParaRPr kumimoji="1" lang="en-US" altLang="ja-JP"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5</a:t>
            </a:fld>
            <a:endParaRPr kumimoji="1" lang="ja-JP" altLang="en-US"/>
          </a:p>
        </p:txBody>
      </p:sp>
    </p:spTree>
    <p:extLst>
      <p:ext uri="{BB962C8B-B14F-4D97-AF65-F5344CB8AC3E}">
        <p14:creationId xmlns:p14="http://schemas.microsoft.com/office/powerpoint/2010/main" val="19176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続いて、事業の効率化として、ウォーター</a:t>
            </a:r>
            <a:r>
              <a:rPr kumimoji="1" lang="en-US" altLang="ja-JP" sz="1100" baseline="0" dirty="0">
                <a:latin typeface="游ゴシック" panose="020B0400000000000000" pitchFamily="50" charset="-128"/>
                <a:ea typeface="游ゴシック" panose="020B0400000000000000" pitchFamily="50" charset="-128"/>
              </a:rPr>
              <a:t>PPP</a:t>
            </a:r>
            <a:r>
              <a:rPr kumimoji="1" lang="ja-JP" altLang="en-US" sz="1100" baseline="0" dirty="0">
                <a:latin typeface="游ゴシック" panose="020B0400000000000000" pitchFamily="50" charset="-128"/>
                <a:ea typeface="游ゴシック" panose="020B0400000000000000" pitchFamily="50" charset="-128"/>
              </a:rPr>
              <a:t>についてご説明いたします。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ウォーター</a:t>
            </a:r>
            <a:r>
              <a:rPr kumimoji="1" lang="en-US" altLang="ja-JP" sz="1100" baseline="0" dirty="0">
                <a:latin typeface="游ゴシック" panose="020B0400000000000000" pitchFamily="50" charset="-128"/>
                <a:ea typeface="游ゴシック" panose="020B0400000000000000" pitchFamily="50" charset="-128"/>
              </a:rPr>
              <a:t>PPP</a:t>
            </a:r>
            <a:r>
              <a:rPr kumimoji="1" lang="ja-JP" altLang="en-US" sz="1100" baseline="0" dirty="0">
                <a:latin typeface="游ゴシック" panose="020B0400000000000000" pitchFamily="50" charset="-128"/>
                <a:ea typeface="游ゴシック" panose="020B0400000000000000" pitchFamily="50" charset="-128"/>
              </a:rPr>
              <a:t>とは、</a:t>
            </a:r>
            <a:r>
              <a:rPr kumimoji="1" lang="ja-JP" altLang="en-US" sz="1100" baseline="0" dirty="0" smtClean="0">
                <a:latin typeface="游ゴシック" panose="020B0400000000000000" pitchFamily="50" charset="-128"/>
                <a:ea typeface="游ゴシック" panose="020B0400000000000000" pitchFamily="50" charset="-128"/>
              </a:rPr>
              <a:t>①原則１０年の長期契約</a:t>
            </a:r>
            <a:r>
              <a:rPr kumimoji="1" lang="ja-JP" altLang="en-US" sz="1100" baseline="0" dirty="0">
                <a:latin typeface="游ゴシック" panose="020B0400000000000000" pitchFamily="50" charset="-128"/>
                <a:ea typeface="游ゴシック" panose="020B0400000000000000" pitchFamily="50" charset="-128"/>
              </a:rPr>
              <a:t>、②性能発注、③維持管理と更新の一体マネジメント、④プロフィットシェアの４つを要件とした官民連携方式を言います。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令和５年度に国から発出された通知では、汚水管の改築に係る国費支援に関して、ウォーター</a:t>
            </a:r>
            <a:r>
              <a:rPr kumimoji="1" lang="en-US" altLang="ja-JP" sz="1100" baseline="0" dirty="0">
                <a:latin typeface="游ゴシック" panose="020B0400000000000000" pitchFamily="50" charset="-128"/>
                <a:ea typeface="游ゴシック" panose="020B0400000000000000" pitchFamily="50" charset="-128"/>
              </a:rPr>
              <a:t>PPP</a:t>
            </a:r>
            <a:r>
              <a:rPr kumimoji="1" lang="ja-JP" altLang="en-US" sz="1100" baseline="0" dirty="0">
                <a:latin typeface="游ゴシック" panose="020B0400000000000000" pitchFamily="50" charset="-128"/>
                <a:ea typeface="游ゴシック" panose="020B0400000000000000" pitchFamily="50" charset="-128"/>
              </a:rPr>
              <a:t>導入を決定済みであることが令和９年度以降の要件とする方針であることが示されました。</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本市の対応としましては、令和７年度から試行的実施として、日常管理と老朽化対策の一部業務を２か年の包括契約を実施しているところで、令和９年度からは契約期間を１０年間としたウォーター</a:t>
            </a:r>
            <a:r>
              <a:rPr kumimoji="1" lang="en-US" altLang="ja-JP" sz="1100" baseline="0" dirty="0">
                <a:latin typeface="游ゴシック" panose="020B0400000000000000" pitchFamily="50" charset="-128"/>
                <a:ea typeface="游ゴシック" panose="020B0400000000000000" pitchFamily="50" charset="-128"/>
              </a:rPr>
              <a:t>PPP</a:t>
            </a:r>
            <a:r>
              <a:rPr kumimoji="1" lang="ja-JP" altLang="en-US" sz="1100" baseline="0" dirty="0">
                <a:latin typeface="游ゴシック" panose="020B0400000000000000" pitchFamily="50" charset="-128"/>
                <a:ea typeface="游ゴシック" panose="020B0400000000000000" pitchFamily="50" charset="-128"/>
              </a:rPr>
              <a:t>を開始する予定です。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現在、本市で想定しておりますウォーター</a:t>
            </a:r>
            <a:r>
              <a:rPr kumimoji="1" lang="en-US" altLang="ja-JP" sz="1100" baseline="0" dirty="0">
                <a:latin typeface="游ゴシック" panose="020B0400000000000000" pitchFamily="50" charset="-128"/>
                <a:ea typeface="游ゴシック" panose="020B0400000000000000" pitchFamily="50" charset="-128"/>
              </a:rPr>
              <a:t>PPP</a:t>
            </a:r>
            <a:r>
              <a:rPr kumimoji="1" lang="ja-JP" altLang="en-US" sz="1100" baseline="0" dirty="0">
                <a:latin typeface="游ゴシック" panose="020B0400000000000000" pitchFamily="50" charset="-128"/>
                <a:ea typeface="游ゴシック" panose="020B0400000000000000" pitchFamily="50" charset="-128"/>
              </a:rPr>
              <a:t>の効果としましては、</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日常管理の迅速化による市民サービスの向上、複数年契約による年間業務の平準化、複数年包括発注による経費の削減が見込めるものと考えており、年間事業費１</a:t>
            </a:r>
            <a:r>
              <a:rPr kumimoji="1" lang="en-US" altLang="ja-JP" sz="1100" baseline="0" dirty="0">
                <a:latin typeface="游ゴシック" panose="020B0400000000000000" pitchFamily="50" charset="-128"/>
                <a:ea typeface="游ゴシック" panose="020B0400000000000000" pitchFamily="50" charset="-128"/>
              </a:rPr>
              <a:t>.</a:t>
            </a:r>
            <a:r>
              <a:rPr kumimoji="1" lang="ja-JP" altLang="en-US" sz="1100" baseline="0" dirty="0">
                <a:latin typeface="游ゴシック" panose="020B0400000000000000" pitchFamily="50" charset="-128"/>
                <a:ea typeface="游ゴシック" panose="020B0400000000000000" pitchFamily="50" charset="-128"/>
              </a:rPr>
              <a:t>９億円の事業規模に対して６</a:t>
            </a:r>
            <a:r>
              <a:rPr kumimoji="1" lang="en-US" altLang="ja-JP" sz="1100" baseline="0" dirty="0">
                <a:latin typeface="游ゴシック" panose="020B0400000000000000" pitchFamily="50" charset="-128"/>
                <a:ea typeface="游ゴシック" panose="020B0400000000000000" pitchFamily="50" charset="-128"/>
              </a:rPr>
              <a:t>.</a:t>
            </a:r>
            <a:r>
              <a:rPr kumimoji="1" lang="ja-JP" altLang="en-US" sz="1100" baseline="0" dirty="0">
                <a:latin typeface="游ゴシック" panose="020B0400000000000000" pitchFamily="50" charset="-128"/>
                <a:ea typeface="游ゴシック" panose="020B0400000000000000" pitchFamily="50" charset="-128"/>
              </a:rPr>
              <a:t>８％約１３００万円の経費削減効果があると見込んでおります。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また、国庫補助の要件を満たすことにより、約３億円の交付金を見込むことができ、今後、施設の老朽化が進むと影響額はさらに大きくなると考えております。</a:t>
            </a:r>
            <a:endParaRPr kumimoji="1" lang="en-US" altLang="ja-JP" sz="1100" baseline="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6</a:t>
            </a:fld>
            <a:endParaRPr kumimoji="1" lang="ja-JP" altLang="en-US"/>
          </a:p>
        </p:txBody>
      </p:sp>
    </p:spTree>
    <p:extLst>
      <p:ext uri="{BB962C8B-B14F-4D97-AF65-F5344CB8AC3E}">
        <p14:creationId xmlns:p14="http://schemas.microsoft.com/office/powerpoint/2010/main" val="2751641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游ゴシック" panose="020B0400000000000000" pitchFamily="50" charset="-128"/>
                <a:ea typeface="游ゴシック" panose="020B0400000000000000" pitchFamily="50" charset="-128"/>
              </a:rPr>
              <a:t>次に収益の増加についてご説明いたします。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本市は令和６年度からマンホール広告事業に取り組んでおります。令和６年度に６か所、令和７年度には１７か所に設置し、全２３か所で年間約１６６万円の収益となります。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各企業独自のデザイン蓋やエリアごとに市の施策に対するメッセージを掲載することで市民の皆さんにも興味を持ってもらえるよう取り組んでおります。</a:t>
            </a:r>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下水道整備も概成し、増収を見込むことが難しい下水道事業としては、貴重な財源となっております。</a:t>
            </a:r>
            <a:endParaRPr kumimoji="1" lang="en-US" altLang="ja-JP" sz="1100" baseline="0" dirty="0">
              <a:latin typeface="游ゴシック" panose="020B0400000000000000" pitchFamily="50" charset="-128"/>
              <a:ea typeface="游ゴシック" panose="020B0400000000000000" pitchFamily="50" charset="-128"/>
            </a:endParaRPr>
          </a:p>
          <a:p>
            <a:endParaRPr kumimoji="1" lang="en-US" altLang="ja-JP" sz="1100" baseline="0" dirty="0">
              <a:latin typeface="游ゴシック" panose="020B0400000000000000" pitchFamily="50" charset="-128"/>
              <a:ea typeface="游ゴシック" panose="020B0400000000000000" pitchFamily="50" charset="-128"/>
            </a:endParaRPr>
          </a:p>
          <a:p>
            <a:r>
              <a:rPr kumimoji="1" lang="ja-JP" altLang="en-US" sz="1100" baseline="0" dirty="0">
                <a:latin typeface="游ゴシック" panose="020B0400000000000000" pitchFamily="50" charset="-128"/>
                <a:ea typeface="游ゴシック" panose="020B0400000000000000" pitchFamily="50" charset="-128"/>
              </a:rPr>
              <a:t>経営改善策についての説明は以上となります。</a:t>
            </a: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7</a:t>
            </a:fld>
            <a:endParaRPr kumimoji="1" lang="ja-JP" altLang="en-US"/>
          </a:p>
        </p:txBody>
      </p:sp>
    </p:spTree>
    <p:extLst>
      <p:ext uri="{BB962C8B-B14F-4D97-AF65-F5344CB8AC3E}">
        <p14:creationId xmlns:p14="http://schemas.microsoft.com/office/powerpoint/2010/main" val="410237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t>それでは、２．経営目標について</a:t>
            </a:r>
            <a:r>
              <a:rPr kumimoji="1" lang="ja-JP" altLang="en-US" sz="1100" dirty="0" err="1"/>
              <a:t>で</a:t>
            </a:r>
            <a:r>
              <a:rPr kumimoji="1" lang="ja-JP" altLang="en-US" sz="1100" dirty="0"/>
              <a:t>ございます</a:t>
            </a:r>
            <a:r>
              <a:rPr kumimoji="1" lang="ja-JP" altLang="en-US" sz="1100" dirty="0" smtClean="0"/>
              <a:t>。</a:t>
            </a:r>
            <a:endParaRPr kumimoji="1" lang="en-US" altLang="ja-JP" sz="1100" dirty="0" smtClean="0"/>
          </a:p>
          <a:p>
            <a:r>
              <a:rPr kumimoji="1" lang="ja-JP" altLang="en-US" sz="1100" dirty="0" smtClean="0"/>
              <a:t>９ページで投資計画に係る指標に触れ、管</a:t>
            </a:r>
            <a:r>
              <a:rPr kumimoji="1" lang="ja-JP" altLang="en-US" sz="1100" dirty="0" err="1" smtClean="0"/>
              <a:t>きょの</a:t>
            </a:r>
            <a:r>
              <a:rPr kumimoji="1" lang="ja-JP" altLang="en-US" sz="1100" dirty="0" smtClean="0"/>
              <a:t>改築延長と管きょの耐震化率の２項目を挙げております。</a:t>
            </a:r>
            <a:endParaRPr kumimoji="1" lang="en-US" altLang="ja-JP" sz="1100" dirty="0" smtClean="0"/>
          </a:p>
          <a:p>
            <a:r>
              <a:rPr kumimoji="1" lang="ja-JP" altLang="en-US" sz="1100" dirty="0" smtClean="0"/>
              <a:t>１０ページで管</a:t>
            </a:r>
            <a:r>
              <a:rPr kumimoji="1" lang="ja-JP" altLang="en-US" sz="1100" dirty="0" err="1" smtClean="0"/>
              <a:t>きょの</a:t>
            </a:r>
            <a:r>
              <a:rPr kumimoji="1" lang="ja-JP" altLang="en-US" sz="1100" dirty="0" smtClean="0"/>
              <a:t>改築延長の詳細について、これまでの点検・調査結果より「緊急度</a:t>
            </a:r>
            <a:r>
              <a:rPr kumimoji="1" lang="en-US" altLang="ja-JP" sz="1100" dirty="0" smtClean="0"/>
              <a:t>Ⅰ</a:t>
            </a:r>
            <a:r>
              <a:rPr kumimoji="1" lang="ja-JP" altLang="en-US" sz="1100" dirty="0" smtClean="0"/>
              <a:t>」を解消するとともに、改築事業の平準化のため、「緊急度</a:t>
            </a:r>
            <a:r>
              <a:rPr kumimoji="1" lang="en-US" altLang="ja-JP" sz="1100" dirty="0" smtClean="0"/>
              <a:t>Ⅱ</a:t>
            </a:r>
            <a:r>
              <a:rPr kumimoji="1" lang="ja-JP" altLang="en-US" sz="1100" dirty="0" smtClean="0"/>
              <a:t>」の前倒しする事業量を示しております。改築対象施設は点検・調査の判定結果により増減することから、</a:t>
            </a:r>
          </a:p>
          <a:p>
            <a:r>
              <a:rPr kumimoji="1" lang="ja-JP" altLang="en-US" sz="1100" dirty="0" smtClean="0"/>
              <a:t>経営計画改訂のたびに目標値の精査を行うものです。</a:t>
            </a:r>
            <a:endParaRPr kumimoji="1" lang="en-US" altLang="ja-JP" sz="1100" dirty="0" smtClean="0"/>
          </a:p>
          <a:p>
            <a:r>
              <a:rPr kumimoji="1" lang="ja-JP" altLang="en-US" sz="1100" dirty="0" smtClean="0"/>
              <a:t>１１ページで管</a:t>
            </a:r>
            <a:r>
              <a:rPr kumimoji="1" lang="ja-JP" altLang="en-US" sz="1100" dirty="0" err="1" smtClean="0"/>
              <a:t>きょの</a:t>
            </a:r>
            <a:r>
              <a:rPr kumimoji="1" lang="ja-JP" altLang="en-US" sz="1100" dirty="0" smtClean="0"/>
              <a:t>耐震化率について、重要施設のうち、拠点病院と救護所に接続する管きょの耐震化を</a:t>
            </a:r>
            <a:r>
              <a:rPr kumimoji="1" lang="en-US" altLang="ja-JP" sz="1100" dirty="0" smtClean="0"/>
              <a:t>17.5km</a:t>
            </a:r>
            <a:r>
              <a:rPr kumimoji="1" lang="ja-JP" altLang="en-US" sz="1100" dirty="0" smtClean="0"/>
              <a:t>を実施し、令和</a:t>
            </a:r>
            <a:r>
              <a:rPr kumimoji="1" lang="en-US" altLang="ja-JP" sz="1100" dirty="0" smtClean="0"/>
              <a:t>18</a:t>
            </a:r>
            <a:r>
              <a:rPr kumimoji="1" lang="ja-JP" altLang="en-US" sz="1100" dirty="0" smtClean="0"/>
              <a:t>年度末までに完了することを目標とします。</a:t>
            </a:r>
          </a:p>
          <a:p>
            <a:endParaRPr kumimoji="1" lang="en-US" altLang="ja-JP" sz="1100" dirty="0" smtClean="0"/>
          </a:p>
          <a:p>
            <a:r>
              <a:rPr kumimoji="1" lang="ja-JP" altLang="en-US" sz="1100" dirty="0" smtClean="0"/>
              <a:t>１２ページでこれまでの地震対策との関係について、昨年の能登半島地震を経て、「高槻市上下水道耐震化計画」を策定しましたが、この計画は従来の重要施設の考え方を踏襲したものであることから、地震対策事業の方向性を変更するものではなく、重要施設の優先順位を明確にしたものです。そして、この優先順位の考えを経営目標にも反映するため、赤で囲んでおります「拠点病院等に接続する管</a:t>
            </a:r>
            <a:r>
              <a:rPr kumimoji="1" lang="ja-JP" altLang="en-US" sz="1100" dirty="0" err="1" smtClean="0"/>
              <a:t>きょの</a:t>
            </a:r>
            <a:r>
              <a:rPr kumimoji="1" lang="ja-JP" altLang="en-US" sz="1100" dirty="0" smtClean="0"/>
              <a:t>耐震化率」を指標とするものです。</a:t>
            </a:r>
          </a:p>
          <a:p>
            <a:endParaRPr kumimoji="1" lang="en-US" altLang="ja-JP" sz="1100" dirty="0" smtClean="0"/>
          </a:p>
          <a:p>
            <a:r>
              <a:rPr kumimoji="1" lang="ja-JP" altLang="en-US" sz="1100" dirty="0" smtClean="0"/>
              <a:t>１３ページで投資計画案についてまとめを行っており、管</a:t>
            </a:r>
            <a:r>
              <a:rPr kumimoji="1" lang="ja-JP" altLang="en-US" sz="1100" dirty="0" err="1" smtClean="0"/>
              <a:t>きょの</a:t>
            </a:r>
            <a:r>
              <a:rPr kumimoji="1" lang="ja-JP" altLang="en-US" sz="1100" dirty="0" smtClean="0"/>
              <a:t>改築延長ですが、計画最終年度の令和１８年度末に</a:t>
            </a:r>
            <a:r>
              <a:rPr kumimoji="1" lang="en-US" altLang="ja-JP" sz="1100" dirty="0" smtClean="0"/>
              <a:t>12</a:t>
            </a:r>
            <a:r>
              <a:rPr kumimoji="1" lang="ja-JP" altLang="en-US" sz="1100" dirty="0" smtClean="0"/>
              <a:t>ｋｍの管</a:t>
            </a:r>
            <a:r>
              <a:rPr kumimoji="1" lang="ja-JP" altLang="en-US" sz="1100" dirty="0" err="1" smtClean="0"/>
              <a:t>きょの</a:t>
            </a:r>
            <a:r>
              <a:rPr kumimoji="1" lang="ja-JP" altLang="en-US" sz="1100" dirty="0" smtClean="0"/>
              <a:t>改築を達成することを目標とします。</a:t>
            </a:r>
          </a:p>
          <a:p>
            <a:r>
              <a:rPr kumimoji="1" lang="ja-JP" altLang="en-US" sz="1100" dirty="0" smtClean="0"/>
              <a:t>次に、重要施設に接続する管</a:t>
            </a:r>
            <a:r>
              <a:rPr kumimoji="1" lang="ja-JP" altLang="en-US" sz="1100" dirty="0" err="1" smtClean="0"/>
              <a:t>きょの</a:t>
            </a:r>
            <a:r>
              <a:rPr kumimoji="1" lang="ja-JP" altLang="en-US" sz="1100" dirty="0" smtClean="0"/>
              <a:t>耐震化率ですが、対象施設延長</a:t>
            </a:r>
            <a:r>
              <a:rPr kumimoji="1" lang="en-US" altLang="ja-JP" sz="1100" dirty="0" smtClean="0"/>
              <a:t>100.6</a:t>
            </a:r>
            <a:r>
              <a:rPr kumimoji="1" lang="ja-JP" altLang="en-US" sz="1100" dirty="0" smtClean="0"/>
              <a:t>ｋｍのうち、拠点病院等</a:t>
            </a:r>
            <a:r>
              <a:rPr kumimoji="1" lang="en-US" altLang="ja-JP" sz="1100" dirty="0" smtClean="0"/>
              <a:t>21</a:t>
            </a:r>
            <a:r>
              <a:rPr kumimoji="1" lang="ja-JP" altLang="en-US" sz="1100" dirty="0" smtClean="0"/>
              <a:t>施設に接続する管</a:t>
            </a:r>
            <a:r>
              <a:rPr kumimoji="1" lang="ja-JP" altLang="en-US" sz="1100" dirty="0" err="1" smtClean="0"/>
              <a:t>きょの</a:t>
            </a:r>
            <a:r>
              <a:rPr kumimoji="1" lang="ja-JP" altLang="en-US" sz="1100" dirty="0" smtClean="0"/>
              <a:t>耐震化を優先的に取り組み、令和６年度末実績率</a:t>
            </a:r>
            <a:r>
              <a:rPr kumimoji="1" lang="en-US" altLang="ja-JP" sz="1100" dirty="0" smtClean="0"/>
              <a:t>37.9</a:t>
            </a:r>
            <a:r>
              <a:rPr kumimoji="1" lang="ja-JP" altLang="en-US" sz="1100" dirty="0" smtClean="0"/>
              <a:t>％から、令和</a:t>
            </a:r>
            <a:r>
              <a:rPr kumimoji="1" lang="en-US" altLang="ja-JP" sz="1100" dirty="0" smtClean="0"/>
              <a:t>18</a:t>
            </a:r>
            <a:r>
              <a:rPr kumimoji="1" lang="ja-JP" altLang="en-US" sz="1100" dirty="0" smtClean="0"/>
              <a:t>年度末に</a:t>
            </a:r>
            <a:r>
              <a:rPr kumimoji="1" lang="en-US" altLang="ja-JP" sz="1100" dirty="0" smtClean="0"/>
              <a:t>55.4</a:t>
            </a:r>
            <a:r>
              <a:rPr kumimoji="1" lang="ja-JP" altLang="en-US" sz="1100" dirty="0" smtClean="0"/>
              <a:t>％にすることを目標とします。</a:t>
            </a:r>
          </a:p>
          <a:p>
            <a:endParaRPr kumimoji="1" lang="en-US" altLang="ja-JP" sz="1100" dirty="0" smtClean="0"/>
          </a:p>
          <a:p>
            <a:r>
              <a:rPr kumimoji="1" lang="ja-JP" altLang="en-US" sz="1100" dirty="0" smtClean="0"/>
              <a:t>１４ページから財政計画に係る指標に触れ、</a:t>
            </a:r>
            <a:endParaRPr kumimoji="1" lang="en-US" altLang="ja-JP" sz="1100" dirty="0" smtClean="0"/>
          </a:p>
          <a:p>
            <a:r>
              <a:rPr kumimoji="1" lang="ja-JP" altLang="en-US" sz="1100" dirty="0" smtClean="0"/>
              <a:t>１５ページから２０ページまで、経常収支比率から企業債残高対事業規模比率までの各項目の詳細について説明します。</a:t>
            </a:r>
            <a:endParaRPr kumimoji="1" lang="en-US" altLang="ja-JP" sz="1100" dirty="0" smtClean="0"/>
          </a:p>
          <a:p>
            <a:r>
              <a:rPr kumimoji="1" lang="ja-JP" altLang="en-US" sz="1100" dirty="0" smtClean="0"/>
              <a:t>（個別の指標の説明は近隣他市との比較中心に）</a:t>
            </a:r>
            <a:endParaRPr kumimoji="1" lang="en-US" altLang="ja-JP" sz="1100" dirty="0" smtClean="0"/>
          </a:p>
          <a:p>
            <a:r>
              <a:rPr kumimoji="1" lang="ja-JP" altLang="en-US" sz="1100" dirty="0" smtClean="0"/>
              <a:t>２１ページでは財務計画にかかる経営目標案のまとめを行っております。</a:t>
            </a:r>
            <a:endParaRPr kumimoji="1" lang="en-US" altLang="ja-JP" sz="1100" dirty="0" smtClean="0"/>
          </a:p>
          <a:p>
            <a:endParaRPr kumimoji="1" lang="en-US" altLang="ja-JP" sz="1100" dirty="0" smtClean="0"/>
          </a:p>
          <a:p>
            <a:r>
              <a:rPr kumimoji="1" lang="ja-JP" altLang="en-US" sz="1100" baseline="0" dirty="0" smtClean="0">
                <a:latin typeface="游ゴシック" panose="020B0400000000000000" pitchFamily="50" charset="-128"/>
                <a:ea typeface="+mn-ea"/>
              </a:rPr>
              <a:t>今回の経営計画終了年度である令和</a:t>
            </a:r>
            <a:r>
              <a:rPr kumimoji="1" lang="en-US" altLang="ja-JP" sz="1100" baseline="0" dirty="0" smtClean="0">
                <a:latin typeface="游ゴシック" panose="020B0400000000000000" pitchFamily="50" charset="-128"/>
                <a:ea typeface="+mn-ea"/>
              </a:rPr>
              <a:t>18</a:t>
            </a:r>
            <a:r>
              <a:rPr kumimoji="1" lang="ja-JP" altLang="en-US" sz="1100" baseline="0" dirty="0" smtClean="0">
                <a:latin typeface="游ゴシック" panose="020B0400000000000000" pitchFamily="50" charset="-128"/>
                <a:ea typeface="+mn-ea"/>
              </a:rPr>
              <a:t>年度に、経常収支比率、経費回収率、流動比率については、それぞれ</a:t>
            </a:r>
            <a:r>
              <a:rPr kumimoji="1" lang="en-US" altLang="ja-JP" sz="1100" baseline="0" dirty="0" smtClean="0">
                <a:latin typeface="游ゴシック" panose="020B0400000000000000" pitchFamily="50" charset="-128"/>
                <a:ea typeface="+mn-ea"/>
              </a:rPr>
              <a:t>100</a:t>
            </a:r>
            <a:r>
              <a:rPr kumimoji="1" lang="ja-JP" altLang="en-US" sz="1100" baseline="0" dirty="0" smtClean="0">
                <a:latin typeface="游ゴシック" panose="020B0400000000000000" pitchFamily="50" charset="-128"/>
                <a:ea typeface="+mn-ea"/>
              </a:rPr>
              <a:t>％以上とし、手元の現金預金の目安は</a:t>
            </a:r>
            <a:r>
              <a:rPr kumimoji="1" lang="en-US" altLang="ja-JP" sz="1100" baseline="0" dirty="0" smtClean="0">
                <a:latin typeface="游ゴシック" panose="020B0400000000000000" pitchFamily="50" charset="-128"/>
                <a:ea typeface="+mn-ea"/>
              </a:rPr>
              <a:t>30</a:t>
            </a:r>
            <a:r>
              <a:rPr kumimoji="1" lang="ja-JP" altLang="en-US" sz="1100" baseline="0" dirty="0" smtClean="0">
                <a:latin typeface="游ゴシック" panose="020B0400000000000000" pitchFamily="50" charset="-128"/>
                <a:ea typeface="+mn-ea"/>
              </a:rPr>
              <a:t>億円とします。</a:t>
            </a:r>
            <a:endParaRPr kumimoji="1" lang="en-US" altLang="ja-JP" sz="1100" baseline="0" dirty="0" smtClean="0">
              <a:latin typeface="游ゴシック" panose="020B0400000000000000" pitchFamily="50" charset="-128"/>
              <a:ea typeface="+mn-ea"/>
            </a:endParaRPr>
          </a:p>
          <a:p>
            <a:r>
              <a:rPr kumimoji="1" lang="ja-JP" altLang="en-US" sz="1100" baseline="0" dirty="0" smtClean="0">
                <a:latin typeface="游ゴシック" panose="020B0400000000000000" pitchFamily="50" charset="-128"/>
                <a:ea typeface="+mn-ea"/>
              </a:rPr>
              <a:t>また、累積欠損金比率については、企業債の借り入れに影響を与えないよう、累積欠損金を生じさせないようにし、企業債残高対事業規模比率については、将来負担の軽減を目指し、</a:t>
            </a:r>
            <a:r>
              <a:rPr kumimoji="1" lang="en-US" altLang="ja-JP" sz="1100" baseline="0" dirty="0" smtClean="0">
                <a:latin typeface="游ゴシック" panose="020B0400000000000000" pitchFamily="50" charset="-128"/>
                <a:ea typeface="+mn-ea"/>
              </a:rPr>
              <a:t>300</a:t>
            </a:r>
            <a:r>
              <a:rPr kumimoji="1" lang="ja-JP" altLang="en-US" sz="1100" baseline="0" dirty="0" smtClean="0">
                <a:latin typeface="游ゴシック" panose="020B0400000000000000" pitchFamily="50" charset="-128"/>
                <a:ea typeface="+mn-ea"/>
              </a:rPr>
              <a:t>％以下を目標にしたいと考えております。</a:t>
            </a:r>
            <a:endParaRPr kumimoji="1" lang="en-US" altLang="ja-JP" sz="1100" baseline="0" dirty="0" smtClean="0">
              <a:latin typeface="游ゴシック" panose="020B0400000000000000" pitchFamily="50" charset="-128"/>
              <a:ea typeface="+mn-ea"/>
            </a:endParaRPr>
          </a:p>
          <a:p>
            <a:r>
              <a:rPr kumimoji="1" lang="ja-JP" altLang="en-US" sz="1100" baseline="0" dirty="0" smtClean="0">
                <a:latin typeface="游ゴシック" panose="020B0400000000000000" pitchFamily="50" charset="-128"/>
                <a:ea typeface="+mn-ea"/>
              </a:rPr>
              <a:t>この目標の達成のために、冒頭で述べた経費節減策や収入の確保に向けた取組を実施してまいります</a:t>
            </a:r>
            <a:r>
              <a:rPr kumimoji="1" lang="ja-JP" altLang="en-US" sz="1100" baseline="0" smtClean="0">
                <a:latin typeface="游ゴシック" panose="020B0400000000000000" pitchFamily="50" charset="-128"/>
                <a:ea typeface="+mn-ea"/>
              </a:rPr>
              <a:t>が、目標</a:t>
            </a:r>
            <a:r>
              <a:rPr kumimoji="1" lang="ja-JP" altLang="en-US" sz="1100" baseline="0" dirty="0" smtClean="0">
                <a:latin typeface="游ゴシック" panose="020B0400000000000000" pitchFamily="50" charset="-128"/>
                <a:ea typeface="+mn-ea"/>
              </a:rPr>
              <a:t>達成が困難となり、経営改善が必要となる場合においては、次の章で触れますが、使用料の改定について、検討する必要がございます。</a:t>
            </a:r>
            <a:endParaRPr kumimoji="1" lang="en-US" altLang="ja-JP" sz="1100" baseline="0" dirty="0" smtClean="0">
              <a:latin typeface="游ゴシック" panose="020B0400000000000000" pitchFamily="50" charset="-128"/>
              <a:ea typeface="+mn-ea"/>
            </a:endParaRPr>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8</a:t>
            </a:fld>
            <a:endParaRPr kumimoji="1" lang="ja-JP" altLang="en-US"/>
          </a:p>
        </p:txBody>
      </p:sp>
    </p:spTree>
    <p:extLst>
      <p:ext uri="{BB962C8B-B14F-4D97-AF65-F5344CB8AC3E}">
        <p14:creationId xmlns:p14="http://schemas.microsoft.com/office/powerpoint/2010/main" val="412138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aseline="0" dirty="0">
                <a:latin typeface="+mn-lt"/>
                <a:ea typeface="游ゴシック" panose="020B0400000000000000" pitchFamily="50" charset="-128"/>
              </a:rPr>
              <a:t>投資計画に関する経営目標の指標とする項目を画面に示しております。</a:t>
            </a:r>
            <a:endParaRPr kumimoji="1" lang="en-US" altLang="ja-JP" sz="1100" baseline="0" dirty="0">
              <a:latin typeface="+mn-lt"/>
              <a:ea typeface="游ゴシック" panose="020B0400000000000000" pitchFamily="50" charset="-128"/>
            </a:endParaRPr>
          </a:p>
          <a:p>
            <a:endParaRPr kumimoji="1" lang="en-US" altLang="ja-JP" sz="1100" baseline="0" dirty="0">
              <a:latin typeface="+mn-lt"/>
              <a:ea typeface="游ゴシック" panose="020B0400000000000000" pitchFamily="50" charset="-128"/>
            </a:endParaRPr>
          </a:p>
          <a:p>
            <a:r>
              <a:rPr kumimoji="1" lang="ja-JP" altLang="en-US" sz="1100" baseline="0" dirty="0">
                <a:latin typeface="+mn-lt"/>
                <a:ea typeface="游ゴシック" panose="020B0400000000000000" pitchFamily="50" charset="-128"/>
              </a:rPr>
              <a:t>まずは、管きょの改築延長でございます。老朽化対策の目標として、「緊急度</a:t>
            </a:r>
            <a:r>
              <a:rPr kumimoji="1" lang="en-US" altLang="ja-JP" sz="1100" baseline="0" dirty="0">
                <a:latin typeface="+mn-lt"/>
                <a:ea typeface="游ゴシック" panose="020B0400000000000000" pitchFamily="50" charset="-128"/>
              </a:rPr>
              <a:t>Ⅰ</a:t>
            </a:r>
            <a:r>
              <a:rPr kumimoji="1" lang="ja-JP" altLang="en-US" sz="1100" baseline="0" dirty="0">
                <a:latin typeface="+mn-lt"/>
                <a:ea typeface="游ゴシック" panose="020B0400000000000000" pitchFamily="50" charset="-128"/>
              </a:rPr>
              <a:t>」を全て解消したうえで、将来にわたる事業の平準化のために投資計画の範囲内で「緊急度</a:t>
            </a:r>
            <a:r>
              <a:rPr kumimoji="1" lang="en-US" altLang="ja-JP" sz="1100" baseline="0" dirty="0">
                <a:latin typeface="+mn-lt"/>
                <a:ea typeface="游ゴシック" panose="020B0400000000000000" pitchFamily="50" charset="-128"/>
              </a:rPr>
              <a:t>Ⅱ</a:t>
            </a:r>
            <a:r>
              <a:rPr kumimoji="1" lang="ja-JP" altLang="en-US" sz="1100" baseline="0" dirty="0">
                <a:latin typeface="+mn-lt"/>
                <a:ea typeface="游ゴシック" panose="020B0400000000000000" pitchFamily="50" charset="-128"/>
              </a:rPr>
              <a:t>」の改築を行います。経営指標としましては、下水道ストックマネジメント計画に基づき改築する管きょの延長とし、経営計画の初年度となる令和</a:t>
            </a:r>
            <a:r>
              <a:rPr kumimoji="1" lang="en-US" altLang="ja-JP" sz="1100" baseline="0" dirty="0">
                <a:latin typeface="+mn-lt"/>
                <a:ea typeface="游ゴシック" panose="020B0400000000000000" pitchFamily="50" charset="-128"/>
              </a:rPr>
              <a:t>9</a:t>
            </a:r>
            <a:r>
              <a:rPr kumimoji="1" lang="ja-JP" altLang="en-US" sz="1100" baseline="0" dirty="0">
                <a:latin typeface="+mn-lt"/>
                <a:ea typeface="游ゴシック" panose="020B0400000000000000" pitchFamily="50" charset="-128"/>
              </a:rPr>
              <a:t>年度からの累計値とします。</a:t>
            </a:r>
            <a:endParaRPr kumimoji="1" lang="en-US" altLang="ja-JP" sz="1100" baseline="0" dirty="0">
              <a:latin typeface="+mn-lt"/>
              <a:ea typeface="游ゴシック" panose="020B0400000000000000" pitchFamily="50" charset="-128"/>
            </a:endParaRPr>
          </a:p>
          <a:p>
            <a:endParaRPr kumimoji="1" lang="en-US" altLang="ja-JP" sz="1100" baseline="0" dirty="0">
              <a:latin typeface="+mn-lt"/>
              <a:ea typeface="游ゴシック" panose="020B0400000000000000" pitchFamily="50" charset="-128"/>
            </a:endParaRPr>
          </a:p>
          <a:p>
            <a:r>
              <a:rPr kumimoji="1" lang="ja-JP" altLang="en-US" sz="1100" baseline="0" dirty="0">
                <a:latin typeface="+mn-lt"/>
                <a:ea typeface="游ゴシック" panose="020B0400000000000000" pitchFamily="50" charset="-128"/>
              </a:rPr>
              <a:t>次に、</a:t>
            </a:r>
            <a:r>
              <a:rPr kumimoji="1" lang="ja-JP" altLang="en-US" sz="1100" dirty="0">
                <a:solidFill>
                  <a:sysClr val="windowText" lastClr="000000"/>
                </a:solidFill>
                <a:latin typeface="+mn-lt"/>
                <a:ea typeface="+mn-ea"/>
              </a:rPr>
              <a:t>管きょの耐震化率</a:t>
            </a:r>
            <a:r>
              <a:rPr kumimoji="1" lang="ja-JP" altLang="en-US" sz="1100" baseline="0" dirty="0">
                <a:latin typeface="+mn-lt"/>
                <a:ea typeface="游ゴシック" panose="020B0400000000000000" pitchFamily="50" charset="-128"/>
              </a:rPr>
              <a:t>でございます。地震対策の目標として、「高槻市上下水道耐震化計画」に定める重要施設のうち、拠点病院と救護所に接続する管きょの耐震化を行います。経営指標としましては、拠点病院等に接続する管きょの延長に対して、所定の耐震性能を確保した管きょ延長の割合とします。</a:t>
            </a:r>
          </a:p>
        </p:txBody>
      </p:sp>
      <p:sp>
        <p:nvSpPr>
          <p:cNvPr id="4" name="スライド番号プレースホルダー 3"/>
          <p:cNvSpPr>
            <a:spLocks noGrp="1"/>
          </p:cNvSpPr>
          <p:nvPr>
            <p:ph type="sldNum" sz="quarter" idx="10"/>
          </p:nvPr>
        </p:nvSpPr>
        <p:spPr/>
        <p:txBody>
          <a:bodyPr/>
          <a:lstStyle/>
          <a:p>
            <a:fld id="{8E3155E1-33E3-49CC-BC01-24CCE705F284}" type="slidenum">
              <a:rPr kumimoji="1" lang="ja-JP" altLang="en-US" smtClean="0"/>
              <a:t>9</a:t>
            </a:fld>
            <a:endParaRPr kumimoji="1" lang="ja-JP" altLang="en-US"/>
          </a:p>
        </p:txBody>
      </p:sp>
    </p:spTree>
    <p:extLst>
      <p:ext uri="{BB962C8B-B14F-4D97-AF65-F5344CB8AC3E}">
        <p14:creationId xmlns:p14="http://schemas.microsoft.com/office/powerpoint/2010/main" val="165517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A1D07-C89C-08B5-F4EA-F6E9504C649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8A6E4E9-2F71-A132-5825-8FD32F227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7C8075-173D-22C0-4246-D21F7C9D49C3}"/>
              </a:ext>
            </a:extLst>
          </p:cNvPr>
          <p:cNvSpPr>
            <a:spLocks noGrp="1"/>
          </p:cNvSpPr>
          <p:nvPr>
            <p:ph type="dt" sz="half" idx="10"/>
          </p:nvPr>
        </p:nvSpPr>
        <p:spPr/>
        <p:txBody>
          <a:bodyPr/>
          <a:lstStyle/>
          <a:p>
            <a:fld id="{F8719DA0-2C43-482C-8534-652D88D78007}" type="datetime1">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839E9D34-13EE-528E-B393-683F2CBA72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6D31A9-814D-BE42-CB48-60A83126E252}"/>
              </a:ext>
            </a:extLst>
          </p:cNvPr>
          <p:cNvSpPr>
            <a:spLocks noGrp="1"/>
          </p:cNvSpPr>
          <p:nvPr>
            <p:ph type="sldNum" sz="quarter" idx="12"/>
          </p:nvPr>
        </p:nvSpPr>
        <p:spPr>
          <a:xfrm>
            <a:off x="9296400" y="122604"/>
            <a:ext cx="2743200" cy="365125"/>
          </a:xfrm>
        </p:spPr>
        <p:txBody>
          <a:bodyPr/>
          <a:lstStyle>
            <a:lvl1pPr>
              <a:defRPr sz="2000"/>
            </a:lvl1pPr>
          </a:lstStyle>
          <a:p>
            <a:fld id="{20AA8A0C-CD05-4FD3-B973-D8E31167C9F0}" type="slidenum">
              <a:rPr lang="ja-JP" altLang="en-US" smtClean="0"/>
              <a:pPr/>
              <a:t>‹#›</a:t>
            </a:fld>
            <a:endParaRPr lang="ja-JP" altLang="en-US" dirty="0"/>
          </a:p>
        </p:txBody>
      </p:sp>
    </p:spTree>
    <p:extLst>
      <p:ext uri="{BB962C8B-B14F-4D97-AF65-F5344CB8AC3E}">
        <p14:creationId xmlns:p14="http://schemas.microsoft.com/office/powerpoint/2010/main" val="10421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07197-506B-5663-A75B-AD38278359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FB8C94E-CEB3-E3F4-B2FA-3ED0045815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19566D-C79D-7ECB-51EB-19B45831C3A4}"/>
              </a:ext>
            </a:extLst>
          </p:cNvPr>
          <p:cNvSpPr>
            <a:spLocks noGrp="1"/>
          </p:cNvSpPr>
          <p:nvPr>
            <p:ph type="dt" sz="half" idx="10"/>
          </p:nvPr>
        </p:nvSpPr>
        <p:spPr/>
        <p:txBody>
          <a:bodyPr/>
          <a:lstStyle/>
          <a:p>
            <a:fld id="{C2C2B8D5-11AD-42C9-8585-DA561D95E0E0}" type="datetime1">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A72F1ADA-8093-1593-B90B-49236A3B23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44E37C-3AEA-2449-BDAA-EC5EED70BEB8}"/>
              </a:ext>
            </a:extLst>
          </p:cNvPr>
          <p:cNvSpPr>
            <a:spLocks noGrp="1"/>
          </p:cNvSpPr>
          <p:nvPr>
            <p:ph type="sldNum" sz="quarter" idx="12"/>
          </p:nvPr>
        </p:nvSpPr>
        <p:spPr/>
        <p:txBody>
          <a:body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275420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6A0C81-D04B-321A-6E19-85AE0B89BA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3DD7A9-B6AB-7BAE-FC60-69B5ADDDB7B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F9D9D4-F59E-F346-CE83-515CF21BD84F}"/>
              </a:ext>
            </a:extLst>
          </p:cNvPr>
          <p:cNvSpPr>
            <a:spLocks noGrp="1"/>
          </p:cNvSpPr>
          <p:nvPr>
            <p:ph type="dt" sz="half" idx="10"/>
          </p:nvPr>
        </p:nvSpPr>
        <p:spPr/>
        <p:txBody>
          <a:bodyPr/>
          <a:lstStyle/>
          <a:p>
            <a:fld id="{303BB598-40F9-47DD-AF47-C8F25A9D6135}" type="datetime1">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241E0123-140D-C249-BEA5-0A4E118915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3FE539-E177-966D-7ABC-A955CEC7BCF5}"/>
              </a:ext>
            </a:extLst>
          </p:cNvPr>
          <p:cNvSpPr>
            <a:spLocks noGrp="1"/>
          </p:cNvSpPr>
          <p:nvPr>
            <p:ph type="sldNum" sz="quarter" idx="12"/>
          </p:nvPr>
        </p:nvSpPr>
        <p:spPr/>
        <p:txBody>
          <a:body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57647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8FF9C43-A7CA-454A-9139-E8B04B28084F}" type="datetime1">
              <a:rPr kumimoji="1" lang="ja-JP" altLang="en-US" smtClean="0"/>
              <a:t>2025/12/24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260180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CB82148-9A3F-45E4-8D30-E42F186DAC4D}" type="datetime1">
              <a:rPr kumimoji="1" lang="ja-JP" altLang="en-US" smtClean="0"/>
              <a:t>2025/12/24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342734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6B0A50-CCF9-486E-8CDA-A40085E8EE1E}" type="datetime1">
              <a:rPr kumimoji="1" lang="ja-JP" altLang="en-US" smtClean="0"/>
              <a:t>2025/12/24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93006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F0EDA3-2B0E-4511-B3A2-4A189A922162}" type="datetime1">
              <a:rPr kumimoji="1" lang="ja-JP" altLang="en-US" smtClean="0"/>
              <a:t>2025/12/24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2682420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6EC5A81-5A5F-4E8C-A9BC-99321801312F}" type="datetime1">
              <a:rPr kumimoji="1" lang="ja-JP" altLang="en-US" smtClean="0"/>
              <a:t>2025/12/24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2632864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FD4DFA-5360-420B-ADFE-F15AF8AA54D5}" type="datetime1">
              <a:rPr kumimoji="1" lang="ja-JP" altLang="en-US" smtClean="0"/>
              <a:t>2025/12/24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287292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07C49F-3F57-48A9-B8C6-D9E561A18103}" type="datetime1">
              <a:rPr kumimoji="1" lang="ja-JP" altLang="en-US" smtClean="0"/>
              <a:t>2025/12/24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3568844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6D27DD-6E2E-407E-85F5-96CF6A4AC34B}" type="datetime1">
              <a:rPr kumimoji="1" lang="ja-JP" altLang="en-US" smtClean="0"/>
              <a:t>2025/12/24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5849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2DB269-D76B-16D9-C2C3-B9156E1D04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8B60EB-A005-04C4-C74F-31CE277AF74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0E256E-C0D8-57A5-916F-EFBFEA82002C}"/>
              </a:ext>
            </a:extLst>
          </p:cNvPr>
          <p:cNvSpPr>
            <a:spLocks noGrp="1"/>
          </p:cNvSpPr>
          <p:nvPr>
            <p:ph type="dt" sz="half" idx="10"/>
          </p:nvPr>
        </p:nvSpPr>
        <p:spPr/>
        <p:txBody>
          <a:bodyPr/>
          <a:lstStyle/>
          <a:p>
            <a:fld id="{FA1ABE86-7627-4A14-8C27-6D117EB2A9DE}" type="datetime1">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336FB8EE-BDDE-EBE1-8D76-830538C71C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602BBD-9566-ADB9-DCD7-43CBFE51A83D}"/>
              </a:ext>
            </a:extLst>
          </p:cNvPr>
          <p:cNvSpPr>
            <a:spLocks noGrp="1"/>
          </p:cNvSpPr>
          <p:nvPr>
            <p:ph type="sldNum" sz="quarter" idx="12"/>
          </p:nvPr>
        </p:nvSpPr>
        <p:spPr>
          <a:xfrm>
            <a:off x="9445868" y="12456"/>
            <a:ext cx="2743200" cy="365125"/>
          </a:xfrm>
        </p:spPr>
        <p:txBody>
          <a:bodyPr/>
          <a:lstStyle>
            <a:lvl1pPr>
              <a:defRPr sz="2000"/>
            </a:lvl1pPr>
          </a:lstStyle>
          <a:p>
            <a:fld id="{20AA8A0C-CD05-4FD3-B973-D8E31167C9F0}" type="slidenum">
              <a:rPr lang="ja-JP" altLang="en-US" smtClean="0"/>
              <a:pPr/>
              <a:t>‹#›</a:t>
            </a:fld>
            <a:endParaRPr lang="ja-JP" altLang="en-US"/>
          </a:p>
        </p:txBody>
      </p:sp>
    </p:spTree>
    <p:extLst>
      <p:ext uri="{BB962C8B-B14F-4D97-AF65-F5344CB8AC3E}">
        <p14:creationId xmlns:p14="http://schemas.microsoft.com/office/powerpoint/2010/main" val="3615031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2E850D4-C4D7-402B-B6EA-829E6C4C52A4}" type="datetime1">
              <a:rPr kumimoji="1" lang="ja-JP" altLang="en-US" smtClean="0"/>
              <a:t>2025/12/24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886559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DCE7F44-7635-4B9B-B9E3-4C126C06B0BB}" type="datetime1">
              <a:rPr kumimoji="1" lang="ja-JP" altLang="en-US" smtClean="0"/>
              <a:t>2025/12/24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3954726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D03C64-A33F-402D-B711-0001199F217A}" type="datetime1">
              <a:rPr kumimoji="1" lang="ja-JP" altLang="en-US" smtClean="0"/>
              <a:t>2025/12/24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169049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1FD649-E608-C695-B42E-2E627F18604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7F5A10-DB45-5C38-2C82-CBC4BC637B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85414E7-3BDA-9349-5F7C-DC9A6104E17F}"/>
              </a:ext>
            </a:extLst>
          </p:cNvPr>
          <p:cNvSpPr>
            <a:spLocks noGrp="1"/>
          </p:cNvSpPr>
          <p:nvPr>
            <p:ph type="dt" sz="half" idx="10"/>
          </p:nvPr>
        </p:nvSpPr>
        <p:spPr/>
        <p:txBody>
          <a:bodyPr/>
          <a:lstStyle/>
          <a:p>
            <a:fld id="{32BEB62B-B0CB-4507-A900-C6FE5A88560C}" type="datetime1">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B21E1C11-59EC-1AC6-BEF6-7E4B6BEBFC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05D88A-7479-E603-E537-BE47672CDB9B}"/>
              </a:ext>
            </a:extLst>
          </p:cNvPr>
          <p:cNvSpPr>
            <a:spLocks noGrp="1"/>
          </p:cNvSpPr>
          <p:nvPr>
            <p:ph type="sldNum" sz="quarter" idx="12"/>
          </p:nvPr>
        </p:nvSpPr>
        <p:spPr/>
        <p:txBody>
          <a:body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23786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39739B-47BC-A81E-AB2C-BB2D7FA031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54AD2C-8B92-140B-28F0-81FA075C4A0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739DD8-E73D-6409-F8D6-0E4CE806AB7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2160200-DAD4-3C4A-7366-D97BCBF6D584}"/>
              </a:ext>
            </a:extLst>
          </p:cNvPr>
          <p:cNvSpPr>
            <a:spLocks noGrp="1"/>
          </p:cNvSpPr>
          <p:nvPr>
            <p:ph type="dt" sz="half" idx="10"/>
          </p:nvPr>
        </p:nvSpPr>
        <p:spPr/>
        <p:txBody>
          <a:bodyPr/>
          <a:lstStyle/>
          <a:p>
            <a:fld id="{1278D572-9355-40AA-AD83-0D0DE81EE549}" type="datetime1">
              <a:rPr kumimoji="1" lang="ja-JP" altLang="en-US" smtClean="0"/>
              <a:t>2025/12/24</a:t>
            </a:fld>
            <a:endParaRPr kumimoji="1" lang="ja-JP" altLang="en-US"/>
          </a:p>
        </p:txBody>
      </p:sp>
      <p:sp>
        <p:nvSpPr>
          <p:cNvPr id="6" name="フッター プレースホルダー 5">
            <a:extLst>
              <a:ext uri="{FF2B5EF4-FFF2-40B4-BE49-F238E27FC236}">
                <a16:creationId xmlns:a16="http://schemas.microsoft.com/office/drawing/2014/main" id="{814C66BD-1A7C-826C-20FD-F114396185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9560B3-3A10-932A-B9CD-9FACD879AABB}"/>
              </a:ext>
            </a:extLst>
          </p:cNvPr>
          <p:cNvSpPr>
            <a:spLocks noGrp="1"/>
          </p:cNvSpPr>
          <p:nvPr>
            <p:ph type="sldNum" sz="quarter" idx="12"/>
          </p:nvPr>
        </p:nvSpPr>
        <p:spPr/>
        <p:txBody>
          <a:body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45788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6A269-426C-0A2E-2503-1561C626EB1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1C1CF7-E9CB-246E-2560-B4ACB8C4C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3451A6-FDF1-8CF7-D0F3-4E78D50C120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FE3D003-28C5-60FD-6B46-20CB85CFD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FA9CCD2-3201-AAD0-00AD-CAF64B2CD19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145C388-9139-EF62-7A6A-34691CE5C6B2}"/>
              </a:ext>
            </a:extLst>
          </p:cNvPr>
          <p:cNvSpPr>
            <a:spLocks noGrp="1"/>
          </p:cNvSpPr>
          <p:nvPr>
            <p:ph type="dt" sz="half" idx="10"/>
          </p:nvPr>
        </p:nvSpPr>
        <p:spPr/>
        <p:txBody>
          <a:bodyPr/>
          <a:lstStyle/>
          <a:p>
            <a:fld id="{07AB196D-5824-42F0-888E-5C97EEBBAFDB}" type="datetime1">
              <a:rPr kumimoji="1" lang="ja-JP" altLang="en-US" smtClean="0"/>
              <a:t>2025/12/24</a:t>
            </a:fld>
            <a:endParaRPr kumimoji="1" lang="ja-JP" altLang="en-US"/>
          </a:p>
        </p:txBody>
      </p:sp>
      <p:sp>
        <p:nvSpPr>
          <p:cNvPr id="8" name="フッター プレースホルダー 7">
            <a:extLst>
              <a:ext uri="{FF2B5EF4-FFF2-40B4-BE49-F238E27FC236}">
                <a16:creationId xmlns:a16="http://schemas.microsoft.com/office/drawing/2014/main" id="{2C6AD7CD-D211-EC51-7178-82ACC6658DE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93E4DF9-0A25-7301-97C3-64FA86407F7C}"/>
              </a:ext>
            </a:extLst>
          </p:cNvPr>
          <p:cNvSpPr>
            <a:spLocks noGrp="1"/>
          </p:cNvSpPr>
          <p:nvPr>
            <p:ph type="sldNum" sz="quarter" idx="12"/>
          </p:nvPr>
        </p:nvSpPr>
        <p:spPr/>
        <p:txBody>
          <a:body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170912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09542D-DB12-673C-0576-26C245787F1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D1B6D70-95CC-895C-8D33-1D2B8D611F87}"/>
              </a:ext>
            </a:extLst>
          </p:cNvPr>
          <p:cNvSpPr>
            <a:spLocks noGrp="1"/>
          </p:cNvSpPr>
          <p:nvPr>
            <p:ph type="dt" sz="half" idx="10"/>
          </p:nvPr>
        </p:nvSpPr>
        <p:spPr/>
        <p:txBody>
          <a:bodyPr/>
          <a:lstStyle/>
          <a:p>
            <a:fld id="{C7FC8F2E-3AE3-4CF1-8DF7-14A7C49435DE}" type="datetime1">
              <a:rPr kumimoji="1" lang="ja-JP" altLang="en-US" smtClean="0"/>
              <a:t>2025/12/24</a:t>
            </a:fld>
            <a:endParaRPr kumimoji="1" lang="ja-JP" altLang="en-US"/>
          </a:p>
        </p:txBody>
      </p:sp>
      <p:sp>
        <p:nvSpPr>
          <p:cNvPr id="4" name="フッター プレースホルダー 3">
            <a:extLst>
              <a:ext uri="{FF2B5EF4-FFF2-40B4-BE49-F238E27FC236}">
                <a16:creationId xmlns:a16="http://schemas.microsoft.com/office/drawing/2014/main" id="{79296477-10A4-DD17-454B-AC058E58D74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78A6BA3-55C5-7CFC-E88F-763A03412A02}"/>
              </a:ext>
            </a:extLst>
          </p:cNvPr>
          <p:cNvSpPr>
            <a:spLocks noGrp="1"/>
          </p:cNvSpPr>
          <p:nvPr>
            <p:ph type="sldNum" sz="quarter" idx="12"/>
          </p:nvPr>
        </p:nvSpPr>
        <p:spPr/>
        <p:txBody>
          <a:body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39128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0EFA228-7344-C13E-FC34-23B1322575CD}"/>
              </a:ext>
            </a:extLst>
          </p:cNvPr>
          <p:cNvSpPr>
            <a:spLocks noGrp="1"/>
          </p:cNvSpPr>
          <p:nvPr>
            <p:ph type="dt" sz="half" idx="10"/>
          </p:nvPr>
        </p:nvSpPr>
        <p:spPr/>
        <p:txBody>
          <a:bodyPr/>
          <a:lstStyle/>
          <a:p>
            <a:fld id="{95FFDBB4-BDB4-4FBC-8EE2-FCA1148946AE}" type="datetime1">
              <a:rPr kumimoji="1" lang="ja-JP" altLang="en-US" smtClean="0"/>
              <a:t>2025/12/24</a:t>
            </a:fld>
            <a:endParaRPr kumimoji="1" lang="ja-JP" altLang="en-US"/>
          </a:p>
        </p:txBody>
      </p:sp>
      <p:sp>
        <p:nvSpPr>
          <p:cNvPr id="3" name="フッター プレースホルダー 2">
            <a:extLst>
              <a:ext uri="{FF2B5EF4-FFF2-40B4-BE49-F238E27FC236}">
                <a16:creationId xmlns:a16="http://schemas.microsoft.com/office/drawing/2014/main" id="{EC36230A-930A-4656-8FB6-A7D378ED1E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E7F6003-89FD-F8FF-DD6C-B750A6C3A805}"/>
              </a:ext>
            </a:extLst>
          </p:cNvPr>
          <p:cNvSpPr>
            <a:spLocks noGrp="1"/>
          </p:cNvSpPr>
          <p:nvPr>
            <p:ph type="sldNum" sz="quarter" idx="12"/>
          </p:nvPr>
        </p:nvSpPr>
        <p:spPr/>
        <p:txBody>
          <a:body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158450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45858-37AA-6ECB-B968-6B42850035A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3C5474-DB09-E63C-E273-422045312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928A653-416E-06A1-B95C-1AAF5ED48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7314A33-832C-E086-B9FF-0C7FB2C4C7F4}"/>
              </a:ext>
            </a:extLst>
          </p:cNvPr>
          <p:cNvSpPr>
            <a:spLocks noGrp="1"/>
          </p:cNvSpPr>
          <p:nvPr>
            <p:ph type="dt" sz="half" idx="10"/>
          </p:nvPr>
        </p:nvSpPr>
        <p:spPr/>
        <p:txBody>
          <a:bodyPr/>
          <a:lstStyle/>
          <a:p>
            <a:fld id="{293E507B-990D-4A79-920B-79E2E263CD34}" type="datetime1">
              <a:rPr kumimoji="1" lang="ja-JP" altLang="en-US" smtClean="0"/>
              <a:t>2025/12/24</a:t>
            </a:fld>
            <a:endParaRPr kumimoji="1" lang="ja-JP" altLang="en-US"/>
          </a:p>
        </p:txBody>
      </p:sp>
      <p:sp>
        <p:nvSpPr>
          <p:cNvPr id="6" name="フッター プレースホルダー 5">
            <a:extLst>
              <a:ext uri="{FF2B5EF4-FFF2-40B4-BE49-F238E27FC236}">
                <a16:creationId xmlns:a16="http://schemas.microsoft.com/office/drawing/2014/main" id="{D363D750-ABE7-9F4E-2147-82E8A06FA1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C3EBD9-13B2-9D90-73F6-C740382E7895}"/>
              </a:ext>
            </a:extLst>
          </p:cNvPr>
          <p:cNvSpPr>
            <a:spLocks noGrp="1"/>
          </p:cNvSpPr>
          <p:nvPr>
            <p:ph type="sldNum" sz="quarter" idx="12"/>
          </p:nvPr>
        </p:nvSpPr>
        <p:spPr/>
        <p:txBody>
          <a:body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106508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056A3-41A2-5EB9-EB5F-7303FA83DE1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6CFE061-D4E7-07CB-D961-8EB9DF4A71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976FFB-7039-8570-140C-D9B73AEC7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5EEF60-BA9E-0C4D-75D5-8FA6CD6E9DDB}"/>
              </a:ext>
            </a:extLst>
          </p:cNvPr>
          <p:cNvSpPr>
            <a:spLocks noGrp="1"/>
          </p:cNvSpPr>
          <p:nvPr>
            <p:ph type="dt" sz="half" idx="10"/>
          </p:nvPr>
        </p:nvSpPr>
        <p:spPr/>
        <p:txBody>
          <a:bodyPr/>
          <a:lstStyle/>
          <a:p>
            <a:fld id="{AE48AF6B-2495-408A-949C-0E330113E14A}" type="datetime1">
              <a:rPr kumimoji="1" lang="ja-JP" altLang="en-US" smtClean="0"/>
              <a:t>2025/12/24</a:t>
            </a:fld>
            <a:endParaRPr kumimoji="1" lang="ja-JP" altLang="en-US"/>
          </a:p>
        </p:txBody>
      </p:sp>
      <p:sp>
        <p:nvSpPr>
          <p:cNvPr id="6" name="フッター プレースホルダー 5">
            <a:extLst>
              <a:ext uri="{FF2B5EF4-FFF2-40B4-BE49-F238E27FC236}">
                <a16:creationId xmlns:a16="http://schemas.microsoft.com/office/drawing/2014/main" id="{3A9D9772-59F3-9F1C-EEB8-60714AC9D9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1F546F-FD79-C01B-66FF-3AC6944101F4}"/>
              </a:ext>
            </a:extLst>
          </p:cNvPr>
          <p:cNvSpPr>
            <a:spLocks noGrp="1"/>
          </p:cNvSpPr>
          <p:nvPr>
            <p:ph type="sldNum" sz="quarter" idx="12"/>
          </p:nvPr>
        </p:nvSpPr>
        <p:spPr/>
        <p:txBody>
          <a:body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31554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97A3A36-42E2-1DEF-9C87-9E48280BD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3A5EAB-6246-2DAE-A379-C148CBD635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978E7E-1D21-356F-0040-46729494C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624210-1FC3-44B1-BFF8-904A60C8AC60}" type="datetime1">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B71F6597-C06A-CC7E-A01F-9067CA6254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98BDE8A-D320-2D9A-C610-81DA0AFB3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AA8A0C-CD05-4FD3-B973-D8E31167C9F0}" type="slidenum">
              <a:rPr kumimoji="1" lang="ja-JP" altLang="en-US" smtClean="0"/>
              <a:t>‹#›</a:t>
            </a:fld>
            <a:endParaRPr kumimoji="1" lang="ja-JP" altLang="en-US"/>
          </a:p>
        </p:txBody>
      </p:sp>
    </p:spTree>
    <p:extLst>
      <p:ext uri="{BB962C8B-B14F-4D97-AF65-F5344CB8AC3E}">
        <p14:creationId xmlns:p14="http://schemas.microsoft.com/office/powerpoint/2010/main" val="302535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B8226-2ACD-4BB4-86D2-4613EDBD1B0B}" type="datetime1">
              <a:rPr kumimoji="1" lang="ja-JP" altLang="en-US" smtClean="0"/>
              <a:t>2025/12/24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6B557-9891-43C4-8FBA-8DB558AD7EFA}" type="slidenum">
              <a:rPr kumimoji="1" lang="ja-JP" altLang="en-US" smtClean="0"/>
              <a:t>‹#›</a:t>
            </a:fld>
            <a:endParaRPr kumimoji="1" lang="ja-JP" altLang="en-US"/>
          </a:p>
        </p:txBody>
      </p:sp>
    </p:spTree>
    <p:extLst>
      <p:ext uri="{BB962C8B-B14F-4D97-AF65-F5344CB8AC3E}">
        <p14:creationId xmlns:p14="http://schemas.microsoft.com/office/powerpoint/2010/main" val="939495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7A6A27B-8390-0BC0-5096-9C5F59D94B01}"/>
              </a:ext>
            </a:extLst>
          </p:cNvPr>
          <p:cNvSpPr txBox="1"/>
          <p:nvPr/>
        </p:nvSpPr>
        <p:spPr>
          <a:xfrm>
            <a:off x="48667" y="2551837"/>
            <a:ext cx="11141961" cy="1815882"/>
          </a:xfrm>
          <a:prstGeom prst="rect">
            <a:avLst/>
          </a:prstGeom>
          <a:noFill/>
        </p:spPr>
        <p:txBody>
          <a:bodyPr wrap="none" rtlCol="0">
            <a:spAutoFit/>
          </a:bodyPr>
          <a:lstStyle/>
          <a:p>
            <a:pPr algn="ctr"/>
            <a:r>
              <a:rPr kumimoji="1" lang="ja-JP" altLang="en-US" sz="4000" dirty="0">
                <a:latin typeface="HG創英角ｺﾞｼｯｸUB" panose="020B0909000000000000" pitchFamily="49" charset="-128"/>
                <a:ea typeface="HG創英角ｺﾞｼｯｸUB" panose="020B0909000000000000" pitchFamily="49" charset="-128"/>
              </a:rPr>
              <a:t>　</a:t>
            </a:r>
            <a:r>
              <a:rPr kumimoji="1" lang="ja-JP" altLang="en-US" sz="3600" dirty="0">
                <a:solidFill>
                  <a:schemeClr val="tx2">
                    <a:lumMod val="90000"/>
                    <a:lumOff val="10000"/>
                  </a:schemeClr>
                </a:solidFill>
                <a:latin typeface="BIZ UDゴシック" panose="020B0400000000000000" pitchFamily="49" charset="-128"/>
                <a:ea typeface="BIZ UDゴシック" panose="020B0400000000000000" pitchFamily="49" charset="-128"/>
              </a:rPr>
              <a:t>令和７年度　</a:t>
            </a:r>
            <a:r>
              <a:rPr lang="ja-JP" altLang="en-US" sz="3600" dirty="0">
                <a:solidFill>
                  <a:schemeClr val="tx2">
                    <a:lumMod val="90000"/>
                    <a:lumOff val="10000"/>
                  </a:schemeClr>
                </a:solidFill>
                <a:latin typeface="BIZ UDゴシック" panose="020B0400000000000000" pitchFamily="49" charset="-128"/>
                <a:ea typeface="BIZ UDゴシック" panose="020B0400000000000000" pitchFamily="49" charset="-128"/>
              </a:rPr>
              <a:t>第３回　高槻市下水道等事業審議会</a:t>
            </a:r>
            <a:endParaRPr lang="en-US" altLang="ja-JP" sz="3600" dirty="0">
              <a:solidFill>
                <a:schemeClr val="tx2">
                  <a:lumMod val="90000"/>
                  <a:lumOff val="10000"/>
                </a:schemeClr>
              </a:solidFill>
              <a:latin typeface="BIZ UDゴシック" panose="020B0400000000000000" pitchFamily="49" charset="-128"/>
              <a:ea typeface="BIZ UDゴシック" panose="020B0400000000000000" pitchFamily="49" charset="-128"/>
            </a:endParaRPr>
          </a:p>
          <a:p>
            <a:pPr algn="ctr"/>
            <a:r>
              <a:rPr lang="ja-JP" altLang="en-US" sz="3600" dirty="0">
                <a:solidFill>
                  <a:schemeClr val="tx2">
                    <a:lumMod val="90000"/>
                    <a:lumOff val="10000"/>
                  </a:schemeClr>
                </a:solidFill>
                <a:latin typeface="BIZ UDゴシック" panose="020B0400000000000000" pitchFamily="49" charset="-128"/>
                <a:ea typeface="BIZ UDゴシック" panose="020B0400000000000000" pitchFamily="49" charset="-128"/>
              </a:rPr>
              <a:t>　経営改善策・経営</a:t>
            </a:r>
            <a:r>
              <a:rPr lang="ja-JP" altLang="en-US" sz="3600" dirty="0" smtClean="0">
                <a:solidFill>
                  <a:schemeClr val="tx2">
                    <a:lumMod val="90000"/>
                    <a:lumOff val="10000"/>
                  </a:schemeClr>
                </a:solidFill>
                <a:latin typeface="BIZ UDゴシック" panose="020B0400000000000000" pitchFamily="49" charset="-128"/>
                <a:ea typeface="BIZ UDゴシック" panose="020B0400000000000000" pitchFamily="49" charset="-128"/>
              </a:rPr>
              <a:t>目標等について</a:t>
            </a:r>
            <a:endParaRPr kumimoji="1" lang="ja-JP" altLang="en-US" sz="3600" dirty="0">
              <a:solidFill>
                <a:schemeClr val="tx2">
                  <a:lumMod val="90000"/>
                  <a:lumOff val="10000"/>
                </a:schemeClr>
              </a:solidFill>
              <a:latin typeface="BIZ UDゴシック" panose="020B0400000000000000" pitchFamily="49" charset="-128"/>
              <a:ea typeface="BIZ UDゴシック" panose="020B0400000000000000" pitchFamily="49" charset="-128"/>
            </a:endParaRPr>
          </a:p>
          <a:p>
            <a:r>
              <a:rPr lang="ja-JP" altLang="en-US" sz="3600" dirty="0">
                <a:solidFill>
                  <a:schemeClr val="tx2">
                    <a:lumMod val="90000"/>
                    <a:lumOff val="10000"/>
                  </a:schemeClr>
                </a:solidFill>
                <a:latin typeface="HGS創英角ｺﾞｼｯｸUB" panose="020B0900000000000000" pitchFamily="50" charset="-128"/>
                <a:ea typeface="HGS創英角ｺﾞｼｯｸUB" panose="020B0900000000000000" pitchFamily="50" charset="-128"/>
              </a:rPr>
              <a:t>　</a:t>
            </a:r>
            <a:endParaRPr kumimoji="1" lang="ja-JP" altLang="en-US" sz="3600" dirty="0">
              <a:solidFill>
                <a:schemeClr val="tx2">
                  <a:lumMod val="90000"/>
                  <a:lumOff val="10000"/>
                </a:schemeClr>
              </a:solidFill>
              <a:latin typeface="HGS創英角ｺﾞｼｯｸUB" panose="020B0900000000000000" pitchFamily="50" charset="-128"/>
              <a:ea typeface="HGS創英角ｺﾞｼｯｸUB" panose="020B0900000000000000" pitchFamily="50" charset="-128"/>
            </a:endParaRPr>
          </a:p>
        </p:txBody>
      </p:sp>
      <p:sp>
        <p:nvSpPr>
          <p:cNvPr id="9" name="テキスト ボックス 8">
            <a:extLst>
              <a:ext uri="{FF2B5EF4-FFF2-40B4-BE49-F238E27FC236}">
                <a16:creationId xmlns:a16="http://schemas.microsoft.com/office/drawing/2014/main" id="{889D787D-DC06-09BB-DBE0-A3EB59041DE2}"/>
              </a:ext>
            </a:extLst>
          </p:cNvPr>
          <p:cNvSpPr txBox="1"/>
          <p:nvPr/>
        </p:nvSpPr>
        <p:spPr>
          <a:xfrm>
            <a:off x="4972359" y="4864720"/>
            <a:ext cx="2411238" cy="400110"/>
          </a:xfrm>
          <a:prstGeom prst="rect">
            <a:avLst/>
          </a:prstGeom>
          <a:noFill/>
        </p:spPr>
        <p:txBody>
          <a:bodyPr wrap="none" rtlCol="0">
            <a:spAutoFit/>
          </a:bodyPr>
          <a:lstStyle/>
          <a:p>
            <a:r>
              <a:rPr kumimoji="1" lang="ja-JP" altLang="en-US" sz="2000" dirty="0">
                <a:solidFill>
                  <a:schemeClr val="tx2">
                    <a:lumMod val="90000"/>
                    <a:lumOff val="10000"/>
                  </a:schemeClr>
                </a:solidFill>
                <a:latin typeface="BIZ UDPゴシック" panose="020B0400000000000000" pitchFamily="50" charset="-128"/>
                <a:ea typeface="BIZ UDPゴシック" panose="020B0400000000000000" pitchFamily="50" charset="-128"/>
              </a:rPr>
              <a:t>令和</a:t>
            </a:r>
            <a:r>
              <a:rPr kumimoji="1" lang="en-US" altLang="ja-JP" sz="2000" dirty="0">
                <a:solidFill>
                  <a:schemeClr val="tx2">
                    <a:lumMod val="90000"/>
                    <a:lumOff val="10000"/>
                  </a:schemeClr>
                </a:solidFill>
                <a:latin typeface="BIZ UDPゴシック" panose="020B0400000000000000" pitchFamily="50" charset="-128"/>
                <a:ea typeface="BIZ UDPゴシック" panose="020B0400000000000000" pitchFamily="50" charset="-128"/>
              </a:rPr>
              <a:t>7</a:t>
            </a:r>
            <a:r>
              <a:rPr kumimoji="1" lang="ja-JP" altLang="en-US" sz="2000" dirty="0">
                <a:solidFill>
                  <a:schemeClr val="tx2">
                    <a:lumMod val="90000"/>
                    <a:lumOff val="10000"/>
                  </a:schemeClr>
                </a:solidFill>
                <a:latin typeface="BIZ UDPゴシック" panose="020B0400000000000000" pitchFamily="50" charset="-128"/>
                <a:ea typeface="BIZ UDPゴシック" panose="020B0400000000000000" pitchFamily="50" charset="-128"/>
              </a:rPr>
              <a:t>年</a:t>
            </a:r>
            <a:r>
              <a:rPr lang="ja-JP" altLang="en-US" sz="2000" dirty="0">
                <a:solidFill>
                  <a:schemeClr val="tx2">
                    <a:lumMod val="90000"/>
                    <a:lumOff val="10000"/>
                  </a:schemeClr>
                </a:solidFill>
                <a:latin typeface="BIZ UDPゴシック" panose="020B0400000000000000" pitchFamily="50" charset="-128"/>
                <a:ea typeface="BIZ UDPゴシック" panose="020B0400000000000000" pitchFamily="50" charset="-128"/>
              </a:rPr>
              <a:t>１２</a:t>
            </a:r>
            <a:r>
              <a:rPr kumimoji="1" lang="ja-JP" altLang="en-US" sz="2000" dirty="0">
                <a:solidFill>
                  <a:schemeClr val="tx2">
                    <a:lumMod val="90000"/>
                    <a:lumOff val="10000"/>
                  </a:schemeClr>
                </a:solidFill>
                <a:latin typeface="BIZ UDPゴシック" panose="020B0400000000000000" pitchFamily="50" charset="-128"/>
                <a:ea typeface="BIZ UDPゴシック" panose="020B0400000000000000" pitchFamily="50" charset="-128"/>
              </a:rPr>
              <a:t>月</a:t>
            </a:r>
            <a:r>
              <a:rPr lang="en-US" altLang="ja-JP" sz="2000" dirty="0">
                <a:solidFill>
                  <a:schemeClr val="tx2">
                    <a:lumMod val="90000"/>
                    <a:lumOff val="10000"/>
                  </a:schemeClr>
                </a:solidFill>
                <a:latin typeface="BIZ UDPゴシック" panose="020B0400000000000000" pitchFamily="50" charset="-128"/>
                <a:ea typeface="BIZ UDPゴシック" panose="020B0400000000000000" pitchFamily="50" charset="-128"/>
              </a:rPr>
              <a:t>2</a:t>
            </a:r>
            <a:r>
              <a:rPr lang="ja-JP" altLang="en-US" sz="2000" dirty="0">
                <a:solidFill>
                  <a:schemeClr val="tx2">
                    <a:lumMod val="90000"/>
                    <a:lumOff val="10000"/>
                  </a:schemeClr>
                </a:solidFill>
                <a:latin typeface="BIZ UDPゴシック" panose="020B0400000000000000" pitchFamily="50" charset="-128"/>
                <a:ea typeface="BIZ UDPゴシック" panose="020B0400000000000000" pitchFamily="50" charset="-128"/>
              </a:rPr>
              <a:t>５</a:t>
            </a:r>
            <a:r>
              <a:rPr kumimoji="1" lang="ja-JP" altLang="en-US" sz="2000" dirty="0">
                <a:solidFill>
                  <a:schemeClr val="tx2">
                    <a:lumMod val="90000"/>
                    <a:lumOff val="10000"/>
                  </a:schemeClr>
                </a:solidFill>
                <a:latin typeface="BIZ UDPゴシック" panose="020B0400000000000000" pitchFamily="50" charset="-128"/>
                <a:ea typeface="BIZ UDPゴシック" panose="020B0400000000000000" pitchFamily="50" charset="-128"/>
              </a:rPr>
              <a:t>日</a:t>
            </a:r>
          </a:p>
        </p:txBody>
      </p:sp>
      <p:sp>
        <p:nvSpPr>
          <p:cNvPr id="10" name="正方形/長方形 9">
            <a:extLst>
              <a:ext uri="{FF2B5EF4-FFF2-40B4-BE49-F238E27FC236}">
                <a16:creationId xmlns:a16="http://schemas.microsoft.com/office/drawing/2014/main" id="{37F51D41-69FF-64AC-3A58-26514ACC891D}"/>
              </a:ext>
            </a:extLst>
          </p:cNvPr>
          <p:cNvSpPr/>
          <p:nvPr/>
        </p:nvSpPr>
        <p:spPr>
          <a:xfrm>
            <a:off x="10180320" y="168832"/>
            <a:ext cx="1854926" cy="616259"/>
          </a:xfrm>
          <a:prstGeom prst="rect">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2400" dirty="0">
                <a:solidFill>
                  <a:schemeClr val="tx1"/>
                </a:solidFill>
                <a:latin typeface="HG創英角ｺﾞｼｯｸUB" panose="020B0909000000000000" pitchFamily="49" charset="-128"/>
                <a:ea typeface="HG創英角ｺﾞｼｯｸUB" panose="020B0909000000000000" pitchFamily="49" charset="-128"/>
              </a:rPr>
              <a:t>資料１</a:t>
            </a:r>
          </a:p>
        </p:txBody>
      </p:sp>
      <p:sp>
        <p:nvSpPr>
          <p:cNvPr id="2" name="テキスト ボックス 1">
            <a:extLst>
              <a:ext uri="{FF2B5EF4-FFF2-40B4-BE49-F238E27FC236}">
                <a16:creationId xmlns:a16="http://schemas.microsoft.com/office/drawing/2014/main" id="{14BA33E4-0F86-1CC2-E58E-220647DC1846}"/>
              </a:ext>
            </a:extLst>
          </p:cNvPr>
          <p:cNvSpPr txBox="1"/>
          <p:nvPr/>
        </p:nvSpPr>
        <p:spPr>
          <a:xfrm>
            <a:off x="3947619" y="4312831"/>
            <a:ext cx="4160113" cy="400110"/>
          </a:xfrm>
          <a:prstGeom prst="rect">
            <a:avLst/>
          </a:prstGeom>
          <a:noFill/>
        </p:spPr>
        <p:txBody>
          <a:bodyPr wrap="none" rtlCol="0">
            <a:spAutoFit/>
          </a:bodyPr>
          <a:lstStyle/>
          <a:p>
            <a:r>
              <a:rPr kumimoji="1" lang="ja-JP" altLang="en-US" sz="2000" dirty="0">
                <a:solidFill>
                  <a:schemeClr val="tx2">
                    <a:lumMod val="90000"/>
                    <a:lumOff val="10000"/>
                  </a:schemeClr>
                </a:solidFill>
                <a:latin typeface="BIZ UDPゴシック" panose="020B0400000000000000" pitchFamily="50" charset="-128"/>
                <a:ea typeface="BIZ UDPゴシック" panose="020B0400000000000000" pitchFamily="50" charset="-128"/>
              </a:rPr>
              <a:t>（下水河川企画課・下水河川事業課）</a:t>
            </a:r>
          </a:p>
        </p:txBody>
      </p:sp>
      <p:cxnSp>
        <p:nvCxnSpPr>
          <p:cNvPr id="4" name="直線コネクタ 3">
            <a:extLst>
              <a:ext uri="{FF2B5EF4-FFF2-40B4-BE49-F238E27FC236}">
                <a16:creationId xmlns:a16="http://schemas.microsoft.com/office/drawing/2014/main" id="{9A6B60A3-6770-46F8-FFAD-54C48099CB0E}"/>
              </a:ext>
            </a:extLst>
          </p:cNvPr>
          <p:cNvCxnSpPr>
            <a:cxnSpLocks/>
          </p:cNvCxnSpPr>
          <p:nvPr/>
        </p:nvCxnSpPr>
        <p:spPr>
          <a:xfrm>
            <a:off x="1320800" y="2373745"/>
            <a:ext cx="9264309" cy="0"/>
          </a:xfrm>
          <a:prstGeom prst="line">
            <a:avLst/>
          </a:prstGeom>
          <a:ln w="31750"/>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27845D35-967D-0C7A-9A55-2784368813D2}"/>
              </a:ext>
            </a:extLst>
          </p:cNvPr>
          <p:cNvCxnSpPr>
            <a:cxnSpLocks/>
          </p:cNvCxnSpPr>
          <p:nvPr/>
        </p:nvCxnSpPr>
        <p:spPr>
          <a:xfrm>
            <a:off x="1265382" y="3911602"/>
            <a:ext cx="9319727" cy="0"/>
          </a:xfrm>
          <a:prstGeom prst="line">
            <a:avLst/>
          </a:prstGeom>
          <a:ln w="317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91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10</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2451312"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＜管きょの改築延長＞</a:t>
            </a:r>
            <a:endParaRPr lang="ja-JP" altLang="en-US" sz="1400" dirty="0"/>
          </a:p>
        </p:txBody>
      </p:sp>
      <p:sp>
        <p:nvSpPr>
          <p:cNvPr id="2" name="正方形/長方形 1"/>
          <p:cNvSpPr/>
          <p:nvPr/>
        </p:nvSpPr>
        <p:spPr>
          <a:xfrm>
            <a:off x="6269632" y="4604826"/>
            <a:ext cx="5536234" cy="17148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ysClr val="windowText" lastClr="000000"/>
                </a:solidFill>
              </a:rPr>
              <a:t>将来の改築事業費見通しの前提となる</a:t>
            </a:r>
            <a:r>
              <a:rPr kumimoji="1" lang="ja-JP" altLang="en-US" sz="1400" b="1" dirty="0">
                <a:solidFill>
                  <a:sysClr val="windowText" lastClr="000000"/>
                </a:solidFill>
              </a:rPr>
              <a:t>改築量を維持する</a:t>
            </a:r>
            <a:r>
              <a:rPr kumimoji="1" lang="ja-JP" altLang="en-US" sz="1400" dirty="0">
                <a:solidFill>
                  <a:sysClr val="windowText" lastClr="000000"/>
                </a:solidFill>
              </a:rPr>
              <a:t>ことを目標として定める。</a:t>
            </a:r>
            <a:endParaRPr kumimoji="1" lang="en-US" altLang="ja-JP" sz="1400" dirty="0">
              <a:solidFill>
                <a:sysClr val="windowText" lastClr="000000"/>
              </a:solidFill>
            </a:endParaRPr>
          </a:p>
          <a:p>
            <a:endParaRPr kumimoji="1" lang="en-US" altLang="ja-JP" sz="1400" dirty="0">
              <a:solidFill>
                <a:sysClr val="windowText" lastClr="000000"/>
              </a:solidFill>
            </a:endParaRPr>
          </a:p>
          <a:p>
            <a:r>
              <a:rPr lang="ja-JP" altLang="en-US" sz="1400" dirty="0">
                <a:solidFill>
                  <a:sysClr val="windowText" lastClr="000000"/>
                </a:solidFill>
              </a:rPr>
              <a:t>ただし、</a:t>
            </a:r>
            <a:endParaRPr lang="en-US" altLang="ja-JP" sz="1400" dirty="0">
              <a:solidFill>
                <a:sysClr val="windowText" lastClr="000000"/>
              </a:solidFill>
            </a:endParaRPr>
          </a:p>
          <a:p>
            <a:r>
              <a:rPr lang="ja-JP" altLang="en-US" sz="1400" dirty="0">
                <a:solidFill>
                  <a:sysClr val="windowText" lastClr="000000"/>
                </a:solidFill>
              </a:rPr>
              <a:t>改築対象施設は点検・調査の判定結果により増減することから、</a:t>
            </a:r>
            <a:endParaRPr kumimoji="1" lang="en-US" altLang="ja-JP" sz="1400" dirty="0">
              <a:solidFill>
                <a:sysClr val="windowText" lastClr="000000"/>
              </a:solidFill>
            </a:endParaRPr>
          </a:p>
          <a:p>
            <a:r>
              <a:rPr lang="ja-JP" altLang="en-US" sz="1400" u="sng" dirty="0">
                <a:solidFill>
                  <a:sysClr val="windowText" lastClr="000000"/>
                </a:solidFill>
              </a:rPr>
              <a:t>経営計画改訂のたびに目標値の精査を行う</a:t>
            </a:r>
            <a:r>
              <a:rPr lang="ja-JP" altLang="en-US" sz="1400" u="sng" dirty="0" smtClean="0">
                <a:solidFill>
                  <a:sysClr val="windowText" lastClr="000000"/>
                </a:solidFill>
              </a:rPr>
              <a:t>。</a:t>
            </a:r>
            <a:endParaRPr kumimoji="1" lang="en-US" altLang="ja-JP" sz="1400" u="sng" dirty="0">
              <a:solidFill>
                <a:sysClr val="windowText" lastClr="000000"/>
              </a:solidFill>
            </a:endParaRPr>
          </a:p>
          <a:p>
            <a:r>
              <a:rPr lang="ja-JP" altLang="en-US" sz="1400" u="sng" dirty="0">
                <a:solidFill>
                  <a:sysClr val="windowText" lastClr="000000"/>
                </a:solidFill>
              </a:rPr>
              <a:t>目標：</a:t>
            </a:r>
            <a:r>
              <a:rPr lang="en-US" altLang="ja-JP" sz="1400" u="sng" dirty="0">
                <a:solidFill>
                  <a:sysClr val="windowText" lastClr="000000"/>
                </a:solidFill>
              </a:rPr>
              <a:t>R18</a:t>
            </a:r>
            <a:r>
              <a:rPr lang="ja-JP" altLang="en-US" sz="1400" u="sng" dirty="0">
                <a:solidFill>
                  <a:sysClr val="windowText" lastClr="000000"/>
                </a:solidFill>
              </a:rPr>
              <a:t>末　１２</a:t>
            </a:r>
            <a:r>
              <a:rPr lang="en-US" altLang="ja-JP" sz="1400" u="sng" dirty="0">
                <a:solidFill>
                  <a:sysClr val="windowText" lastClr="000000"/>
                </a:solidFill>
              </a:rPr>
              <a:t>km</a:t>
            </a:r>
            <a:r>
              <a:rPr lang="ja-JP" altLang="en-US" sz="1200" dirty="0">
                <a:solidFill>
                  <a:sysClr val="windowText" lastClr="000000"/>
                </a:solidFill>
              </a:rPr>
              <a:t>（</a:t>
            </a:r>
            <a:r>
              <a:rPr lang="en-US" altLang="ja-JP" sz="1200" dirty="0">
                <a:solidFill>
                  <a:sysClr val="windowText" lastClr="000000"/>
                </a:solidFill>
              </a:rPr>
              <a:t>1.2km×10</a:t>
            </a:r>
            <a:r>
              <a:rPr lang="ja-JP" altLang="en-US" sz="1200" dirty="0">
                <a:solidFill>
                  <a:sysClr val="windowText" lastClr="000000"/>
                </a:solidFill>
              </a:rPr>
              <a:t>年）</a:t>
            </a:r>
            <a:endParaRPr kumimoji="1" lang="en-US" altLang="ja-JP" sz="1200" u="sng" dirty="0">
              <a:solidFill>
                <a:sysClr val="windowText" lastClr="000000"/>
              </a:solidFill>
            </a:endParaRPr>
          </a:p>
        </p:txBody>
      </p:sp>
      <p:grpSp>
        <p:nvGrpSpPr>
          <p:cNvPr id="15" name="グループ化 14">
            <a:extLst>
              <a:ext uri="{FF2B5EF4-FFF2-40B4-BE49-F238E27FC236}">
                <a16:creationId xmlns:a16="http://schemas.microsoft.com/office/drawing/2014/main" id="{479F380A-5117-DA1E-3D9B-859C2FF8CB10}"/>
              </a:ext>
            </a:extLst>
          </p:cNvPr>
          <p:cNvGrpSpPr/>
          <p:nvPr/>
        </p:nvGrpSpPr>
        <p:grpSpPr>
          <a:xfrm>
            <a:off x="386134" y="1176205"/>
            <a:ext cx="5580000" cy="2774231"/>
            <a:chOff x="6516000" y="763615"/>
            <a:chExt cx="5580000" cy="2831863"/>
          </a:xfrm>
        </p:grpSpPr>
        <p:graphicFrame>
          <p:nvGraphicFramePr>
            <p:cNvPr id="11" name="グラフ 10">
              <a:extLst>
                <a:ext uri="{FF2B5EF4-FFF2-40B4-BE49-F238E27FC236}">
                  <a16:creationId xmlns:a16="http://schemas.microsoft.com/office/drawing/2014/main" id="{69D65440-526D-1F44-5464-6CF96B4BF77A}"/>
                </a:ext>
              </a:extLst>
            </p:cNvPr>
            <p:cNvGraphicFramePr>
              <a:graphicFrameLocks/>
            </p:cNvGraphicFramePr>
            <p:nvPr>
              <p:extLst>
                <p:ext uri="{D42A27DB-BD31-4B8C-83A1-F6EECF244321}">
                  <p14:modId xmlns:p14="http://schemas.microsoft.com/office/powerpoint/2010/main" val="1342700125"/>
                </p:ext>
              </p:extLst>
            </p:nvPr>
          </p:nvGraphicFramePr>
          <p:xfrm>
            <a:off x="6516000" y="763615"/>
            <a:ext cx="558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6">
              <a:extLst>
                <a:ext uri="{FF2B5EF4-FFF2-40B4-BE49-F238E27FC236}">
                  <a16:creationId xmlns:a16="http://schemas.microsoft.com/office/drawing/2014/main" id="{C721864D-2E31-5CB1-1107-713892DED70F}"/>
                </a:ext>
              </a:extLst>
            </p:cNvPr>
            <p:cNvSpPr txBox="1"/>
            <p:nvPr/>
          </p:nvSpPr>
          <p:spPr bwMode="auto">
            <a:xfrm>
              <a:off x="7572997" y="2437676"/>
              <a:ext cx="1106641" cy="201637"/>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tx1"/>
            </a:fontRef>
          </p:style>
          <p:txBody>
            <a:bodyPr wrap="none" lIns="36000" tIns="36000" rIns="36000" bIns="36000"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050" dirty="0">
                  <a:ea typeface="ＭＳ ゴシック" panose="020B0609070205080204" pitchFamily="49" charset="-128"/>
                  <a:cs typeface="メイリオ" panose="020B0604030504040204" pitchFamily="50" charset="-128"/>
                </a:rPr>
                <a:t>平均：</a:t>
              </a:r>
              <a:r>
                <a:rPr kumimoji="1" lang="en-US" altLang="ja-JP" sz="1050" dirty="0">
                  <a:ea typeface="ＭＳ ゴシック" panose="020B0609070205080204" pitchFamily="49" charset="-128"/>
                  <a:cs typeface="メイリオ" panose="020B0604030504040204" pitchFamily="50" charset="-128"/>
                </a:rPr>
                <a:t>118</a:t>
              </a:r>
              <a:r>
                <a:rPr kumimoji="1" lang="ja-JP" altLang="en-US" sz="1050" dirty="0">
                  <a:ea typeface="ＭＳ ゴシック" panose="020B0609070205080204" pitchFamily="49" charset="-128"/>
                  <a:cs typeface="メイリオ" panose="020B0604030504040204" pitchFamily="50" charset="-128"/>
                </a:rPr>
                <a:t>百万円</a:t>
              </a:r>
            </a:p>
          </p:txBody>
        </p:sp>
        <p:sp>
          <p:nvSpPr>
            <p:cNvPr id="13" name="四角形吹き出し 8">
              <a:extLst>
                <a:ext uri="{FF2B5EF4-FFF2-40B4-BE49-F238E27FC236}">
                  <a16:creationId xmlns:a16="http://schemas.microsoft.com/office/drawing/2014/main" id="{F444CD4B-C36D-7B9A-644D-FB2A240B2359}"/>
                </a:ext>
              </a:extLst>
            </p:cNvPr>
            <p:cNvSpPr/>
            <p:nvPr/>
          </p:nvSpPr>
          <p:spPr bwMode="auto">
            <a:xfrm>
              <a:off x="9765379" y="2132545"/>
              <a:ext cx="1292589" cy="201637"/>
            </a:xfrm>
            <a:prstGeom prst="wedgeRectCallout">
              <a:avLst>
                <a:gd name="adj1" fmla="val 54054"/>
                <a:gd name="adj2" fmla="val 138966"/>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rtlCol="0" anchor="ctr"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ja-JP" sz="1050" dirty="0">
                  <a:effectLst/>
                  <a:ea typeface="ＭＳ ゴシック" panose="020B0609070205080204" pitchFamily="49" charset="-128"/>
                  <a:cs typeface="+mn-cs"/>
                </a:rPr>
                <a:t>累計：</a:t>
              </a:r>
              <a:r>
                <a:rPr kumimoji="1" lang="en-US" altLang="ja-JP" sz="1050" dirty="0">
                  <a:effectLst/>
                  <a:ea typeface="ＭＳ ゴシック" panose="020B0609070205080204" pitchFamily="49" charset="-128"/>
                  <a:cs typeface="+mn-cs"/>
                </a:rPr>
                <a:t>12,077</a:t>
              </a:r>
              <a:r>
                <a:rPr kumimoji="1" lang="ja-JP" altLang="ja-JP" sz="1050" dirty="0">
                  <a:effectLst/>
                  <a:ea typeface="ＭＳ ゴシック" panose="020B0609070205080204" pitchFamily="49" charset="-128"/>
                  <a:cs typeface="+mn-cs"/>
                </a:rPr>
                <a:t>百万円</a:t>
              </a:r>
              <a:endParaRPr lang="ja-JP" altLang="ja-JP" sz="900" dirty="0">
                <a:effectLst/>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2B72E303-8790-1291-D962-8526F6456E09}"/>
                </a:ext>
              </a:extLst>
            </p:cNvPr>
            <p:cNvSpPr txBox="1"/>
            <p:nvPr/>
          </p:nvSpPr>
          <p:spPr>
            <a:xfrm>
              <a:off x="8342541" y="3281307"/>
              <a:ext cx="2007281" cy="314171"/>
            </a:xfrm>
            <a:prstGeom prst="rect">
              <a:avLst/>
            </a:prstGeom>
            <a:noFill/>
          </p:spPr>
          <p:txBody>
            <a:bodyPr wrap="none">
              <a:spAutoFit/>
            </a:bodyPr>
            <a:lstStyle/>
            <a:p>
              <a:r>
                <a:rPr lang="en-US" altLang="ja-JP" sz="1400" dirty="0">
                  <a:solidFill>
                    <a:schemeClr val="tx2">
                      <a:lumMod val="90000"/>
                      <a:lumOff val="10000"/>
                    </a:schemeClr>
                  </a:solidFill>
                  <a:latin typeface="BIZ UDPゴシック" panose="020B0400000000000000" pitchFamily="50" charset="-128"/>
                  <a:ea typeface="BIZ UDPゴシック" panose="020B0400000000000000" pitchFamily="50" charset="-128"/>
                </a:rPr>
                <a:t>100</a:t>
              </a:r>
              <a:r>
                <a:rPr lang="ja-JP" altLang="en-US" sz="1400" dirty="0">
                  <a:solidFill>
                    <a:schemeClr val="tx2">
                      <a:lumMod val="90000"/>
                      <a:lumOff val="10000"/>
                    </a:schemeClr>
                  </a:solidFill>
                  <a:latin typeface="BIZ UDPゴシック" panose="020B0400000000000000" pitchFamily="50" charset="-128"/>
                  <a:ea typeface="BIZ UDPゴシック" panose="020B0400000000000000" pitchFamily="50" charset="-128"/>
                </a:rPr>
                <a:t>年間の改築事業費</a:t>
              </a:r>
              <a:endParaRPr lang="ja-JP" altLang="en-US" sz="1400" dirty="0">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C7DED43F-068C-BEC4-11AD-A0799DF46A47}"/>
              </a:ext>
            </a:extLst>
          </p:cNvPr>
          <p:cNvGrpSpPr/>
          <p:nvPr/>
        </p:nvGrpSpPr>
        <p:grpSpPr>
          <a:xfrm>
            <a:off x="386134" y="4075689"/>
            <a:ext cx="5580000" cy="2774807"/>
            <a:chOff x="6516000" y="3324112"/>
            <a:chExt cx="5580000" cy="3299212"/>
          </a:xfrm>
        </p:grpSpPr>
        <p:graphicFrame>
          <p:nvGraphicFramePr>
            <p:cNvPr id="17" name="グラフ 16">
              <a:extLst>
                <a:ext uri="{FF2B5EF4-FFF2-40B4-BE49-F238E27FC236}">
                  <a16:creationId xmlns:a16="http://schemas.microsoft.com/office/drawing/2014/main" id="{A90F512E-C7C8-AF92-8F8F-0347EED88F0E}"/>
                </a:ext>
              </a:extLst>
            </p:cNvPr>
            <p:cNvGraphicFramePr>
              <a:graphicFrameLocks/>
            </p:cNvGraphicFramePr>
            <p:nvPr>
              <p:extLst>
                <p:ext uri="{D42A27DB-BD31-4B8C-83A1-F6EECF244321}">
                  <p14:modId xmlns:p14="http://schemas.microsoft.com/office/powerpoint/2010/main" val="2000111132"/>
                </p:ext>
              </p:extLst>
            </p:nvPr>
          </p:nvGraphicFramePr>
          <p:xfrm>
            <a:off x="6516000" y="3324112"/>
            <a:ext cx="5580000" cy="2925355"/>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1">
              <a:extLst>
                <a:ext uri="{FF2B5EF4-FFF2-40B4-BE49-F238E27FC236}">
                  <a16:creationId xmlns:a16="http://schemas.microsoft.com/office/drawing/2014/main" id="{6CDDDE56-70CE-F040-4FD0-52C52B366663}"/>
                </a:ext>
              </a:extLst>
            </p:cNvPr>
            <p:cNvSpPr txBox="1"/>
            <p:nvPr/>
          </p:nvSpPr>
          <p:spPr bwMode="auto">
            <a:xfrm>
              <a:off x="10569899" y="5426143"/>
              <a:ext cx="585323" cy="198392"/>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tx1"/>
            </a:fontRef>
          </p:style>
          <p:txBody>
            <a:bodyPr wrap="square" lIns="36000" tIns="36000" rIns="36000" bIns="3600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lnSpc>
                  <a:spcPts val="1200"/>
                </a:lnSpc>
              </a:pPr>
              <a:r>
                <a:rPr kumimoji="1"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緊急度</a:t>
              </a:r>
              <a:r>
                <a:rPr kumimoji="1"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Ⅱ</a:t>
              </a:r>
              <a:endParaRPr kumimoji="1" lang="ja-JP" altLang="en-US" sz="10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テキスト ボックス 13">
              <a:extLst>
                <a:ext uri="{FF2B5EF4-FFF2-40B4-BE49-F238E27FC236}">
                  <a16:creationId xmlns:a16="http://schemas.microsoft.com/office/drawing/2014/main" id="{48204BF1-A97A-66BD-4FC5-F113F503F32D}"/>
                </a:ext>
              </a:extLst>
            </p:cNvPr>
            <p:cNvSpPr txBox="1"/>
            <p:nvPr/>
          </p:nvSpPr>
          <p:spPr bwMode="auto">
            <a:xfrm>
              <a:off x="9242476" y="5102439"/>
              <a:ext cx="585323" cy="193921"/>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tx1"/>
            </a:fontRef>
          </p:style>
          <p:txBody>
            <a:bodyPr wrap="square" lIns="36000" tIns="36000" rIns="36000" bIns="3600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lnSpc>
                  <a:spcPts val="1200"/>
                </a:lnSpc>
              </a:pPr>
              <a:r>
                <a:rPr kumimoji="1"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緊急度</a:t>
              </a:r>
              <a:r>
                <a:rPr kumimoji="1"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Ⅲ</a:t>
              </a:r>
              <a:endParaRPr kumimoji="1" lang="ja-JP" altLang="en-US" sz="10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1" name="テキスト ボックス 14">
              <a:extLst>
                <a:ext uri="{FF2B5EF4-FFF2-40B4-BE49-F238E27FC236}">
                  <a16:creationId xmlns:a16="http://schemas.microsoft.com/office/drawing/2014/main" id="{952801D4-B8FF-A6C8-6484-360C3BF28135}"/>
                </a:ext>
              </a:extLst>
            </p:cNvPr>
            <p:cNvSpPr txBox="1"/>
            <p:nvPr/>
          </p:nvSpPr>
          <p:spPr bwMode="auto">
            <a:xfrm>
              <a:off x="8107775" y="4183003"/>
              <a:ext cx="526791" cy="193921"/>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tx1"/>
            </a:fontRef>
          </p:style>
          <p:txBody>
            <a:bodyPr wrap="square" lIns="36000" tIns="36000" rIns="36000" bIns="3600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lnSpc>
                  <a:spcPts val="1200"/>
                </a:lnSpc>
              </a:pPr>
              <a:r>
                <a:rPr kumimoji="1" lang="ja-JP" altLang="en-US" sz="1000">
                  <a:latin typeface="游ゴシック" panose="020B0400000000000000" pitchFamily="50" charset="-128"/>
                  <a:ea typeface="游ゴシック" panose="020B0400000000000000" pitchFamily="50" charset="-128"/>
                  <a:cs typeface="メイリオ" panose="020B0604030504040204" pitchFamily="50" charset="-128"/>
                </a:rPr>
                <a:t>健全</a:t>
              </a:r>
            </a:p>
          </p:txBody>
        </p:sp>
        <p:sp>
          <p:nvSpPr>
            <p:cNvPr id="22" name="テキスト ボックス 21">
              <a:extLst>
                <a:ext uri="{FF2B5EF4-FFF2-40B4-BE49-F238E27FC236}">
                  <a16:creationId xmlns:a16="http://schemas.microsoft.com/office/drawing/2014/main" id="{4F9A442C-E52F-4A35-3EDA-EF27EB77A4F2}"/>
                </a:ext>
              </a:extLst>
            </p:cNvPr>
            <p:cNvSpPr txBox="1"/>
            <p:nvPr/>
          </p:nvSpPr>
          <p:spPr>
            <a:xfrm>
              <a:off x="8356060" y="6257381"/>
              <a:ext cx="2186817" cy="365943"/>
            </a:xfrm>
            <a:prstGeom prst="rect">
              <a:avLst/>
            </a:prstGeom>
            <a:noFill/>
          </p:spPr>
          <p:txBody>
            <a:bodyPr wrap="none">
              <a:spAutoFit/>
            </a:bodyPr>
            <a:lstStyle/>
            <a:p>
              <a:r>
                <a:rPr lang="en-US" altLang="ja-JP" sz="1400" dirty="0">
                  <a:solidFill>
                    <a:schemeClr val="tx2">
                      <a:lumMod val="90000"/>
                      <a:lumOff val="10000"/>
                    </a:schemeClr>
                  </a:solidFill>
                  <a:latin typeface="BIZ UDPゴシック" panose="020B0400000000000000" pitchFamily="50" charset="-128"/>
                  <a:ea typeface="BIZ UDPゴシック" panose="020B0400000000000000" pitchFamily="50" charset="-128"/>
                </a:rPr>
                <a:t>100</a:t>
              </a:r>
              <a:r>
                <a:rPr lang="ja-JP" altLang="en-US" sz="1400" dirty="0">
                  <a:solidFill>
                    <a:schemeClr val="tx2">
                      <a:lumMod val="90000"/>
                      <a:lumOff val="10000"/>
                    </a:schemeClr>
                  </a:solidFill>
                  <a:latin typeface="BIZ UDPゴシック" panose="020B0400000000000000" pitchFamily="50" charset="-128"/>
                  <a:ea typeface="BIZ UDPゴシック" panose="020B0400000000000000" pitchFamily="50" charset="-128"/>
                </a:rPr>
                <a:t>年間の緊急度の推移</a:t>
              </a:r>
              <a:endParaRPr lang="ja-JP" altLang="en-US" sz="1400" dirty="0"/>
            </a:p>
          </p:txBody>
        </p:sp>
      </p:grpSp>
      <p:sp>
        <p:nvSpPr>
          <p:cNvPr id="53" name="テキスト ボックス 52">
            <a:extLst>
              <a:ext uri="{FF2B5EF4-FFF2-40B4-BE49-F238E27FC236}">
                <a16:creationId xmlns:a16="http://schemas.microsoft.com/office/drawing/2014/main" id="{3FBD9174-9FC0-BA55-C0FB-7D4714FF84BC}"/>
              </a:ext>
            </a:extLst>
          </p:cNvPr>
          <p:cNvSpPr txBox="1"/>
          <p:nvPr/>
        </p:nvSpPr>
        <p:spPr>
          <a:xfrm>
            <a:off x="6269632" y="1032271"/>
            <a:ext cx="2066591" cy="307777"/>
          </a:xfrm>
          <a:prstGeom prst="rect">
            <a:avLst/>
          </a:prstGeom>
          <a:noFill/>
          <a:ln>
            <a:solidFill>
              <a:schemeClr val="tx1"/>
            </a:solidFill>
          </a:ln>
        </p:spPr>
        <p:txBody>
          <a:bodyPr wrap="none">
            <a:spAutoFit/>
          </a:bodyPr>
          <a:lstStyle/>
          <a:p>
            <a:r>
              <a:rPr lang="ja-JP" altLang="en-US" sz="1400" dirty="0">
                <a:solidFill>
                  <a:schemeClr val="tx2">
                    <a:lumMod val="90000"/>
                    <a:lumOff val="10000"/>
                  </a:schemeClr>
                </a:solidFill>
                <a:latin typeface="BIZ UDPゴシック" panose="020B0400000000000000" pitchFamily="50" charset="-128"/>
                <a:ea typeface="BIZ UDPゴシック" panose="020B0400000000000000" pitchFamily="50" charset="-128"/>
              </a:rPr>
              <a:t>点検～修繕・改築の流れ</a:t>
            </a:r>
            <a:endParaRPr lang="ja-JP" altLang="en-US" sz="1400" dirty="0"/>
          </a:p>
        </p:txBody>
      </p:sp>
      <p:grpSp>
        <p:nvGrpSpPr>
          <p:cNvPr id="61" name="グループ化 60">
            <a:extLst>
              <a:ext uri="{FF2B5EF4-FFF2-40B4-BE49-F238E27FC236}">
                <a16:creationId xmlns:a16="http://schemas.microsoft.com/office/drawing/2014/main" id="{D9C35C35-C554-8607-B940-282F371EDC9D}"/>
              </a:ext>
            </a:extLst>
          </p:cNvPr>
          <p:cNvGrpSpPr/>
          <p:nvPr/>
        </p:nvGrpSpPr>
        <p:grpSpPr>
          <a:xfrm>
            <a:off x="6153452" y="1754208"/>
            <a:ext cx="5700686" cy="2703951"/>
            <a:chOff x="6428455" y="1484572"/>
            <a:chExt cx="5700686" cy="2703951"/>
          </a:xfrm>
        </p:grpSpPr>
        <p:sp>
          <p:nvSpPr>
            <p:cNvPr id="32" name="正方形/長方形 31">
              <a:extLst>
                <a:ext uri="{FF2B5EF4-FFF2-40B4-BE49-F238E27FC236}">
                  <a16:creationId xmlns:a16="http://schemas.microsoft.com/office/drawing/2014/main" id="{1AA80A97-D0D0-2054-9ED8-3B88A0848E79}"/>
                </a:ext>
              </a:extLst>
            </p:cNvPr>
            <p:cNvSpPr>
              <a:spLocks/>
            </p:cNvSpPr>
            <p:nvPr/>
          </p:nvSpPr>
          <p:spPr>
            <a:xfrm>
              <a:off x="6428455" y="2321327"/>
              <a:ext cx="1332000" cy="432000"/>
            </a:xfrm>
            <a:prstGeom prst="rect">
              <a:avLst/>
            </a:prstGeom>
            <a:solidFill>
              <a:srgbClr val="FFFFCC"/>
            </a:solidFill>
            <a:ln w="28575" cap="flat" cmpd="sng" algn="ctr">
              <a:solidFill>
                <a:srgbClr val="ED7D31">
                  <a:lumMod val="50000"/>
                </a:srgbClr>
              </a:solidFill>
              <a:prstDash val="solid"/>
              <a:miter lim="800000"/>
            </a:ln>
            <a:effectLst/>
          </p:spPr>
          <p:txBody>
            <a:bodyPr anchor="ctr">
              <a:noAutofit/>
            </a:bodyPr>
            <a:lstStyle/>
            <a:p>
              <a:pPr algn="ctr" eaLnBrk="1" fontAlgn="auto" hangingPunct="1">
                <a:spcBef>
                  <a:spcPts val="0"/>
                </a:spcBef>
                <a:spcAft>
                  <a:spcPts val="0"/>
                </a:spcAft>
                <a:defRPr/>
              </a:pPr>
              <a:r>
                <a:rPr kumimoji="0" lang="ja-JP" altLang="en-US" sz="1400" kern="100" dirty="0">
                  <a:solidFill>
                    <a:srgbClr val="000000"/>
                  </a:solidFill>
                  <a:latin typeface="Century"/>
                  <a:ea typeface="HG丸ｺﾞｼｯｸM-PRO" panose="020F0600000000000000" pitchFamily="50" charset="-128"/>
                  <a:cs typeface="Times New Roman" panose="02020603050405020304" pitchFamily="18" charset="0"/>
                </a:rPr>
                <a:t>詳細調査</a:t>
              </a:r>
              <a:endParaRPr kumimoji="0" lang="ja-JP" altLang="en-US" sz="1400" kern="100" dirty="0">
                <a:solidFill>
                  <a:sysClr val="window" lastClr="FFFFFF"/>
                </a:solidFill>
                <a:latin typeface="Century"/>
                <a:ea typeface="ＭＳ 明朝" panose="02020609040205080304" pitchFamily="17"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C436F97E-8BF7-A1A8-1501-7AEA083A87B4}"/>
                </a:ext>
              </a:extLst>
            </p:cNvPr>
            <p:cNvSpPr>
              <a:spLocks/>
            </p:cNvSpPr>
            <p:nvPr/>
          </p:nvSpPr>
          <p:spPr>
            <a:xfrm>
              <a:off x="8788914" y="2310491"/>
              <a:ext cx="1332000" cy="432000"/>
            </a:xfrm>
            <a:prstGeom prst="rect">
              <a:avLst/>
            </a:prstGeom>
            <a:solidFill>
              <a:srgbClr val="FFFFCC"/>
            </a:solidFill>
            <a:ln w="28575" cap="flat" cmpd="sng" algn="ctr">
              <a:solidFill>
                <a:srgbClr val="ED7D31">
                  <a:lumMod val="50000"/>
                </a:srgbClr>
              </a:solidFill>
              <a:prstDash val="solid"/>
              <a:miter lim="800000"/>
            </a:ln>
            <a:effectLst/>
          </p:spPr>
          <p:txBody>
            <a:bodyPr anchor="ctr">
              <a:noAutofit/>
            </a:bodyPr>
            <a:lstStyle/>
            <a:p>
              <a:pPr algn="ctr" eaLnBrk="1" fontAlgn="auto" hangingPunct="1">
                <a:spcBef>
                  <a:spcPts val="0"/>
                </a:spcBef>
                <a:spcAft>
                  <a:spcPts val="0"/>
                </a:spcAft>
                <a:defRPr/>
              </a:pPr>
              <a:r>
                <a:rPr kumimoji="0" lang="ja-JP" altLang="en-US" sz="1400" kern="100" dirty="0">
                  <a:solidFill>
                    <a:srgbClr val="000000"/>
                  </a:solidFill>
                  <a:latin typeface="Century"/>
                  <a:ea typeface="HG丸ｺﾞｼｯｸM-PRO" panose="020F0600000000000000" pitchFamily="50" charset="-128"/>
                  <a:cs typeface="Times New Roman" panose="02020603050405020304" pitchFamily="18" charset="0"/>
                </a:rPr>
                <a:t>緊急度</a:t>
              </a:r>
              <a:r>
                <a:rPr kumimoji="0" lang="en-US" altLang="ja-JP" sz="1400" kern="100" dirty="0">
                  <a:solidFill>
                    <a:srgbClr val="000000"/>
                  </a:solidFill>
                  <a:latin typeface="Century"/>
                  <a:ea typeface="HG丸ｺﾞｼｯｸM-PRO" panose="020F0600000000000000" pitchFamily="50" charset="-128"/>
                  <a:cs typeface="Times New Roman" panose="02020603050405020304" pitchFamily="18" charset="0"/>
                </a:rPr>
                <a:t>Ⅰ</a:t>
              </a:r>
              <a:endParaRPr kumimoji="0" lang="ja-JP" altLang="en-US" sz="1400" kern="100" dirty="0">
                <a:solidFill>
                  <a:sysClr val="window" lastClr="FFFFFF"/>
                </a:solidFill>
                <a:latin typeface="Century"/>
                <a:ea typeface="ＭＳ 明朝" panose="02020609040205080304" pitchFamily="17" charset="-128"/>
                <a:cs typeface="Times New Roman" panose="02020603050405020304" pitchFamily="18" charset="0"/>
              </a:endParaRPr>
            </a:p>
          </p:txBody>
        </p:sp>
        <p:cxnSp>
          <p:nvCxnSpPr>
            <p:cNvPr id="34" name="直線矢印コネクタ 236">
              <a:extLst>
                <a:ext uri="{FF2B5EF4-FFF2-40B4-BE49-F238E27FC236}">
                  <a16:creationId xmlns:a16="http://schemas.microsoft.com/office/drawing/2014/main" id="{F6AF3153-771B-5AF0-06D2-6678E0E6D605}"/>
                </a:ext>
              </a:extLst>
            </p:cNvPr>
            <p:cNvCxnSpPr>
              <a:cxnSpLocks/>
            </p:cNvCxnSpPr>
            <p:nvPr/>
          </p:nvCxnSpPr>
          <p:spPr bwMode="auto">
            <a:xfrm>
              <a:off x="7760455" y="2526492"/>
              <a:ext cx="1028459" cy="0"/>
            </a:xfrm>
            <a:prstGeom prst="straightConnector1">
              <a:avLst/>
            </a:prstGeom>
            <a:noFill/>
            <a:ln w="44450" algn="ctr">
              <a:solidFill>
                <a:srgbClr val="843C0C"/>
              </a:solidFill>
              <a:miter lim="800000"/>
              <a:headEnd/>
              <a:tailEnd type="arrow" w="lg" len="lg"/>
            </a:ln>
            <a:extLst>
              <a:ext uri="{909E8E84-426E-40DD-AFC4-6F175D3DCCD1}">
                <a14:hiddenFill xmlns:a14="http://schemas.microsoft.com/office/drawing/2010/main">
                  <a:noFill/>
                </a14:hiddenFill>
              </a:ext>
            </a:extLst>
          </p:spPr>
        </p:cxnSp>
        <p:sp>
          <p:nvSpPr>
            <p:cNvPr id="35" name="正方形/長方形 34">
              <a:extLst>
                <a:ext uri="{FF2B5EF4-FFF2-40B4-BE49-F238E27FC236}">
                  <a16:creationId xmlns:a16="http://schemas.microsoft.com/office/drawing/2014/main" id="{42DF47D8-4F22-F966-7305-CA84D2812EC2}"/>
                </a:ext>
              </a:extLst>
            </p:cNvPr>
            <p:cNvSpPr>
              <a:spLocks/>
            </p:cNvSpPr>
            <p:nvPr/>
          </p:nvSpPr>
          <p:spPr>
            <a:xfrm>
              <a:off x="8788914" y="2988323"/>
              <a:ext cx="1332000" cy="432000"/>
            </a:xfrm>
            <a:prstGeom prst="rect">
              <a:avLst/>
            </a:prstGeom>
            <a:solidFill>
              <a:srgbClr val="FFFFCC"/>
            </a:solidFill>
            <a:ln w="28575" cap="flat" cmpd="sng" algn="ctr">
              <a:solidFill>
                <a:srgbClr val="ED7D31">
                  <a:lumMod val="50000"/>
                </a:srgbClr>
              </a:solidFill>
              <a:prstDash val="solid"/>
              <a:miter lim="800000"/>
            </a:ln>
            <a:effectLst/>
          </p:spPr>
          <p:txBody>
            <a:bodyPr anchor="ctr">
              <a:noAutofit/>
            </a:bodyPr>
            <a:lstStyle/>
            <a:p>
              <a:pPr algn="ctr" eaLnBrk="1" fontAlgn="auto" hangingPunct="1">
                <a:spcBef>
                  <a:spcPts val="0"/>
                </a:spcBef>
                <a:spcAft>
                  <a:spcPts val="0"/>
                </a:spcAft>
                <a:defRPr/>
              </a:pPr>
              <a:r>
                <a:rPr kumimoji="0" lang="ja-JP" altLang="en-US" sz="1400" kern="100" dirty="0">
                  <a:solidFill>
                    <a:srgbClr val="000000"/>
                  </a:solidFill>
                  <a:latin typeface="Century"/>
                  <a:ea typeface="HG丸ｺﾞｼｯｸM-PRO" panose="020F0600000000000000" pitchFamily="50" charset="-128"/>
                  <a:cs typeface="Times New Roman" panose="02020603050405020304" pitchFamily="18" charset="0"/>
                </a:rPr>
                <a:t>緊急度</a:t>
              </a:r>
              <a:r>
                <a:rPr kumimoji="0" lang="en-US" altLang="ja-JP" sz="1400" kern="100" dirty="0">
                  <a:solidFill>
                    <a:srgbClr val="000000"/>
                  </a:solidFill>
                  <a:latin typeface="Century"/>
                  <a:ea typeface="HG丸ｺﾞｼｯｸM-PRO" panose="020F0600000000000000" pitchFamily="50" charset="-128"/>
                  <a:cs typeface="Times New Roman" panose="02020603050405020304" pitchFamily="18" charset="0"/>
                </a:rPr>
                <a:t>Ⅱ</a:t>
              </a:r>
              <a:endParaRPr kumimoji="0" lang="ja-JP" altLang="en-US" sz="1400" kern="100" dirty="0">
                <a:solidFill>
                  <a:sysClr val="window" lastClr="FFFFFF"/>
                </a:solidFill>
                <a:latin typeface="Century"/>
                <a:ea typeface="ＭＳ 明朝" panose="02020609040205080304" pitchFamily="17" charset="-128"/>
                <a:cs typeface="Times New Roman" panose="02020603050405020304" pitchFamily="18" charset="0"/>
              </a:endParaRPr>
            </a:p>
          </p:txBody>
        </p:sp>
        <p:cxnSp>
          <p:nvCxnSpPr>
            <p:cNvPr id="36" name="コネクタ: カギ線 35">
              <a:extLst>
                <a:ext uri="{FF2B5EF4-FFF2-40B4-BE49-F238E27FC236}">
                  <a16:creationId xmlns:a16="http://schemas.microsoft.com/office/drawing/2014/main" id="{D618067F-E6DA-BB32-F0C7-00A3E2E1F3C8}"/>
                </a:ext>
              </a:extLst>
            </p:cNvPr>
            <p:cNvCxnSpPr/>
            <p:nvPr/>
          </p:nvCxnSpPr>
          <p:spPr bwMode="auto">
            <a:xfrm>
              <a:off x="7760455" y="2526492"/>
              <a:ext cx="1008000" cy="1392031"/>
            </a:xfrm>
            <a:prstGeom prst="bentConnector3">
              <a:avLst/>
            </a:prstGeom>
            <a:noFill/>
            <a:ln w="44450" cap="flat" cmpd="sng" algn="ctr">
              <a:solidFill>
                <a:srgbClr val="843C0C"/>
              </a:solidFill>
              <a:prstDash val="solid"/>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正方形/長方形 44">
              <a:extLst>
                <a:ext uri="{FF2B5EF4-FFF2-40B4-BE49-F238E27FC236}">
                  <a16:creationId xmlns:a16="http://schemas.microsoft.com/office/drawing/2014/main" id="{D7C283C2-9ECF-2F70-213F-98EC7B339FA8}"/>
                </a:ext>
              </a:extLst>
            </p:cNvPr>
            <p:cNvSpPr>
              <a:spLocks/>
            </p:cNvSpPr>
            <p:nvPr/>
          </p:nvSpPr>
          <p:spPr>
            <a:xfrm>
              <a:off x="8788914" y="3648523"/>
              <a:ext cx="1332000" cy="540000"/>
            </a:xfrm>
            <a:prstGeom prst="rect">
              <a:avLst/>
            </a:prstGeom>
            <a:solidFill>
              <a:srgbClr val="FFFFCC"/>
            </a:solidFill>
            <a:ln w="28575" cap="flat" cmpd="sng" algn="ctr">
              <a:solidFill>
                <a:srgbClr val="ED7D31">
                  <a:lumMod val="50000"/>
                </a:srgbClr>
              </a:solidFill>
              <a:prstDash val="solid"/>
              <a:miter lim="800000"/>
            </a:ln>
            <a:effectLst/>
          </p:spPr>
          <p:txBody>
            <a:bodyPr anchor="ctr">
              <a:noAutofit/>
            </a:bodyPr>
            <a:lstStyle/>
            <a:p>
              <a:pPr algn="ctr" eaLnBrk="1" fontAlgn="auto" hangingPunct="1">
                <a:spcBef>
                  <a:spcPts val="0"/>
                </a:spcBef>
                <a:spcAft>
                  <a:spcPts val="0"/>
                </a:spcAft>
                <a:defRPr/>
              </a:pPr>
              <a:r>
                <a:rPr kumimoji="0" lang="ja-JP" altLang="en-US" sz="1400" kern="100" dirty="0">
                  <a:solidFill>
                    <a:srgbClr val="000000"/>
                  </a:solidFill>
                  <a:latin typeface="Century"/>
                  <a:ea typeface="HG丸ｺﾞｼｯｸM-PRO" panose="020F0600000000000000" pitchFamily="50" charset="-128"/>
                  <a:cs typeface="Times New Roman" panose="02020603050405020304" pitchFamily="18" charset="0"/>
                </a:rPr>
                <a:t>経過観察</a:t>
              </a:r>
              <a:endParaRPr kumimoji="0" lang="en-US" altLang="ja-JP" sz="1400" kern="100" dirty="0">
                <a:solidFill>
                  <a:srgbClr val="000000"/>
                </a:solidFill>
                <a:latin typeface="Century"/>
                <a:ea typeface="HG丸ｺﾞｼｯｸM-PRO" panose="020F0600000000000000" pitchFamily="50" charset="-128"/>
                <a:cs typeface="Times New Roman" panose="02020603050405020304" pitchFamily="18" charset="0"/>
              </a:endParaRPr>
            </a:p>
            <a:p>
              <a:pPr algn="ctr" eaLnBrk="1" fontAlgn="auto" hangingPunct="1">
                <a:spcBef>
                  <a:spcPts val="0"/>
                </a:spcBef>
                <a:spcAft>
                  <a:spcPts val="0"/>
                </a:spcAft>
                <a:defRPr/>
              </a:pPr>
              <a:r>
                <a:rPr kumimoji="0" lang="ja-JP" altLang="en-US" sz="1400" kern="100" dirty="0">
                  <a:solidFill>
                    <a:srgbClr val="000000"/>
                  </a:solidFill>
                  <a:latin typeface="Century"/>
                  <a:ea typeface="HG丸ｺﾞｼｯｸM-PRO" panose="020F0600000000000000" pitchFamily="50" charset="-128"/>
                  <a:cs typeface="Times New Roman" panose="02020603050405020304" pitchFamily="18" charset="0"/>
                </a:rPr>
                <a:t>異常なし</a:t>
              </a:r>
              <a:endParaRPr kumimoji="0" lang="ja-JP" altLang="en-US" sz="1400" kern="100" dirty="0">
                <a:solidFill>
                  <a:sysClr val="window" lastClr="FFFFFF"/>
                </a:solidFill>
                <a:latin typeface="Century"/>
                <a:ea typeface="ＭＳ 明朝" panose="02020609040205080304" pitchFamily="17"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A6BE8AF6-0BAE-219F-276E-7E09BEA7BCC1}"/>
                </a:ext>
              </a:extLst>
            </p:cNvPr>
            <p:cNvSpPr/>
            <p:nvPr/>
          </p:nvSpPr>
          <p:spPr>
            <a:xfrm>
              <a:off x="8432844" y="2192769"/>
              <a:ext cx="1851378" cy="1324161"/>
            </a:xfrm>
            <a:prstGeom prst="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1BAE0FEB-7562-CD0E-1D7B-C709175098A1}"/>
                </a:ext>
              </a:extLst>
            </p:cNvPr>
            <p:cNvSpPr>
              <a:spLocks/>
            </p:cNvSpPr>
            <p:nvPr/>
          </p:nvSpPr>
          <p:spPr>
            <a:xfrm>
              <a:off x="10304681" y="2085256"/>
              <a:ext cx="1824460" cy="548236"/>
            </a:xfrm>
            <a:prstGeom prst="rect">
              <a:avLst/>
            </a:prstGeom>
            <a:noFill/>
            <a:ln w="28575" cap="flat" cmpd="sng" algn="ctr">
              <a:noFill/>
              <a:prstDash val="solid"/>
              <a:miter lim="800000"/>
            </a:ln>
            <a:effectLst/>
          </p:spPr>
          <p:txBody>
            <a:bodyPr wrap="square" lIns="116214" tIns="58107" rIns="58107" bIns="58107">
              <a:spAutoFit/>
            </a:bodyPr>
            <a:lstStyle/>
            <a:p>
              <a:pPr algn="just" eaLnBrk="1" fontAlgn="auto" hangingPunct="1">
                <a:spcBef>
                  <a:spcPts val="0"/>
                </a:spcBef>
                <a:spcAft>
                  <a:spcPts val="0"/>
                </a:spcAft>
                <a:defRPr/>
              </a:pPr>
              <a:r>
                <a:rPr kumimoji="0" lang="ja-JP" altLang="en-US" sz="1600" kern="100" dirty="0">
                  <a:ea typeface="ＭＳ ゴシック" panose="020B0609070205080204" pitchFamily="49" charset="-128"/>
                  <a:cs typeface="Times New Roman" panose="02020603050405020304" pitchFamily="18" charset="0"/>
                </a:rPr>
                <a:t>修繕改築対象</a:t>
              </a:r>
              <a:endParaRPr kumimoji="0" lang="en-US" altLang="ja-JP" sz="1600" kern="100" dirty="0">
                <a:ea typeface="ＭＳ ゴシック" panose="020B0609070205080204" pitchFamily="49" charset="-128"/>
                <a:cs typeface="Times New Roman" panose="02020603050405020304" pitchFamily="18" charset="0"/>
              </a:endParaRPr>
            </a:p>
            <a:p>
              <a:pPr algn="just" eaLnBrk="1" fontAlgn="auto" hangingPunct="1">
                <a:spcBef>
                  <a:spcPts val="0"/>
                </a:spcBef>
                <a:spcAft>
                  <a:spcPts val="0"/>
                </a:spcAft>
                <a:defRPr/>
              </a:pPr>
              <a:r>
                <a:rPr kumimoji="0" lang="ja-JP" altLang="en-US" sz="1200" kern="100" dirty="0">
                  <a:ea typeface="ＭＳ ゴシック" panose="020B0609070205080204" pitchFamily="49" charset="-128"/>
                  <a:cs typeface="Times New Roman" panose="02020603050405020304" pitchFamily="18" charset="0"/>
                </a:rPr>
                <a:t>（</a:t>
              </a:r>
              <a:r>
                <a:rPr kumimoji="0" lang="en-US" altLang="ja-JP" sz="1200" kern="100" dirty="0">
                  <a:ea typeface="ＭＳ ゴシック" panose="020B0609070205080204" pitchFamily="49" charset="-128"/>
                  <a:cs typeface="Times New Roman" panose="02020603050405020304" pitchFamily="18" charset="0"/>
                </a:rPr>
                <a:t>1.0</a:t>
              </a:r>
              <a:r>
                <a:rPr kumimoji="0" lang="ja-JP" altLang="en-US" sz="1200" kern="100" dirty="0">
                  <a:ea typeface="ＭＳ ゴシック" panose="020B0609070205080204" pitchFamily="49" charset="-128"/>
                  <a:cs typeface="Times New Roman" panose="02020603050405020304" pitchFamily="18" charset="0"/>
                </a:rPr>
                <a:t>～</a:t>
              </a:r>
              <a:r>
                <a:rPr kumimoji="0" lang="en-US" altLang="ja-JP" sz="1200" kern="100" dirty="0">
                  <a:ea typeface="ＭＳ ゴシック" panose="020B0609070205080204" pitchFamily="49" charset="-128"/>
                  <a:cs typeface="Times New Roman" panose="02020603050405020304" pitchFamily="18" charset="0"/>
                </a:rPr>
                <a:t>1.5</a:t>
              </a:r>
              <a:r>
                <a:rPr kumimoji="0" lang="ja-JP" altLang="en-US" sz="1200" kern="100" dirty="0">
                  <a:ea typeface="ＭＳ ゴシック" panose="020B0609070205080204" pitchFamily="49" charset="-128"/>
                  <a:cs typeface="Times New Roman" panose="02020603050405020304" pitchFamily="18" charset="0"/>
                </a:rPr>
                <a:t>％を想定）</a:t>
              </a:r>
              <a:endParaRPr kumimoji="0" lang="en-US" altLang="ja-JP" sz="1200" kern="100" dirty="0">
                <a:ea typeface="ＭＳ ゴシック" panose="020B0609070205080204" pitchFamily="49" charset="-128"/>
                <a:cs typeface="Times New Roman" panose="02020603050405020304" pitchFamily="18" charset="0"/>
              </a:endParaRPr>
            </a:p>
          </p:txBody>
        </p:sp>
        <p:sp>
          <p:nvSpPr>
            <p:cNvPr id="50" name="正方形/長方形 49">
              <a:extLst>
                <a:ext uri="{FF2B5EF4-FFF2-40B4-BE49-F238E27FC236}">
                  <a16:creationId xmlns:a16="http://schemas.microsoft.com/office/drawing/2014/main" id="{41EBAD81-C1AF-55CD-6E97-04935A0CC21E}"/>
                </a:ext>
              </a:extLst>
            </p:cNvPr>
            <p:cNvSpPr>
              <a:spLocks/>
            </p:cNvSpPr>
            <p:nvPr/>
          </p:nvSpPr>
          <p:spPr>
            <a:xfrm>
              <a:off x="7708546" y="1548680"/>
              <a:ext cx="1028460" cy="302015"/>
            </a:xfrm>
            <a:prstGeom prst="rect">
              <a:avLst/>
            </a:prstGeom>
            <a:noFill/>
            <a:ln w="28575" cap="flat" cmpd="sng" algn="ctr">
              <a:noFill/>
              <a:prstDash val="solid"/>
              <a:miter lim="800000"/>
            </a:ln>
            <a:effectLst/>
          </p:spPr>
          <p:txBody>
            <a:bodyPr wrap="square" lIns="116214" tIns="58107" rIns="58107" bIns="58107">
              <a:spAutoFit/>
            </a:bodyPr>
            <a:lstStyle/>
            <a:p>
              <a:pPr algn="just" eaLnBrk="1" fontAlgn="auto" hangingPunct="1">
                <a:spcBef>
                  <a:spcPts val="0"/>
                </a:spcBef>
                <a:spcAft>
                  <a:spcPts val="0"/>
                </a:spcAft>
                <a:defRPr/>
              </a:pPr>
              <a:r>
                <a:rPr kumimoji="0"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約</a:t>
              </a:r>
              <a:r>
                <a:rPr kumimoji="0"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100km/</a:t>
              </a:r>
              <a:r>
                <a:rPr kumimoji="0"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年</a:t>
              </a:r>
              <a:endParaRPr kumimoji="0"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4" name="正方形/長方形 53">
              <a:extLst>
                <a:ext uri="{FF2B5EF4-FFF2-40B4-BE49-F238E27FC236}">
                  <a16:creationId xmlns:a16="http://schemas.microsoft.com/office/drawing/2014/main" id="{5B2344E1-9736-66E8-C326-8D3E2F09B9C1}"/>
                </a:ext>
              </a:extLst>
            </p:cNvPr>
            <p:cNvSpPr>
              <a:spLocks/>
            </p:cNvSpPr>
            <p:nvPr/>
          </p:nvSpPr>
          <p:spPr>
            <a:xfrm>
              <a:off x="6428455" y="1484572"/>
              <a:ext cx="1332000" cy="432000"/>
            </a:xfrm>
            <a:prstGeom prst="rect">
              <a:avLst/>
            </a:prstGeom>
            <a:solidFill>
              <a:srgbClr val="FFFFCC"/>
            </a:solidFill>
            <a:ln w="28575" cap="flat" cmpd="sng" algn="ctr">
              <a:solidFill>
                <a:srgbClr val="ED7D31">
                  <a:lumMod val="50000"/>
                </a:srgbClr>
              </a:solidFill>
              <a:prstDash val="solid"/>
              <a:miter lim="800000"/>
            </a:ln>
            <a:effectLst/>
          </p:spPr>
          <p:txBody>
            <a:bodyPr anchor="ctr">
              <a:noAutofit/>
            </a:bodyPr>
            <a:lstStyle/>
            <a:p>
              <a:pPr algn="ctr" eaLnBrk="1" fontAlgn="auto" hangingPunct="1">
                <a:spcBef>
                  <a:spcPts val="0"/>
                </a:spcBef>
                <a:spcAft>
                  <a:spcPts val="0"/>
                </a:spcAft>
                <a:defRPr/>
              </a:pPr>
              <a:r>
                <a:rPr kumimoji="0" lang="ja-JP" altLang="en-US" sz="1400" kern="100" dirty="0">
                  <a:solidFill>
                    <a:srgbClr val="000000"/>
                  </a:solidFill>
                  <a:latin typeface="Century"/>
                  <a:ea typeface="HG丸ｺﾞｼｯｸM-PRO" panose="020F0600000000000000" pitchFamily="50" charset="-128"/>
                  <a:cs typeface="Times New Roman" panose="02020603050405020304" pitchFamily="18" charset="0"/>
                </a:rPr>
                <a:t>点検</a:t>
              </a:r>
              <a:endParaRPr kumimoji="0" lang="ja-JP" altLang="en-US" sz="1400" kern="100" dirty="0">
                <a:solidFill>
                  <a:sysClr val="window" lastClr="FFFFFF"/>
                </a:solidFill>
                <a:latin typeface="Century"/>
                <a:ea typeface="ＭＳ 明朝" panose="02020609040205080304" pitchFamily="17" charset="-128"/>
                <a:cs typeface="Times New Roman" panose="02020603050405020304" pitchFamily="18" charset="0"/>
              </a:endParaRPr>
            </a:p>
          </p:txBody>
        </p:sp>
        <p:cxnSp>
          <p:nvCxnSpPr>
            <p:cNvPr id="57" name="直線矢印コネクタ 236">
              <a:extLst>
                <a:ext uri="{FF2B5EF4-FFF2-40B4-BE49-F238E27FC236}">
                  <a16:creationId xmlns:a16="http://schemas.microsoft.com/office/drawing/2014/main" id="{D1790410-3633-E7D0-D9AB-78B371456C0F}"/>
                </a:ext>
              </a:extLst>
            </p:cNvPr>
            <p:cNvCxnSpPr>
              <a:cxnSpLocks/>
            </p:cNvCxnSpPr>
            <p:nvPr/>
          </p:nvCxnSpPr>
          <p:spPr bwMode="auto">
            <a:xfrm>
              <a:off x="8251051" y="3222507"/>
              <a:ext cx="540000" cy="0"/>
            </a:xfrm>
            <a:prstGeom prst="straightConnector1">
              <a:avLst/>
            </a:prstGeom>
            <a:noFill/>
            <a:ln w="44450" algn="ctr">
              <a:solidFill>
                <a:srgbClr val="843C0C"/>
              </a:solidFill>
              <a:miter lim="800000"/>
              <a:headEnd/>
              <a:tailEnd type="arrow" w="lg" len="lg"/>
            </a:ln>
            <a:extLst>
              <a:ext uri="{909E8E84-426E-40DD-AFC4-6F175D3DCCD1}">
                <a14:hiddenFill xmlns:a14="http://schemas.microsoft.com/office/drawing/2010/main">
                  <a:noFill/>
                </a14:hiddenFill>
              </a:ext>
            </a:extLst>
          </p:spPr>
        </p:cxnSp>
        <p:cxnSp>
          <p:nvCxnSpPr>
            <p:cNvPr id="58" name="直線矢印コネクタ 236">
              <a:extLst>
                <a:ext uri="{FF2B5EF4-FFF2-40B4-BE49-F238E27FC236}">
                  <a16:creationId xmlns:a16="http://schemas.microsoft.com/office/drawing/2014/main" id="{1BFEC4DB-3D9A-EEE7-1768-796824382425}"/>
                </a:ext>
              </a:extLst>
            </p:cNvPr>
            <p:cNvCxnSpPr>
              <a:cxnSpLocks/>
            </p:cNvCxnSpPr>
            <p:nvPr/>
          </p:nvCxnSpPr>
          <p:spPr bwMode="auto">
            <a:xfrm>
              <a:off x="7085336" y="1927860"/>
              <a:ext cx="0" cy="396000"/>
            </a:xfrm>
            <a:prstGeom prst="straightConnector1">
              <a:avLst/>
            </a:prstGeom>
            <a:noFill/>
            <a:ln w="44450" algn="ctr">
              <a:solidFill>
                <a:srgbClr val="843C0C"/>
              </a:solidFill>
              <a:miter lim="800000"/>
              <a:headEnd/>
              <a:tailEnd type="arrow" w="lg" len="lg"/>
            </a:ln>
            <a:extLst>
              <a:ext uri="{909E8E84-426E-40DD-AFC4-6F175D3DCCD1}">
                <a14:hiddenFill xmlns:a14="http://schemas.microsoft.com/office/drawing/2010/main">
                  <a:noFill/>
                </a14:hiddenFill>
              </a:ext>
            </a:extLst>
          </p:spPr>
        </p:cxnSp>
      </p:grpSp>
      <p:sp>
        <p:nvSpPr>
          <p:cNvPr id="62" name="正方形/長方形 61">
            <a:extLst>
              <a:ext uri="{FF2B5EF4-FFF2-40B4-BE49-F238E27FC236}">
                <a16:creationId xmlns:a16="http://schemas.microsoft.com/office/drawing/2014/main" id="{CEC22186-EE01-29C2-0F88-289D98D51976}"/>
              </a:ext>
            </a:extLst>
          </p:cNvPr>
          <p:cNvSpPr>
            <a:spLocks/>
          </p:cNvSpPr>
          <p:nvPr/>
        </p:nvSpPr>
        <p:spPr>
          <a:xfrm>
            <a:off x="10473866" y="3257959"/>
            <a:ext cx="1332000" cy="432000"/>
          </a:xfrm>
          <a:prstGeom prst="rect">
            <a:avLst/>
          </a:prstGeom>
          <a:solidFill>
            <a:srgbClr val="FFFFCC"/>
          </a:solidFill>
          <a:ln w="28575" cap="flat" cmpd="sng" algn="ctr">
            <a:solidFill>
              <a:srgbClr val="ED7D31">
                <a:lumMod val="50000"/>
              </a:srgbClr>
            </a:solidFill>
            <a:prstDash val="solid"/>
            <a:miter lim="800000"/>
          </a:ln>
          <a:effectLst/>
        </p:spPr>
        <p:txBody>
          <a:bodyPr anchor="ctr">
            <a:noAutofit/>
          </a:bodyPr>
          <a:lstStyle/>
          <a:p>
            <a:pPr algn="ctr" eaLnBrk="1" fontAlgn="auto" hangingPunct="1">
              <a:spcBef>
                <a:spcPts val="0"/>
              </a:spcBef>
              <a:spcAft>
                <a:spcPts val="0"/>
              </a:spcAft>
              <a:defRPr/>
            </a:pPr>
            <a:r>
              <a:rPr kumimoji="0" lang="ja-JP" altLang="en-US" sz="1400" kern="100" dirty="0">
                <a:solidFill>
                  <a:srgbClr val="000000"/>
                </a:solidFill>
                <a:latin typeface="Century"/>
                <a:ea typeface="HG丸ｺﾞｼｯｸM-PRO" panose="020F0600000000000000" pitchFamily="50" charset="-128"/>
                <a:cs typeface="Times New Roman" panose="02020603050405020304" pitchFamily="18" charset="0"/>
              </a:rPr>
              <a:t>修繕・改築</a:t>
            </a:r>
            <a:endParaRPr kumimoji="0" lang="ja-JP" altLang="en-US" sz="1400" kern="100" dirty="0">
              <a:solidFill>
                <a:sysClr val="window" lastClr="FFFFFF"/>
              </a:solidFill>
              <a:latin typeface="Century"/>
              <a:ea typeface="ＭＳ 明朝" panose="02020609040205080304" pitchFamily="17" charset="-128"/>
              <a:cs typeface="Times New Roman" panose="02020603050405020304" pitchFamily="18" charset="0"/>
            </a:endParaRPr>
          </a:p>
        </p:txBody>
      </p:sp>
      <p:cxnSp>
        <p:nvCxnSpPr>
          <p:cNvPr id="63" name="コネクタ: カギ線 62">
            <a:extLst>
              <a:ext uri="{FF2B5EF4-FFF2-40B4-BE49-F238E27FC236}">
                <a16:creationId xmlns:a16="http://schemas.microsoft.com/office/drawing/2014/main" id="{21EA5798-B663-3C58-3C7C-CAF0A3A6BB3F}"/>
              </a:ext>
            </a:extLst>
          </p:cNvPr>
          <p:cNvCxnSpPr/>
          <p:nvPr/>
        </p:nvCxnSpPr>
        <p:spPr bwMode="auto">
          <a:xfrm>
            <a:off x="9847191" y="2793532"/>
            <a:ext cx="648000" cy="684000"/>
          </a:xfrm>
          <a:prstGeom prst="bentConnector3">
            <a:avLst>
              <a:gd name="adj1" fmla="val 41290"/>
            </a:avLst>
          </a:prstGeom>
          <a:noFill/>
          <a:ln w="44450" cap="flat" cmpd="sng" algn="ctr">
            <a:solidFill>
              <a:srgbClr val="843C0C"/>
            </a:solidFill>
            <a:prstDash val="solid"/>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矢印コネクタ 236">
            <a:extLst>
              <a:ext uri="{FF2B5EF4-FFF2-40B4-BE49-F238E27FC236}">
                <a16:creationId xmlns:a16="http://schemas.microsoft.com/office/drawing/2014/main" id="{1EB66594-59B9-8646-6CC5-BF4691923EAE}"/>
              </a:ext>
            </a:extLst>
          </p:cNvPr>
          <p:cNvCxnSpPr>
            <a:cxnSpLocks/>
          </p:cNvCxnSpPr>
          <p:nvPr/>
        </p:nvCxnSpPr>
        <p:spPr bwMode="auto">
          <a:xfrm>
            <a:off x="9845911" y="3486497"/>
            <a:ext cx="360000" cy="0"/>
          </a:xfrm>
          <a:prstGeom prst="straightConnector1">
            <a:avLst/>
          </a:prstGeom>
          <a:noFill/>
          <a:ln w="44450" algn="ctr">
            <a:solidFill>
              <a:srgbClr val="843C0C"/>
            </a:solidFill>
            <a:miter lim="800000"/>
            <a:headEnd/>
            <a:tailEnd type="none" w="lg" len="lg"/>
          </a:ln>
          <a:extLst>
            <a:ext uri="{909E8E84-426E-40DD-AFC4-6F175D3DCCD1}">
              <a14:hiddenFill xmlns:a14="http://schemas.microsoft.com/office/drawing/2010/main">
                <a:noFill/>
              </a14:hiddenFill>
            </a:ext>
          </a:extLst>
        </p:spPr>
      </p:cxnSp>
      <p:sp>
        <p:nvSpPr>
          <p:cNvPr id="66" name="正方形/長方形 65">
            <a:extLst>
              <a:ext uri="{FF2B5EF4-FFF2-40B4-BE49-F238E27FC236}">
                <a16:creationId xmlns:a16="http://schemas.microsoft.com/office/drawing/2014/main" id="{D6352380-C536-F0DF-8ED3-62CB9F283B28}"/>
              </a:ext>
            </a:extLst>
          </p:cNvPr>
          <p:cNvSpPr>
            <a:spLocks/>
          </p:cNvSpPr>
          <p:nvPr/>
        </p:nvSpPr>
        <p:spPr>
          <a:xfrm>
            <a:off x="6527304" y="6416271"/>
            <a:ext cx="4612123" cy="486681"/>
          </a:xfrm>
          <a:prstGeom prst="rect">
            <a:avLst/>
          </a:prstGeom>
          <a:noFill/>
          <a:ln w="28575" cap="flat" cmpd="sng" algn="ctr">
            <a:noFill/>
            <a:prstDash val="solid"/>
            <a:miter lim="800000"/>
          </a:ln>
          <a:effectLst/>
        </p:spPr>
        <p:txBody>
          <a:bodyPr wrap="square" lIns="116214" tIns="58107" rIns="58107" bIns="58107">
            <a:spAutoFit/>
          </a:bodyPr>
          <a:lstStyle/>
          <a:p>
            <a:pPr algn="just" eaLnBrk="1" fontAlgn="auto" hangingPunct="1">
              <a:spcBef>
                <a:spcPts val="0"/>
              </a:spcBef>
              <a:spcAft>
                <a:spcPts val="0"/>
              </a:spcAft>
              <a:defRPr/>
            </a:pPr>
            <a:r>
              <a:rPr kumimoji="0" lang="en-US" altLang="ja-JP" sz="1200" kern="100" dirty="0">
                <a:ea typeface="ＭＳ ゴシック" panose="020B0609070205080204" pitchFamily="49" charset="-128"/>
                <a:cs typeface="Times New Roman" panose="02020603050405020304" pitchFamily="18" charset="0"/>
              </a:rPr>
              <a:t>※</a:t>
            </a:r>
            <a:r>
              <a:rPr kumimoji="0" lang="ja-JP" altLang="en-US" sz="1200" kern="100" dirty="0">
                <a:ea typeface="ＭＳ ゴシック" panose="020B0609070205080204" pitchFamily="49" charset="-128"/>
                <a:cs typeface="Times New Roman" panose="02020603050405020304" pitchFamily="18" charset="0"/>
              </a:rPr>
              <a:t>これまでのＳＭ事業による点検・調査の結果では、</a:t>
            </a:r>
            <a:endParaRPr kumimoji="0" lang="en-US" altLang="ja-JP" sz="1200" kern="100" dirty="0">
              <a:ea typeface="ＭＳ ゴシック" panose="020B0609070205080204" pitchFamily="49" charset="-128"/>
              <a:cs typeface="Times New Roman" panose="02020603050405020304" pitchFamily="18" charset="0"/>
            </a:endParaRPr>
          </a:p>
          <a:p>
            <a:pPr algn="just" eaLnBrk="1" fontAlgn="auto" hangingPunct="1">
              <a:spcBef>
                <a:spcPts val="0"/>
              </a:spcBef>
              <a:spcAft>
                <a:spcPts val="0"/>
              </a:spcAft>
              <a:defRPr/>
            </a:pPr>
            <a:r>
              <a:rPr kumimoji="0" lang="ja-JP" altLang="en-US" sz="1200" kern="100" dirty="0">
                <a:ea typeface="ＭＳ ゴシック" panose="020B0609070205080204" pitchFamily="49" charset="-128"/>
                <a:cs typeface="Times New Roman" panose="02020603050405020304" pitchFamily="18" charset="0"/>
              </a:rPr>
              <a:t>　点検７４０ｋｍに対し、修繕改築対象となった施設は１</a:t>
            </a:r>
            <a:r>
              <a:rPr kumimoji="0" lang="en-US" altLang="ja-JP" sz="1200" kern="100" dirty="0">
                <a:ea typeface="ＭＳ ゴシック" panose="020B0609070205080204" pitchFamily="49" charset="-128"/>
                <a:cs typeface="Times New Roman" panose="02020603050405020304" pitchFamily="18" charset="0"/>
              </a:rPr>
              <a:t>.</a:t>
            </a:r>
            <a:r>
              <a:rPr kumimoji="0" lang="ja-JP" altLang="en-US" sz="1200" kern="100" dirty="0">
                <a:ea typeface="ＭＳ ゴシック" panose="020B0609070205080204" pitchFamily="49" charset="-128"/>
                <a:cs typeface="Times New Roman" panose="02020603050405020304" pitchFamily="18" charset="0"/>
              </a:rPr>
              <a:t>３％</a:t>
            </a:r>
            <a:endParaRPr kumimoji="0" lang="en-US" altLang="ja-JP" sz="1200" kern="100" dirty="0">
              <a:ea typeface="ＭＳ ゴシック" panose="020B0609070205080204" pitchFamily="49" charset="-128"/>
              <a:cs typeface="Times New Roman" panose="02020603050405020304" pitchFamily="18" charset="0"/>
            </a:endParaRPr>
          </a:p>
        </p:txBody>
      </p:sp>
      <p:sp>
        <p:nvSpPr>
          <p:cNvPr id="5" name="吹き出し: 角を丸めた四角形 4">
            <a:extLst>
              <a:ext uri="{FF2B5EF4-FFF2-40B4-BE49-F238E27FC236}">
                <a16:creationId xmlns:a16="http://schemas.microsoft.com/office/drawing/2014/main" id="{39D8FB5F-1D38-A383-C60C-13EFC872B846}"/>
              </a:ext>
            </a:extLst>
          </p:cNvPr>
          <p:cNvSpPr/>
          <p:nvPr/>
        </p:nvSpPr>
        <p:spPr>
          <a:xfrm>
            <a:off x="8513911" y="1490178"/>
            <a:ext cx="3450191" cy="795527"/>
          </a:xfrm>
          <a:prstGeom prst="wedgeRoundRectCallout">
            <a:avLst>
              <a:gd name="adj1" fmla="val -31303"/>
              <a:gd name="adj2" fmla="val 81500"/>
              <a:gd name="adj3" fmla="val 16667"/>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spAutoFit/>
          </a:bodyPr>
          <a:lstStyle/>
          <a:p>
            <a:r>
              <a:rPr kumimoji="1" lang="ja-JP" altLang="en-US" sz="1400" b="1" dirty="0">
                <a:solidFill>
                  <a:schemeClr val="tx1"/>
                </a:solidFill>
              </a:rPr>
              <a:t>対策の方針</a:t>
            </a:r>
            <a:endParaRPr kumimoji="1" lang="en-US" altLang="ja-JP" sz="1400" b="1" dirty="0">
              <a:solidFill>
                <a:schemeClr val="tx1"/>
              </a:solidFill>
            </a:endParaRPr>
          </a:p>
          <a:p>
            <a:r>
              <a:rPr kumimoji="1" lang="ja-JP" altLang="en-US" sz="1400" dirty="0">
                <a:solidFill>
                  <a:schemeClr val="tx1"/>
                </a:solidFill>
              </a:rPr>
              <a:t>・緊急度</a:t>
            </a:r>
            <a:r>
              <a:rPr kumimoji="1" lang="en-US" altLang="ja-JP" sz="1400" dirty="0">
                <a:solidFill>
                  <a:schemeClr val="tx1"/>
                </a:solidFill>
              </a:rPr>
              <a:t>Ⅰ</a:t>
            </a:r>
            <a:r>
              <a:rPr kumimoji="1" lang="ja-JP" altLang="en-US" sz="1400" dirty="0">
                <a:solidFill>
                  <a:schemeClr val="tx1"/>
                </a:solidFill>
              </a:rPr>
              <a:t>：最優先で速やかに改築。</a:t>
            </a:r>
            <a:endParaRPr kumimoji="1" lang="en-US" altLang="ja-JP" sz="1400" dirty="0">
              <a:solidFill>
                <a:schemeClr val="tx1"/>
              </a:solidFill>
            </a:endParaRPr>
          </a:p>
          <a:p>
            <a:r>
              <a:rPr lang="ja-JP" altLang="en-US" sz="1400" dirty="0">
                <a:solidFill>
                  <a:schemeClr val="tx1"/>
                </a:solidFill>
              </a:rPr>
              <a:t>・緊急度</a:t>
            </a:r>
            <a:r>
              <a:rPr lang="en-US" altLang="ja-JP" sz="1400" dirty="0">
                <a:solidFill>
                  <a:schemeClr val="tx1"/>
                </a:solidFill>
              </a:rPr>
              <a:t>Ⅱ</a:t>
            </a:r>
            <a:r>
              <a:rPr lang="ja-JP" altLang="en-US" sz="1400" dirty="0">
                <a:solidFill>
                  <a:schemeClr val="tx1"/>
                </a:solidFill>
              </a:rPr>
              <a:t>：投資計画の範囲内で改築。</a:t>
            </a:r>
            <a:endParaRPr kumimoji="1" lang="ja-JP" altLang="en-US" sz="1400" dirty="0">
              <a:solidFill>
                <a:schemeClr val="tx1"/>
              </a:solidFill>
            </a:endParaRPr>
          </a:p>
        </p:txBody>
      </p:sp>
    </p:spTree>
    <p:extLst>
      <p:ext uri="{BB962C8B-B14F-4D97-AF65-F5344CB8AC3E}">
        <p14:creationId xmlns:p14="http://schemas.microsoft.com/office/powerpoint/2010/main" val="960965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490CC2EA-BA53-BE90-1BA5-1FFA67A15E57}"/>
              </a:ext>
            </a:extLst>
          </p:cNvPr>
          <p:cNvGrpSpPr>
            <a:grpSpLocks noChangeAspect="1"/>
          </p:cNvGrpSpPr>
          <p:nvPr/>
        </p:nvGrpSpPr>
        <p:grpSpPr>
          <a:xfrm>
            <a:off x="134755" y="1190599"/>
            <a:ext cx="7711023" cy="3755214"/>
            <a:chOff x="134755" y="1382512"/>
            <a:chExt cx="7975972" cy="3884242"/>
          </a:xfrm>
        </p:grpSpPr>
        <p:pic>
          <p:nvPicPr>
            <p:cNvPr id="16" name="図 15">
              <a:extLst>
                <a:ext uri="{FF2B5EF4-FFF2-40B4-BE49-F238E27FC236}">
                  <a16:creationId xmlns:a16="http://schemas.microsoft.com/office/drawing/2014/main" id="{552AF21B-E308-DB69-0C11-063564215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55" y="1382512"/>
              <a:ext cx="7975972" cy="3884242"/>
            </a:xfrm>
            <a:prstGeom prst="rect">
              <a:avLst/>
            </a:prstGeom>
          </p:spPr>
        </p:pic>
        <p:cxnSp>
          <p:nvCxnSpPr>
            <p:cNvPr id="19" name="直線コネクタ 18">
              <a:extLst>
                <a:ext uri="{FF2B5EF4-FFF2-40B4-BE49-F238E27FC236}">
                  <a16:creationId xmlns:a16="http://schemas.microsoft.com/office/drawing/2014/main" id="{1A1951FA-7024-85EB-D5E8-23A46FF835FE}"/>
                </a:ext>
              </a:extLst>
            </p:cNvPr>
            <p:cNvCxnSpPr>
              <a:cxnSpLocks/>
            </p:cNvCxnSpPr>
            <p:nvPr/>
          </p:nvCxnSpPr>
          <p:spPr>
            <a:xfrm>
              <a:off x="1619953" y="3561298"/>
              <a:ext cx="4296420" cy="0"/>
            </a:xfrm>
            <a:prstGeom prst="line">
              <a:avLst/>
            </a:prstGeom>
            <a:ln w="25400">
              <a:prstDash val="lgDashDot"/>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372CD4B6-6E12-7058-77B3-092141CF7965}"/>
                </a:ext>
              </a:extLst>
            </p:cNvPr>
            <p:cNvCxnSpPr>
              <a:cxnSpLocks/>
            </p:cNvCxnSpPr>
            <p:nvPr/>
          </p:nvCxnSpPr>
          <p:spPr>
            <a:xfrm>
              <a:off x="6435323" y="3555264"/>
              <a:ext cx="482744" cy="0"/>
            </a:xfrm>
            <a:prstGeom prst="line">
              <a:avLst/>
            </a:prstGeom>
            <a:ln w="25400">
              <a:prstDash val="lgDashDot"/>
            </a:ln>
          </p:spPr>
          <p:style>
            <a:lnRef idx="2">
              <a:schemeClr val="accent1"/>
            </a:lnRef>
            <a:fillRef idx="0">
              <a:schemeClr val="accent1"/>
            </a:fillRef>
            <a:effectRef idx="1">
              <a:schemeClr val="accent1"/>
            </a:effectRef>
            <a:fontRef idx="minor">
              <a:schemeClr val="tx1"/>
            </a:fontRef>
          </p:style>
        </p:cxnSp>
        <p:sp>
          <p:nvSpPr>
            <p:cNvPr id="26" name="楕円 25">
              <a:extLst>
                <a:ext uri="{FF2B5EF4-FFF2-40B4-BE49-F238E27FC236}">
                  <a16:creationId xmlns:a16="http://schemas.microsoft.com/office/drawing/2014/main" id="{F6347503-8F31-1BAB-116E-A8D5AC5EB309}"/>
                </a:ext>
              </a:extLst>
            </p:cNvPr>
            <p:cNvSpPr/>
            <p:nvPr/>
          </p:nvSpPr>
          <p:spPr>
            <a:xfrm rot="19919258">
              <a:off x="4084257" y="3745733"/>
              <a:ext cx="2025299" cy="897544"/>
            </a:xfrm>
            <a:prstGeom prst="ellipse">
              <a:avLst/>
            </a:prstGeom>
            <a:noFill/>
            <a:ln w="698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899ACC22-A3EA-E04A-FD49-BD7387CDD02D}"/>
                </a:ext>
              </a:extLst>
            </p:cNvPr>
            <p:cNvCxnSpPr/>
            <p:nvPr/>
          </p:nvCxnSpPr>
          <p:spPr>
            <a:xfrm>
              <a:off x="2472267" y="3272431"/>
              <a:ext cx="0" cy="577735"/>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E6D38A43-4113-072B-6B9D-EA0633E9BB9E}"/>
                </a:ext>
              </a:extLst>
            </p:cNvPr>
            <p:cNvSpPr txBox="1"/>
            <p:nvPr/>
          </p:nvSpPr>
          <p:spPr>
            <a:xfrm>
              <a:off x="1475574" y="3159194"/>
              <a:ext cx="970840" cy="792140"/>
            </a:xfrm>
            <a:prstGeom prst="rect">
              <a:avLst/>
            </a:prstGeom>
            <a:noFill/>
          </p:spPr>
          <p:txBody>
            <a:bodyPr wrap="square" rtlCol="0">
              <a:spAutoFit/>
            </a:bodyPr>
            <a:lstStyle/>
            <a:p>
              <a:pPr algn="r">
                <a:lnSpc>
                  <a:spcPts val="1800"/>
                </a:lnSpc>
              </a:pPr>
              <a:r>
                <a:rPr kumimoji="1" lang="ja-JP" altLang="en-US" dirty="0"/>
                <a:t>水道</a:t>
              </a:r>
              <a:endParaRPr kumimoji="1" lang="en-US" altLang="ja-JP" dirty="0"/>
            </a:p>
            <a:p>
              <a:pPr algn="r">
                <a:lnSpc>
                  <a:spcPts val="1800"/>
                </a:lnSpc>
              </a:pPr>
              <a:endParaRPr kumimoji="1" lang="en-US" altLang="ja-JP" dirty="0"/>
            </a:p>
            <a:p>
              <a:pPr algn="r">
                <a:lnSpc>
                  <a:spcPts val="1800"/>
                </a:lnSpc>
              </a:pPr>
              <a:r>
                <a:rPr lang="ja-JP" altLang="en-US" dirty="0"/>
                <a:t>下水道</a:t>
              </a:r>
              <a:endParaRPr kumimoji="1" lang="ja-JP" altLang="en-US" dirty="0"/>
            </a:p>
          </p:txBody>
        </p:sp>
        <p:sp>
          <p:nvSpPr>
            <p:cNvPr id="31" name="テキスト ボックス 30">
              <a:extLst>
                <a:ext uri="{FF2B5EF4-FFF2-40B4-BE49-F238E27FC236}">
                  <a16:creationId xmlns:a16="http://schemas.microsoft.com/office/drawing/2014/main" id="{34BC2092-5D1C-F848-D042-59C6637813B9}"/>
                </a:ext>
              </a:extLst>
            </p:cNvPr>
            <p:cNvSpPr txBox="1"/>
            <p:nvPr/>
          </p:nvSpPr>
          <p:spPr>
            <a:xfrm>
              <a:off x="1748819" y="4408609"/>
              <a:ext cx="1736373" cy="305212"/>
            </a:xfrm>
            <a:prstGeom prst="rect">
              <a:avLst/>
            </a:prstGeom>
            <a:noFill/>
          </p:spPr>
          <p:txBody>
            <a:bodyPr wrap="none" rtlCol="0">
              <a:spAutoFit/>
            </a:bodyPr>
            <a:lstStyle/>
            <a:p>
              <a:pPr>
                <a:lnSpc>
                  <a:spcPts val="1800"/>
                </a:lnSpc>
              </a:pPr>
              <a:r>
                <a:rPr lang="en-US" altLang="ja-JP" sz="1100" dirty="0"/>
                <a:t>※</a:t>
              </a:r>
              <a:r>
                <a:rPr lang="ja-JP" altLang="en-US" sz="1100" dirty="0"/>
                <a:t>流域下水道（大阪府）</a:t>
              </a:r>
              <a:endParaRPr kumimoji="1" lang="ja-JP" altLang="en-US" sz="1100" dirty="0"/>
            </a:p>
          </p:txBody>
        </p:sp>
      </p:grpSp>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11</a:t>
            </a:fld>
            <a:endParaRPr kumimoji="1" lang="ja-JP" altLang="en-US" dirty="0"/>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2451312"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＜管きょの耐震化率＞</a:t>
            </a:r>
            <a:endParaRPr lang="ja-JP" altLang="en-US" sz="1400" dirty="0"/>
          </a:p>
        </p:txBody>
      </p:sp>
      <p:sp>
        <p:nvSpPr>
          <p:cNvPr id="2" name="正方形/長方形 1"/>
          <p:cNvSpPr/>
          <p:nvPr/>
        </p:nvSpPr>
        <p:spPr>
          <a:xfrm>
            <a:off x="7990156" y="4644689"/>
            <a:ext cx="4109480" cy="19344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ysClr val="windowText" lastClr="000000"/>
                </a:solidFill>
              </a:rPr>
              <a:t>重要施設のうち、</a:t>
            </a:r>
            <a:endParaRPr lang="en-US" altLang="ja-JP" sz="1400" dirty="0">
              <a:solidFill>
                <a:sysClr val="windowText" lastClr="000000"/>
              </a:solidFill>
            </a:endParaRPr>
          </a:p>
          <a:p>
            <a:r>
              <a:rPr kumimoji="1" lang="ja-JP" altLang="en-US" sz="1400" u="sng" dirty="0">
                <a:solidFill>
                  <a:sysClr val="windowText" lastClr="000000"/>
                </a:solidFill>
              </a:rPr>
              <a:t>拠点病院</a:t>
            </a:r>
            <a:r>
              <a:rPr kumimoji="1" lang="ja-JP" altLang="en-US" sz="1400" dirty="0">
                <a:solidFill>
                  <a:sysClr val="windowText" lastClr="000000"/>
                </a:solidFill>
              </a:rPr>
              <a:t>と</a:t>
            </a:r>
            <a:r>
              <a:rPr kumimoji="1" lang="ja-JP" altLang="en-US" sz="1400" u="sng" dirty="0">
                <a:solidFill>
                  <a:sysClr val="windowText" lastClr="000000"/>
                </a:solidFill>
              </a:rPr>
              <a:t>救護所</a:t>
            </a:r>
            <a:r>
              <a:rPr kumimoji="1" lang="ja-JP" altLang="en-US" sz="1400" dirty="0">
                <a:solidFill>
                  <a:sysClr val="windowText" lastClr="000000"/>
                </a:solidFill>
              </a:rPr>
              <a:t>に接続する管きょの耐震化を</a:t>
            </a:r>
            <a:endParaRPr kumimoji="1" lang="en-US" altLang="ja-JP" sz="1400" dirty="0">
              <a:solidFill>
                <a:sysClr val="windowText" lastClr="000000"/>
              </a:solidFill>
            </a:endParaRPr>
          </a:p>
          <a:p>
            <a:r>
              <a:rPr lang="en-US" altLang="ja-JP" sz="1400" b="1" dirty="0">
                <a:solidFill>
                  <a:sysClr val="windowText" lastClr="000000"/>
                </a:solidFill>
              </a:rPr>
              <a:t>17.5km</a:t>
            </a:r>
            <a:r>
              <a:rPr lang="ja-JP" altLang="en-US" sz="1400" dirty="0">
                <a:solidFill>
                  <a:sysClr val="windowText" lastClr="000000"/>
                </a:solidFill>
              </a:rPr>
              <a:t>を実施し、</a:t>
            </a:r>
            <a:r>
              <a:rPr lang="ja-JP" altLang="en-US" sz="1400" b="1" dirty="0">
                <a:solidFill>
                  <a:sysClr val="windowText" lastClr="000000"/>
                </a:solidFill>
              </a:rPr>
              <a:t>令和</a:t>
            </a:r>
            <a:r>
              <a:rPr lang="en-US" altLang="ja-JP" sz="1400" b="1" dirty="0">
                <a:solidFill>
                  <a:sysClr val="windowText" lastClr="000000"/>
                </a:solidFill>
              </a:rPr>
              <a:t>18</a:t>
            </a:r>
            <a:r>
              <a:rPr lang="ja-JP" altLang="en-US" sz="1400" b="1" dirty="0">
                <a:solidFill>
                  <a:sysClr val="windowText" lastClr="000000"/>
                </a:solidFill>
              </a:rPr>
              <a:t>年度末までに完了</a:t>
            </a:r>
            <a:r>
              <a:rPr lang="ja-JP" altLang="en-US" sz="1400" dirty="0">
                <a:solidFill>
                  <a:sysClr val="windowText" lastClr="000000"/>
                </a:solidFill>
              </a:rPr>
              <a:t>することを目標とする。</a:t>
            </a:r>
            <a:endParaRPr lang="en-US" altLang="ja-JP" sz="1400" dirty="0">
              <a:solidFill>
                <a:sysClr val="windowText" lastClr="000000"/>
              </a:solidFill>
            </a:endParaRPr>
          </a:p>
          <a:p>
            <a:r>
              <a:rPr lang="en-US" altLang="ja-JP" sz="1400" dirty="0">
                <a:solidFill>
                  <a:sysClr val="windowText" lastClr="000000"/>
                </a:solidFill>
              </a:rPr>
              <a:t>※</a:t>
            </a:r>
            <a:r>
              <a:rPr lang="ja-JP" altLang="en-US" sz="1400" dirty="0">
                <a:solidFill>
                  <a:sysClr val="windowText" lastClr="000000"/>
                </a:solidFill>
              </a:rPr>
              <a:t> 対象施設延長　</a:t>
            </a:r>
            <a:r>
              <a:rPr lang="en-US" altLang="ja-JP" sz="1400" dirty="0">
                <a:solidFill>
                  <a:sysClr val="windowText" lastClr="000000"/>
                </a:solidFill>
              </a:rPr>
              <a:t>100.6km</a:t>
            </a:r>
          </a:p>
          <a:p>
            <a:r>
              <a:rPr lang="ja-JP" altLang="en-US" sz="1400" dirty="0">
                <a:solidFill>
                  <a:sysClr val="windowText" lastClr="000000"/>
                </a:solidFill>
              </a:rPr>
              <a:t>　（拠点病院等に接続する管路 </a:t>
            </a:r>
            <a:r>
              <a:rPr lang="en-US" altLang="ja-JP" sz="1400" dirty="0">
                <a:solidFill>
                  <a:sysClr val="windowText" lastClr="000000"/>
                </a:solidFill>
              </a:rPr>
              <a:t>35.2km</a:t>
            </a:r>
            <a:r>
              <a:rPr lang="ja-JP" altLang="en-US" sz="1400" dirty="0">
                <a:solidFill>
                  <a:sysClr val="windowText" lastClr="000000"/>
                </a:solidFill>
              </a:rPr>
              <a:t>）</a:t>
            </a:r>
            <a:endParaRPr lang="en-US" altLang="ja-JP" sz="1400" dirty="0">
              <a:solidFill>
                <a:sysClr val="windowText" lastClr="000000"/>
              </a:solidFill>
            </a:endParaRPr>
          </a:p>
          <a:p>
            <a:endParaRPr kumimoji="1" lang="en-US" altLang="ja-JP" sz="1400" dirty="0">
              <a:solidFill>
                <a:sysClr val="windowText" lastClr="000000"/>
              </a:solidFill>
            </a:endParaRPr>
          </a:p>
          <a:p>
            <a:r>
              <a:rPr lang="ja-JP" altLang="en-US" sz="1400" u="sng" dirty="0">
                <a:solidFill>
                  <a:sysClr val="windowText" lastClr="000000"/>
                </a:solidFill>
              </a:rPr>
              <a:t>目標：</a:t>
            </a:r>
            <a:r>
              <a:rPr lang="en-US" altLang="ja-JP" sz="1400" u="sng" dirty="0">
                <a:solidFill>
                  <a:sysClr val="windowText" lastClr="000000"/>
                </a:solidFill>
              </a:rPr>
              <a:t>R6</a:t>
            </a:r>
            <a:r>
              <a:rPr lang="ja-JP" altLang="en-US" sz="1400" u="sng" dirty="0">
                <a:solidFill>
                  <a:sysClr val="windowText" lastClr="000000"/>
                </a:solidFill>
              </a:rPr>
              <a:t>末　</a:t>
            </a:r>
            <a:r>
              <a:rPr lang="en-US" altLang="ja-JP" sz="1400" u="sng" dirty="0">
                <a:solidFill>
                  <a:sysClr val="windowText" lastClr="000000"/>
                </a:solidFill>
              </a:rPr>
              <a:t>37.9</a:t>
            </a:r>
            <a:r>
              <a:rPr lang="ja-JP" altLang="en-US" sz="1400" u="sng" dirty="0">
                <a:solidFill>
                  <a:sysClr val="windowText" lastClr="000000"/>
                </a:solidFill>
              </a:rPr>
              <a:t>％　⇒　</a:t>
            </a:r>
            <a:r>
              <a:rPr lang="en-US" altLang="ja-JP" sz="1400" u="sng" dirty="0">
                <a:solidFill>
                  <a:sysClr val="windowText" lastClr="000000"/>
                </a:solidFill>
              </a:rPr>
              <a:t>R18</a:t>
            </a:r>
            <a:r>
              <a:rPr lang="ja-JP" altLang="en-US" sz="1400" u="sng" dirty="0">
                <a:solidFill>
                  <a:sysClr val="windowText" lastClr="000000"/>
                </a:solidFill>
              </a:rPr>
              <a:t>末　</a:t>
            </a:r>
            <a:r>
              <a:rPr lang="en-US" altLang="ja-JP" sz="1400" u="sng" dirty="0">
                <a:solidFill>
                  <a:sysClr val="windowText" lastClr="000000"/>
                </a:solidFill>
              </a:rPr>
              <a:t>55.4</a:t>
            </a:r>
            <a:r>
              <a:rPr lang="ja-JP" altLang="en-US" sz="1400" u="sng" dirty="0">
                <a:solidFill>
                  <a:sysClr val="windowText" lastClr="000000"/>
                </a:solidFill>
              </a:rPr>
              <a:t>％</a:t>
            </a:r>
            <a:endParaRPr kumimoji="1" lang="en-US" altLang="ja-JP" sz="1400" u="sng" dirty="0">
              <a:solidFill>
                <a:sysClr val="windowText" lastClr="000000"/>
              </a:solidFill>
            </a:endParaRPr>
          </a:p>
        </p:txBody>
      </p:sp>
      <p:graphicFrame>
        <p:nvGraphicFramePr>
          <p:cNvPr id="5" name="表 4">
            <a:extLst>
              <a:ext uri="{FF2B5EF4-FFF2-40B4-BE49-F238E27FC236}">
                <a16:creationId xmlns:a16="http://schemas.microsoft.com/office/drawing/2014/main" id="{AD696F82-4A54-F542-143F-F8333FEBFB86}"/>
              </a:ext>
            </a:extLst>
          </p:cNvPr>
          <p:cNvGraphicFramePr>
            <a:graphicFrameLocks noGrp="1"/>
          </p:cNvGraphicFramePr>
          <p:nvPr>
            <p:extLst>
              <p:ext uri="{D42A27DB-BD31-4B8C-83A1-F6EECF244321}">
                <p14:modId xmlns:p14="http://schemas.microsoft.com/office/powerpoint/2010/main" val="3725748976"/>
              </p:ext>
            </p:extLst>
          </p:nvPr>
        </p:nvGraphicFramePr>
        <p:xfrm>
          <a:off x="7316241" y="971455"/>
          <a:ext cx="4783395" cy="3079360"/>
        </p:xfrm>
        <a:graphic>
          <a:graphicData uri="http://schemas.openxmlformats.org/drawingml/2006/table">
            <a:tbl>
              <a:tblPr firstRow="1" bandRow="1">
                <a:tableStyleId>{5C22544A-7EE6-4342-B048-85BDC9FD1C3A}</a:tableStyleId>
              </a:tblPr>
              <a:tblGrid>
                <a:gridCol w="1200468">
                  <a:extLst>
                    <a:ext uri="{9D8B030D-6E8A-4147-A177-3AD203B41FA5}">
                      <a16:colId xmlns:a16="http://schemas.microsoft.com/office/drawing/2014/main" val="140148237"/>
                    </a:ext>
                  </a:extLst>
                </a:gridCol>
                <a:gridCol w="985459">
                  <a:extLst>
                    <a:ext uri="{9D8B030D-6E8A-4147-A177-3AD203B41FA5}">
                      <a16:colId xmlns:a16="http://schemas.microsoft.com/office/drawing/2014/main" val="2972838653"/>
                    </a:ext>
                  </a:extLst>
                </a:gridCol>
                <a:gridCol w="2597468">
                  <a:extLst>
                    <a:ext uri="{9D8B030D-6E8A-4147-A177-3AD203B41FA5}">
                      <a16:colId xmlns:a16="http://schemas.microsoft.com/office/drawing/2014/main" val="827596464"/>
                    </a:ext>
                  </a:extLst>
                </a:gridCol>
              </a:tblGrid>
              <a:tr h="370840">
                <a:tc>
                  <a:txBody>
                    <a:bodyPr/>
                    <a:lstStyle/>
                    <a:p>
                      <a:pPr algn="ctr"/>
                      <a:r>
                        <a:rPr kumimoji="1" lang="ja-JP" altLang="en-US" sz="1200" dirty="0">
                          <a:solidFill>
                            <a:sysClr val="windowText" lastClr="000000"/>
                          </a:solidFill>
                          <a:latin typeface="+mn-ea"/>
                          <a:ea typeface="+mn-ea"/>
                        </a:rPr>
                        <a:t>施設分類</a:t>
                      </a:r>
                      <a:endParaRPr kumimoji="1" lang="en-US" altLang="ja-JP" sz="12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dirty="0">
                          <a:solidFill>
                            <a:sysClr val="windowText" lastClr="000000"/>
                          </a:solidFill>
                          <a:latin typeface="+mn-ea"/>
                          <a:ea typeface="+mn-ea"/>
                        </a:rPr>
                        <a:t>施設数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dirty="0">
                          <a:solidFill>
                            <a:sysClr val="windowText" lastClr="000000"/>
                          </a:solidFill>
                          <a:latin typeface="+mn-ea"/>
                          <a:ea typeface="+mn-ea"/>
                        </a:rPr>
                        <a:t>備考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46861326"/>
                  </a:ext>
                </a:extLst>
              </a:tr>
              <a:tr h="370840">
                <a:tc>
                  <a:txBody>
                    <a:bodyPr/>
                    <a:lstStyle/>
                    <a:p>
                      <a:r>
                        <a:rPr kumimoji="1" lang="ja-JP" altLang="en-US" sz="1100" dirty="0">
                          <a:solidFill>
                            <a:sysClr val="windowText" lastClr="000000"/>
                          </a:solidFill>
                          <a:latin typeface="+mn-ea"/>
                          <a:ea typeface="+mn-ea"/>
                        </a:rPr>
                        <a:t>拠点病院</a:t>
                      </a:r>
                      <a:endParaRPr kumimoji="1" lang="en-US" altLang="ja-JP" sz="1100" dirty="0">
                        <a:solidFill>
                          <a:sysClr val="windowText" lastClr="000000"/>
                        </a:solidFill>
                        <a:latin typeface="+mn-ea"/>
                        <a:ea typeface="+mn-ea"/>
                      </a:endParaRPr>
                    </a:p>
                  </a:txBody>
                  <a:tcPr anchor="ctr">
                    <a:lnL w="38100" cap="flat" cmpd="sng" algn="ctr">
                      <a:solidFill>
                        <a:srgbClr val="FF0000"/>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400" dirty="0">
                          <a:solidFill>
                            <a:sysClr val="windowText" lastClr="000000"/>
                          </a:solidFill>
                          <a:latin typeface="+mn-ea"/>
                          <a:ea typeface="+mn-ea"/>
                        </a:rPr>
                        <a:t>12</a:t>
                      </a:r>
                      <a:endParaRPr kumimoji="1" lang="ja-JP" altLang="en-US"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00000"/>
                        </a:lnSpc>
                      </a:pPr>
                      <a:endParaRPr kumimoji="1" lang="ja-JP" altLang="en-US" sz="1100" dirty="0">
                        <a:solidFill>
                          <a:sysClr val="windowText" lastClr="000000"/>
                        </a:solidFill>
                        <a:latin typeface="+mn-ea"/>
                        <a:ea typeface="+mn-ea"/>
                      </a:endParaRPr>
                    </a:p>
                  </a:txBody>
                  <a:tcPr marT="36000" marB="36000" anchor="ctr">
                    <a:lnL w="635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571092"/>
                  </a:ext>
                </a:extLst>
              </a:tr>
              <a:tr h="370840">
                <a:tc>
                  <a:txBody>
                    <a:bodyPr/>
                    <a:lstStyle/>
                    <a:p>
                      <a:r>
                        <a:rPr kumimoji="1" lang="ja-JP" altLang="en-US" sz="1100" dirty="0">
                          <a:solidFill>
                            <a:sysClr val="windowText" lastClr="000000"/>
                          </a:solidFill>
                          <a:latin typeface="+mn-ea"/>
                          <a:ea typeface="+mn-ea"/>
                        </a:rPr>
                        <a:t>救護所兼避難所</a:t>
                      </a:r>
                      <a:endParaRPr kumimoji="1" lang="en-US" altLang="ja-JP" sz="1100" dirty="0">
                        <a:solidFill>
                          <a:sysClr val="windowText" lastClr="000000"/>
                        </a:solidFill>
                        <a:latin typeface="+mn-ea"/>
                        <a:ea typeface="+mn-ea"/>
                      </a:endParaRPr>
                    </a:p>
                  </a:txBody>
                  <a:tcPr anchor="ctr">
                    <a:lnL w="38100" cap="flat" cmpd="sng" algn="ctr">
                      <a:solidFill>
                        <a:srgbClr val="FF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noFill/>
                  </a:tcPr>
                </a:tc>
                <a:tc>
                  <a:txBody>
                    <a:bodyPr/>
                    <a:lstStyle/>
                    <a:p>
                      <a:pPr algn="ctr">
                        <a:lnSpc>
                          <a:spcPct val="150000"/>
                        </a:lnSpc>
                      </a:pPr>
                      <a:r>
                        <a:rPr kumimoji="1" lang="en-US" altLang="ja-JP" sz="1400" dirty="0">
                          <a:solidFill>
                            <a:sysClr val="windowText" lastClr="000000"/>
                          </a:solidFill>
                          <a:latin typeface="+mn-ea"/>
                          <a:ea typeface="+mn-ea"/>
                        </a:rPr>
                        <a:t>9</a:t>
                      </a:r>
                      <a:endParaRPr kumimoji="1" lang="ja-JP" altLang="en-US"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noFill/>
                  </a:tcPr>
                </a:tc>
                <a:tc>
                  <a:txBody>
                    <a:bodyPr/>
                    <a:lstStyle/>
                    <a:p>
                      <a:pPr algn="l">
                        <a:lnSpc>
                          <a:spcPct val="100000"/>
                        </a:lnSpc>
                      </a:pPr>
                      <a:r>
                        <a:rPr kumimoji="1" lang="ja-JP" altLang="en-US" sz="1100" dirty="0">
                          <a:solidFill>
                            <a:sysClr val="windowText" lastClr="000000"/>
                          </a:solidFill>
                          <a:latin typeface="+mn-ea"/>
                          <a:ea typeface="+mn-ea"/>
                        </a:rPr>
                        <a:t>指定避難所のうち、</a:t>
                      </a:r>
                      <a:endParaRPr kumimoji="1" lang="en-US" altLang="ja-JP" sz="1100" dirty="0">
                        <a:solidFill>
                          <a:sysClr val="windowText" lastClr="000000"/>
                        </a:solidFill>
                        <a:latin typeface="+mn-ea"/>
                        <a:ea typeface="+mn-ea"/>
                      </a:endParaRPr>
                    </a:p>
                    <a:p>
                      <a:pPr algn="l">
                        <a:lnSpc>
                          <a:spcPct val="100000"/>
                        </a:lnSpc>
                      </a:pPr>
                      <a:r>
                        <a:rPr kumimoji="1" lang="ja-JP" altLang="en-US" sz="1100" dirty="0">
                          <a:solidFill>
                            <a:sysClr val="windowText" lastClr="000000"/>
                          </a:solidFill>
                          <a:latin typeface="+mn-ea"/>
                          <a:ea typeface="+mn-ea"/>
                        </a:rPr>
                        <a:t>救護所を兼ねる施設</a:t>
                      </a:r>
                    </a:p>
                  </a:txBody>
                  <a:tcPr marT="36000" marB="36000" anchor="ctr">
                    <a:lnL w="635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07153395"/>
                  </a:ext>
                </a:extLst>
              </a:tr>
              <a:tr h="370840">
                <a:tc>
                  <a:txBody>
                    <a:bodyPr/>
                    <a:lstStyle/>
                    <a:p>
                      <a:r>
                        <a:rPr kumimoji="1" lang="ja-JP" altLang="en-US" sz="1100" dirty="0">
                          <a:solidFill>
                            <a:sysClr val="windowText" lastClr="000000"/>
                          </a:solidFill>
                          <a:latin typeface="+mn-ea"/>
                          <a:ea typeface="+mn-ea"/>
                        </a:rPr>
                        <a:t>指定避難所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400" dirty="0">
                          <a:solidFill>
                            <a:sysClr val="windowText" lastClr="000000"/>
                          </a:solidFill>
                          <a:latin typeface="+mn-ea"/>
                          <a:ea typeface="+mn-ea"/>
                        </a:rPr>
                        <a:t>82</a:t>
                      </a:r>
                      <a:endParaRPr kumimoji="1" lang="ja-JP" altLang="en-US"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n-ea"/>
                          <a:ea typeface="+mn-ea"/>
                        </a:rPr>
                        <a:t>救護所兼避難所を除く</a:t>
                      </a:r>
                      <a:endParaRPr kumimoji="1" lang="en-US" altLang="ja-JP" sz="1100" dirty="0">
                        <a:solidFill>
                          <a:sysClr val="windowText" lastClr="000000"/>
                        </a:solidFill>
                        <a:latin typeface="+mn-ea"/>
                        <a:ea typeface="+mn-ea"/>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2687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n-ea"/>
                          <a:ea typeface="+mn-ea"/>
                        </a:rPr>
                        <a:t>防災拠点</a:t>
                      </a:r>
                      <a:endParaRPr kumimoji="1" lang="en-US" altLang="ja-JP" sz="11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400" dirty="0">
                          <a:solidFill>
                            <a:sysClr val="windowText" lastClr="000000"/>
                          </a:solidFill>
                          <a:latin typeface="+mn-ea"/>
                          <a:ea typeface="+mn-ea"/>
                        </a:rPr>
                        <a:t>13</a:t>
                      </a:r>
                      <a:endParaRPr kumimoji="1" lang="ja-JP" altLang="en-US"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dirty="0">
                          <a:solidFill>
                            <a:sysClr val="windowText" lastClr="000000"/>
                          </a:solidFill>
                          <a:latin typeface="+mn-ea"/>
                          <a:ea typeface="+mn-ea"/>
                        </a:rPr>
                        <a:t>災害対策本部（市本庁舎、消防本部）</a:t>
                      </a:r>
                      <a:endParaRPr kumimoji="1" lang="en-US" altLang="ja-JP" sz="1100" dirty="0">
                        <a:solidFill>
                          <a:sysClr val="windowText" lastClr="000000"/>
                        </a:solidFill>
                        <a:latin typeface="+mn-ea"/>
                        <a:ea typeface="+mn-ea"/>
                      </a:endParaRPr>
                    </a:p>
                    <a:p>
                      <a:pPr algn="l">
                        <a:lnSpc>
                          <a:spcPct val="100000"/>
                        </a:lnSpc>
                      </a:pPr>
                      <a:r>
                        <a:rPr kumimoji="1" lang="ja-JP" altLang="en-US" sz="1100" dirty="0">
                          <a:solidFill>
                            <a:sysClr val="windowText" lastClr="000000"/>
                          </a:solidFill>
                          <a:latin typeface="+mn-ea"/>
                          <a:ea typeface="+mn-ea"/>
                        </a:rPr>
                        <a:t>地域防災計画に定められた防災拠点</a:t>
                      </a: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9471995"/>
                  </a:ext>
                </a:extLst>
              </a:tr>
              <a:tr h="370840">
                <a:tc>
                  <a:txBody>
                    <a:bodyPr/>
                    <a:lstStyle/>
                    <a:p>
                      <a:r>
                        <a:rPr kumimoji="1" lang="ja-JP" altLang="en-US" sz="1100" dirty="0">
                          <a:solidFill>
                            <a:sysClr val="windowText" lastClr="000000"/>
                          </a:solidFill>
                          <a:latin typeface="+mn-ea"/>
                          <a:ea typeface="+mn-ea"/>
                        </a:rPr>
                        <a:t>二次避難所</a:t>
                      </a:r>
                      <a:endParaRPr kumimoji="1" lang="en-US" altLang="ja-JP" sz="11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400" dirty="0">
                          <a:solidFill>
                            <a:sysClr val="windowText" lastClr="000000"/>
                          </a:solidFill>
                          <a:latin typeface="+mn-ea"/>
                          <a:ea typeface="+mn-ea"/>
                        </a:rPr>
                        <a:t>35</a:t>
                      </a:r>
                      <a:endParaRPr kumimoji="1" lang="ja-JP" altLang="en-US"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dirty="0">
                          <a:solidFill>
                            <a:sysClr val="windowText" lastClr="000000"/>
                          </a:solidFill>
                          <a:latin typeface="+mn-ea"/>
                          <a:ea typeface="+mn-ea"/>
                        </a:rPr>
                        <a:t>障がい者等避難施設</a:t>
                      </a:r>
                      <a:endParaRPr kumimoji="1" lang="en-US" altLang="ja-JP" sz="1100" dirty="0">
                        <a:solidFill>
                          <a:sysClr val="windowText" lastClr="000000"/>
                        </a:solidFill>
                        <a:latin typeface="+mn-ea"/>
                        <a:ea typeface="+mn-ea"/>
                      </a:endParaRPr>
                    </a:p>
                    <a:p>
                      <a:pPr algn="l">
                        <a:lnSpc>
                          <a:spcPct val="100000"/>
                        </a:lnSpc>
                      </a:pPr>
                      <a:r>
                        <a:rPr kumimoji="1" lang="ja-JP" altLang="en-US" sz="1100" dirty="0">
                          <a:solidFill>
                            <a:sysClr val="windowText" lastClr="000000"/>
                          </a:solidFill>
                          <a:latin typeface="+mn-ea"/>
                          <a:ea typeface="+mn-ea"/>
                        </a:rPr>
                        <a:t>高齢者等避難施設</a:t>
                      </a: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9948451"/>
                  </a:ext>
                </a:extLst>
              </a:tr>
              <a:tr h="370840">
                <a:tc>
                  <a:txBody>
                    <a:bodyPr/>
                    <a:lstStyle/>
                    <a:p>
                      <a:pPr algn="ctr"/>
                      <a:r>
                        <a:rPr kumimoji="1" lang="ja-JP" altLang="en-US" sz="1100" dirty="0">
                          <a:solidFill>
                            <a:sysClr val="windowText" lastClr="000000"/>
                          </a:solidFill>
                          <a:latin typeface="+mn-ea"/>
                          <a:ea typeface="+mn-ea"/>
                        </a:rPr>
                        <a:t>合　計</a:t>
                      </a:r>
                      <a:endParaRPr kumimoji="1" lang="en-US" altLang="ja-JP" sz="11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400" dirty="0">
                          <a:solidFill>
                            <a:sysClr val="windowText" lastClr="000000"/>
                          </a:solidFill>
                          <a:latin typeface="+mn-ea"/>
                          <a:ea typeface="+mn-ea"/>
                        </a:rPr>
                        <a:t>151</a:t>
                      </a:r>
                      <a:endParaRPr kumimoji="1" lang="ja-JP" altLang="en-US"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00000"/>
                        </a:lnSpc>
                      </a:pPr>
                      <a:endParaRPr kumimoji="1" lang="ja-JP" altLang="en-US" sz="1100" dirty="0">
                        <a:solidFill>
                          <a:sysClr val="windowText" lastClr="000000"/>
                        </a:solidFill>
                        <a:latin typeface="+mn-ea"/>
                        <a:ea typeface="+mn-ea"/>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0475583"/>
                  </a:ext>
                </a:extLst>
              </a:tr>
              <a:tr h="224094">
                <a:tc gridSpan="3">
                  <a:txBody>
                    <a:bodyPr/>
                    <a:lstStyle/>
                    <a:p>
                      <a:pPr algn="r"/>
                      <a:r>
                        <a:rPr kumimoji="1" lang="en-US" altLang="ja-JP" sz="1100" dirty="0">
                          <a:solidFill>
                            <a:sysClr val="windowText" lastClr="000000"/>
                          </a:solidFill>
                          <a:latin typeface="+mn-ea"/>
                          <a:ea typeface="+mn-ea"/>
                        </a:rPr>
                        <a:t>※</a:t>
                      </a:r>
                      <a:r>
                        <a:rPr kumimoji="1" lang="ja-JP" altLang="en-US" sz="1100" dirty="0">
                          <a:solidFill>
                            <a:sysClr val="windowText" lastClr="000000"/>
                          </a:solidFill>
                          <a:latin typeface="+mn-ea"/>
                          <a:ea typeface="+mn-ea"/>
                        </a:rPr>
                        <a:t>いずれも地域防災計画に定める施設</a:t>
                      </a:r>
                      <a:endParaRPr kumimoji="1" lang="en-US" altLang="ja-JP" sz="1100" dirty="0">
                        <a:solidFill>
                          <a:sysClr val="windowText" lastClr="000000"/>
                        </a:solidFill>
                        <a:latin typeface="+mn-ea"/>
                        <a:ea typeface="+mn-ea"/>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lnSpc>
                          <a:spcPct val="150000"/>
                        </a:lnSpc>
                      </a:pPr>
                      <a:endParaRPr kumimoji="1" lang="ja-JP" altLang="en-US" sz="16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a:lnSpc>
                          <a:spcPct val="150000"/>
                        </a:lnSpc>
                      </a:pPr>
                      <a:endParaRPr kumimoji="1" lang="ja-JP" altLang="en-US" sz="12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311471"/>
                  </a:ext>
                </a:extLst>
              </a:tr>
            </a:tbl>
          </a:graphicData>
        </a:graphic>
      </p:graphicFrame>
      <p:sp>
        <p:nvSpPr>
          <p:cNvPr id="33" name="メモ 14">
            <a:extLst>
              <a:ext uri="{FF2B5EF4-FFF2-40B4-BE49-F238E27FC236}">
                <a16:creationId xmlns:a16="http://schemas.microsoft.com/office/drawing/2014/main" id="{E8F50090-D2C9-1B3F-674B-C50D3C4D1FDF}"/>
              </a:ext>
            </a:extLst>
          </p:cNvPr>
          <p:cNvSpPr/>
          <p:nvPr/>
        </p:nvSpPr>
        <p:spPr>
          <a:xfrm>
            <a:off x="385496" y="5018708"/>
            <a:ext cx="7347393" cy="1798667"/>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50000"/>
              </a:lnSpc>
            </a:pPr>
            <a:r>
              <a:rPr kumimoji="1" lang="en-US" altLang="ja-JP" sz="1400" dirty="0">
                <a:solidFill>
                  <a:schemeClr val="tx1"/>
                </a:solidFill>
              </a:rPr>
              <a:t>【</a:t>
            </a:r>
            <a:r>
              <a:rPr kumimoji="1" lang="ja-JP" altLang="en-US" sz="1400" dirty="0">
                <a:solidFill>
                  <a:schemeClr val="tx1"/>
                </a:solidFill>
              </a:rPr>
              <a:t>上下水道耐震化計画</a:t>
            </a:r>
            <a:r>
              <a:rPr kumimoji="1" lang="en-US" altLang="ja-JP" sz="1400" dirty="0">
                <a:solidFill>
                  <a:schemeClr val="tx1"/>
                </a:solidFill>
              </a:rPr>
              <a:t>】</a:t>
            </a:r>
          </a:p>
          <a:p>
            <a:r>
              <a:rPr lang="ja-JP" altLang="en-US" sz="1200" dirty="0">
                <a:solidFill>
                  <a:schemeClr val="tx1"/>
                </a:solidFill>
              </a:rPr>
              <a:t>令和</a:t>
            </a:r>
            <a:r>
              <a:rPr lang="en-US" altLang="ja-JP" sz="1200" dirty="0">
                <a:solidFill>
                  <a:schemeClr val="tx1"/>
                </a:solidFill>
              </a:rPr>
              <a:t>6</a:t>
            </a:r>
            <a:r>
              <a:rPr lang="ja-JP" altLang="en-US" sz="1200" dirty="0">
                <a:solidFill>
                  <a:schemeClr val="tx1"/>
                </a:solidFill>
              </a:rPr>
              <a:t>年能登半島地震に対する国の有識者委員会の提言を受け、</a:t>
            </a:r>
            <a:endParaRPr lang="en-US" altLang="ja-JP" sz="1200" dirty="0">
              <a:solidFill>
                <a:schemeClr val="tx1"/>
              </a:solidFill>
            </a:endParaRPr>
          </a:p>
          <a:p>
            <a:r>
              <a:rPr lang="ja-JP" altLang="en-US" sz="1200" dirty="0">
                <a:solidFill>
                  <a:schemeClr val="tx1"/>
                </a:solidFill>
              </a:rPr>
              <a:t>上下水道一体で急所施設と重要施設接続管路を耐震化する計画の策定を全国の上下水道管理者に要請。</a:t>
            </a:r>
          </a:p>
          <a:p>
            <a:pPr>
              <a:lnSpc>
                <a:spcPct val="150000"/>
              </a:lnSpc>
              <a:spcBef>
                <a:spcPts val="600"/>
              </a:spcBef>
            </a:pPr>
            <a:r>
              <a:rPr kumimoji="1" lang="en-US" altLang="ja-JP" sz="1400" dirty="0">
                <a:solidFill>
                  <a:schemeClr val="tx1"/>
                </a:solidFill>
              </a:rPr>
              <a:t>【</a:t>
            </a:r>
            <a:r>
              <a:rPr kumimoji="1" lang="ja-JP" altLang="en-US" sz="1400" dirty="0">
                <a:solidFill>
                  <a:schemeClr val="tx1"/>
                </a:solidFill>
              </a:rPr>
              <a:t>高槻市上下水道耐震化計画</a:t>
            </a:r>
            <a:r>
              <a:rPr kumimoji="1" lang="en-US" altLang="ja-JP" sz="1400" dirty="0">
                <a:solidFill>
                  <a:schemeClr val="tx1"/>
                </a:solidFill>
              </a:rPr>
              <a:t>】</a:t>
            </a:r>
            <a:r>
              <a:rPr kumimoji="1" lang="ja-JP" altLang="en-US" sz="1200" dirty="0">
                <a:solidFill>
                  <a:schemeClr val="tx1"/>
                </a:solidFill>
              </a:rPr>
              <a:t>令和</a:t>
            </a:r>
            <a:r>
              <a:rPr lang="ja-JP" altLang="en-US" sz="1200" dirty="0">
                <a:solidFill>
                  <a:schemeClr val="tx1"/>
                </a:solidFill>
              </a:rPr>
              <a:t>７年１月策定</a:t>
            </a:r>
            <a:endParaRPr kumimoji="1" lang="en-US" altLang="ja-JP" sz="1400" dirty="0">
              <a:solidFill>
                <a:schemeClr val="tx1"/>
              </a:solidFill>
            </a:endParaRPr>
          </a:p>
          <a:p>
            <a:r>
              <a:rPr lang="ja-JP" altLang="en-US" sz="1200" dirty="0">
                <a:solidFill>
                  <a:schemeClr val="tx1"/>
                </a:solidFill>
              </a:rPr>
              <a:t>地域防災計画に定める１５４施設（うち、下水道区域</a:t>
            </a:r>
            <a:r>
              <a:rPr lang="ja-JP" altLang="en-US" sz="1200" b="1" dirty="0">
                <a:solidFill>
                  <a:schemeClr val="tx1"/>
                </a:solidFill>
              </a:rPr>
              <a:t>１５１施設</a:t>
            </a:r>
            <a:r>
              <a:rPr lang="ja-JP" altLang="en-US" sz="1200" dirty="0">
                <a:solidFill>
                  <a:schemeClr val="tx1"/>
                </a:solidFill>
              </a:rPr>
              <a:t>）を重要施設に設定し、上下水道で統一した優先順位で接続管路の耐震化を進める。</a:t>
            </a:r>
            <a:endParaRPr lang="en-US" altLang="ja-JP" sz="1200" dirty="0">
              <a:solidFill>
                <a:schemeClr val="tx1"/>
              </a:solidFill>
            </a:endParaRPr>
          </a:p>
          <a:p>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「急所施設（下水道）」は、大阪府所管であるため、本市に対象施設はない。</a:t>
            </a:r>
            <a:endParaRPr kumimoji="1" lang="ja-JP" altLang="en-US" sz="1400" dirty="0">
              <a:solidFill>
                <a:schemeClr val="tx1"/>
              </a:solidFill>
            </a:endParaRPr>
          </a:p>
        </p:txBody>
      </p:sp>
      <p:sp>
        <p:nvSpPr>
          <p:cNvPr id="4" name="吹き出し: 角を丸めた四角形 3">
            <a:extLst>
              <a:ext uri="{FF2B5EF4-FFF2-40B4-BE49-F238E27FC236}">
                <a16:creationId xmlns:a16="http://schemas.microsoft.com/office/drawing/2014/main" id="{DA06A768-FE59-53B1-D28A-3EB051E2B8DF}"/>
              </a:ext>
            </a:extLst>
          </p:cNvPr>
          <p:cNvSpPr/>
          <p:nvPr/>
        </p:nvSpPr>
        <p:spPr>
          <a:xfrm>
            <a:off x="7938492" y="181648"/>
            <a:ext cx="2822222" cy="1119575"/>
          </a:xfrm>
          <a:custGeom>
            <a:avLst/>
            <a:gdLst>
              <a:gd name="connsiteX0" fmla="*/ 0 w 3450191"/>
              <a:gd name="connsiteY0" fmla="*/ 132590 h 795527"/>
              <a:gd name="connsiteX1" fmla="*/ 132590 w 3450191"/>
              <a:gd name="connsiteY1" fmla="*/ 0 h 795527"/>
              <a:gd name="connsiteX2" fmla="*/ 575032 w 3450191"/>
              <a:gd name="connsiteY2" fmla="*/ 0 h 795527"/>
              <a:gd name="connsiteX3" fmla="*/ 575032 w 3450191"/>
              <a:gd name="connsiteY3" fmla="*/ 0 h 795527"/>
              <a:gd name="connsiteX4" fmla="*/ 1437580 w 3450191"/>
              <a:gd name="connsiteY4" fmla="*/ 0 h 795527"/>
              <a:gd name="connsiteX5" fmla="*/ 3317601 w 3450191"/>
              <a:gd name="connsiteY5" fmla="*/ 0 h 795527"/>
              <a:gd name="connsiteX6" fmla="*/ 3450191 w 3450191"/>
              <a:gd name="connsiteY6" fmla="*/ 132590 h 795527"/>
              <a:gd name="connsiteX7" fmla="*/ 3450191 w 3450191"/>
              <a:gd name="connsiteY7" fmla="*/ 464057 h 795527"/>
              <a:gd name="connsiteX8" fmla="*/ 3450191 w 3450191"/>
              <a:gd name="connsiteY8" fmla="*/ 464057 h 795527"/>
              <a:gd name="connsiteX9" fmla="*/ 3450191 w 3450191"/>
              <a:gd name="connsiteY9" fmla="*/ 662939 h 795527"/>
              <a:gd name="connsiteX10" fmla="*/ 3450191 w 3450191"/>
              <a:gd name="connsiteY10" fmla="*/ 662937 h 795527"/>
              <a:gd name="connsiteX11" fmla="*/ 3317601 w 3450191"/>
              <a:gd name="connsiteY11" fmla="*/ 795527 h 795527"/>
              <a:gd name="connsiteX12" fmla="*/ 1437580 w 3450191"/>
              <a:gd name="connsiteY12" fmla="*/ 795527 h 795527"/>
              <a:gd name="connsiteX13" fmla="*/ 453148 w 3450191"/>
              <a:gd name="connsiteY13" fmla="*/ 1305762 h 795527"/>
              <a:gd name="connsiteX14" fmla="*/ 575032 w 3450191"/>
              <a:gd name="connsiteY14" fmla="*/ 795527 h 795527"/>
              <a:gd name="connsiteX15" fmla="*/ 132590 w 3450191"/>
              <a:gd name="connsiteY15" fmla="*/ 795527 h 795527"/>
              <a:gd name="connsiteX16" fmla="*/ 0 w 3450191"/>
              <a:gd name="connsiteY16" fmla="*/ 662937 h 795527"/>
              <a:gd name="connsiteX17" fmla="*/ 0 w 3450191"/>
              <a:gd name="connsiteY17" fmla="*/ 662939 h 795527"/>
              <a:gd name="connsiteX18" fmla="*/ 0 w 3450191"/>
              <a:gd name="connsiteY18" fmla="*/ 464057 h 795527"/>
              <a:gd name="connsiteX19" fmla="*/ 0 w 3450191"/>
              <a:gd name="connsiteY19" fmla="*/ 464057 h 795527"/>
              <a:gd name="connsiteX20" fmla="*/ 0 w 3450191"/>
              <a:gd name="connsiteY20" fmla="*/ 132590 h 795527"/>
              <a:gd name="connsiteX0" fmla="*/ 0 w 3450191"/>
              <a:gd name="connsiteY0" fmla="*/ 132590 h 1305762"/>
              <a:gd name="connsiteX1" fmla="*/ 132590 w 3450191"/>
              <a:gd name="connsiteY1" fmla="*/ 0 h 1305762"/>
              <a:gd name="connsiteX2" fmla="*/ 575032 w 3450191"/>
              <a:gd name="connsiteY2" fmla="*/ 0 h 1305762"/>
              <a:gd name="connsiteX3" fmla="*/ 575032 w 3450191"/>
              <a:gd name="connsiteY3" fmla="*/ 0 h 1305762"/>
              <a:gd name="connsiteX4" fmla="*/ 1437580 w 3450191"/>
              <a:gd name="connsiteY4" fmla="*/ 0 h 1305762"/>
              <a:gd name="connsiteX5" fmla="*/ 3317601 w 3450191"/>
              <a:gd name="connsiteY5" fmla="*/ 0 h 1305762"/>
              <a:gd name="connsiteX6" fmla="*/ 3450191 w 3450191"/>
              <a:gd name="connsiteY6" fmla="*/ 132590 h 1305762"/>
              <a:gd name="connsiteX7" fmla="*/ 3450191 w 3450191"/>
              <a:gd name="connsiteY7" fmla="*/ 464057 h 1305762"/>
              <a:gd name="connsiteX8" fmla="*/ 3450191 w 3450191"/>
              <a:gd name="connsiteY8" fmla="*/ 464057 h 1305762"/>
              <a:gd name="connsiteX9" fmla="*/ 3450191 w 3450191"/>
              <a:gd name="connsiteY9" fmla="*/ 662939 h 1305762"/>
              <a:gd name="connsiteX10" fmla="*/ 3450191 w 3450191"/>
              <a:gd name="connsiteY10" fmla="*/ 662937 h 1305762"/>
              <a:gd name="connsiteX11" fmla="*/ 3317601 w 3450191"/>
              <a:gd name="connsiteY11" fmla="*/ 795527 h 1305762"/>
              <a:gd name="connsiteX12" fmla="*/ 1031180 w 3450191"/>
              <a:gd name="connsiteY12" fmla="*/ 795527 h 1305762"/>
              <a:gd name="connsiteX13" fmla="*/ 453148 w 3450191"/>
              <a:gd name="connsiteY13" fmla="*/ 1305762 h 1305762"/>
              <a:gd name="connsiteX14" fmla="*/ 575032 w 3450191"/>
              <a:gd name="connsiteY14" fmla="*/ 795527 h 1305762"/>
              <a:gd name="connsiteX15" fmla="*/ 132590 w 3450191"/>
              <a:gd name="connsiteY15" fmla="*/ 795527 h 1305762"/>
              <a:gd name="connsiteX16" fmla="*/ 0 w 3450191"/>
              <a:gd name="connsiteY16" fmla="*/ 662937 h 1305762"/>
              <a:gd name="connsiteX17" fmla="*/ 0 w 3450191"/>
              <a:gd name="connsiteY17" fmla="*/ 662939 h 1305762"/>
              <a:gd name="connsiteX18" fmla="*/ 0 w 3450191"/>
              <a:gd name="connsiteY18" fmla="*/ 464057 h 1305762"/>
              <a:gd name="connsiteX19" fmla="*/ 0 w 3450191"/>
              <a:gd name="connsiteY19" fmla="*/ 464057 h 1305762"/>
              <a:gd name="connsiteX20" fmla="*/ 0 w 3450191"/>
              <a:gd name="connsiteY20" fmla="*/ 132590 h 130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50191" h="1305762">
                <a:moveTo>
                  <a:pt x="0" y="132590"/>
                </a:moveTo>
                <a:cubicBezTo>
                  <a:pt x="0" y="59363"/>
                  <a:pt x="59363" y="0"/>
                  <a:pt x="132590" y="0"/>
                </a:cubicBezTo>
                <a:lnTo>
                  <a:pt x="575032" y="0"/>
                </a:lnTo>
                <a:lnTo>
                  <a:pt x="575032" y="0"/>
                </a:lnTo>
                <a:lnTo>
                  <a:pt x="1437580" y="0"/>
                </a:lnTo>
                <a:lnTo>
                  <a:pt x="3317601" y="0"/>
                </a:lnTo>
                <a:cubicBezTo>
                  <a:pt x="3390828" y="0"/>
                  <a:pt x="3450191" y="59363"/>
                  <a:pt x="3450191" y="132590"/>
                </a:cubicBezTo>
                <a:lnTo>
                  <a:pt x="3450191" y="464057"/>
                </a:lnTo>
                <a:lnTo>
                  <a:pt x="3450191" y="464057"/>
                </a:lnTo>
                <a:lnTo>
                  <a:pt x="3450191" y="662939"/>
                </a:lnTo>
                <a:lnTo>
                  <a:pt x="3450191" y="662937"/>
                </a:lnTo>
                <a:cubicBezTo>
                  <a:pt x="3450191" y="736164"/>
                  <a:pt x="3390828" y="795527"/>
                  <a:pt x="3317601" y="795527"/>
                </a:cubicBezTo>
                <a:lnTo>
                  <a:pt x="1031180" y="795527"/>
                </a:lnTo>
                <a:lnTo>
                  <a:pt x="453148" y="1305762"/>
                </a:lnTo>
                <a:lnTo>
                  <a:pt x="575032" y="795527"/>
                </a:lnTo>
                <a:lnTo>
                  <a:pt x="132590" y="795527"/>
                </a:lnTo>
                <a:cubicBezTo>
                  <a:pt x="59363" y="795527"/>
                  <a:pt x="0" y="736164"/>
                  <a:pt x="0" y="662937"/>
                </a:cubicBezTo>
                <a:lnTo>
                  <a:pt x="0" y="662939"/>
                </a:lnTo>
                <a:lnTo>
                  <a:pt x="0" y="464057"/>
                </a:lnTo>
                <a:lnTo>
                  <a:pt x="0" y="464057"/>
                </a:lnTo>
                <a:lnTo>
                  <a:pt x="0" y="132590"/>
                </a:lnTo>
                <a:close/>
              </a:path>
            </a:pathLst>
          </a:cu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noAutofit/>
          </a:bodyPr>
          <a:lstStyle/>
          <a:p>
            <a:r>
              <a:rPr kumimoji="1" lang="ja-JP" altLang="en-US" sz="1400" b="1" dirty="0">
                <a:solidFill>
                  <a:schemeClr val="tx1"/>
                </a:solidFill>
              </a:rPr>
              <a:t>対策の方針</a:t>
            </a:r>
            <a:endParaRPr kumimoji="1" lang="en-US" altLang="ja-JP" sz="1400" b="1" dirty="0">
              <a:solidFill>
                <a:schemeClr val="tx1"/>
              </a:solidFill>
            </a:endParaRPr>
          </a:p>
          <a:p>
            <a:r>
              <a:rPr kumimoji="1" lang="ja-JP" altLang="en-US" sz="1400" dirty="0">
                <a:solidFill>
                  <a:schemeClr val="tx1"/>
                </a:solidFill>
              </a:rPr>
              <a:t>　拠点病院と救護所を最優先に</a:t>
            </a:r>
            <a:endParaRPr kumimoji="1" lang="en-US" altLang="ja-JP" sz="1400" dirty="0">
              <a:solidFill>
                <a:schemeClr val="tx1"/>
              </a:solidFill>
            </a:endParaRPr>
          </a:p>
          <a:p>
            <a:r>
              <a:rPr lang="ja-JP" altLang="en-US" sz="1400" dirty="0">
                <a:solidFill>
                  <a:schemeClr val="tx1"/>
                </a:solidFill>
              </a:rPr>
              <a:t>　</a:t>
            </a:r>
            <a:r>
              <a:rPr kumimoji="1" lang="ja-JP" altLang="en-US" sz="1400" dirty="0">
                <a:solidFill>
                  <a:schemeClr val="tx1"/>
                </a:solidFill>
              </a:rPr>
              <a:t>耐震化する。</a:t>
            </a:r>
          </a:p>
        </p:txBody>
      </p:sp>
    </p:spTree>
    <p:extLst>
      <p:ext uri="{BB962C8B-B14F-4D97-AF65-F5344CB8AC3E}">
        <p14:creationId xmlns:p14="http://schemas.microsoft.com/office/powerpoint/2010/main" val="91240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a:extLst>
              <a:ext uri="{FF2B5EF4-FFF2-40B4-BE49-F238E27FC236}">
                <a16:creationId xmlns:a16="http://schemas.microsoft.com/office/drawing/2014/main" id="{843C7380-FBBD-8874-FAB7-DCBD4F57CA83}"/>
              </a:ext>
            </a:extLst>
          </p:cNvPr>
          <p:cNvGrpSpPr>
            <a:grpSpLocks noChangeAspect="1"/>
          </p:cNvGrpSpPr>
          <p:nvPr/>
        </p:nvGrpSpPr>
        <p:grpSpPr>
          <a:xfrm>
            <a:off x="0" y="1117704"/>
            <a:ext cx="8657863" cy="5452335"/>
            <a:chOff x="0" y="1117704"/>
            <a:chExt cx="8854690" cy="5576288"/>
          </a:xfrm>
        </p:grpSpPr>
        <p:grpSp>
          <p:nvGrpSpPr>
            <p:cNvPr id="42" name="グループ化 41">
              <a:extLst>
                <a:ext uri="{FF2B5EF4-FFF2-40B4-BE49-F238E27FC236}">
                  <a16:creationId xmlns:a16="http://schemas.microsoft.com/office/drawing/2014/main" id="{405A6D98-E090-8D95-DD70-1ECE64EE22CA}"/>
                </a:ext>
              </a:extLst>
            </p:cNvPr>
            <p:cNvGrpSpPr>
              <a:grpSpLocks noChangeAspect="1"/>
            </p:cNvGrpSpPr>
            <p:nvPr/>
          </p:nvGrpSpPr>
          <p:grpSpPr>
            <a:xfrm>
              <a:off x="0" y="1117704"/>
              <a:ext cx="8854690" cy="5576288"/>
              <a:chOff x="73891" y="877343"/>
              <a:chExt cx="8854690" cy="5576288"/>
            </a:xfrm>
          </p:grpSpPr>
          <p:grpSp>
            <p:nvGrpSpPr>
              <p:cNvPr id="40" name="グループ化 39">
                <a:extLst>
                  <a:ext uri="{FF2B5EF4-FFF2-40B4-BE49-F238E27FC236}">
                    <a16:creationId xmlns:a16="http://schemas.microsoft.com/office/drawing/2014/main" id="{A1980A04-BFEB-F56E-4DC6-A5C3F8533482}"/>
                  </a:ext>
                </a:extLst>
              </p:cNvPr>
              <p:cNvGrpSpPr/>
              <p:nvPr/>
            </p:nvGrpSpPr>
            <p:grpSpPr>
              <a:xfrm>
                <a:off x="73891" y="877343"/>
                <a:ext cx="8854690" cy="5576288"/>
                <a:chOff x="73891" y="877343"/>
                <a:chExt cx="8854690" cy="5576288"/>
              </a:xfrm>
            </p:grpSpPr>
            <p:grpSp>
              <p:nvGrpSpPr>
                <p:cNvPr id="39" name="グループ化 38">
                  <a:extLst>
                    <a:ext uri="{FF2B5EF4-FFF2-40B4-BE49-F238E27FC236}">
                      <a16:creationId xmlns:a16="http://schemas.microsoft.com/office/drawing/2014/main" id="{3224DA99-3247-3527-984E-403198B1023E}"/>
                    </a:ext>
                  </a:extLst>
                </p:cNvPr>
                <p:cNvGrpSpPr/>
                <p:nvPr/>
              </p:nvGrpSpPr>
              <p:grpSpPr>
                <a:xfrm>
                  <a:off x="73891" y="877343"/>
                  <a:ext cx="8854690" cy="5576288"/>
                  <a:chOff x="73891" y="877343"/>
                  <a:chExt cx="8854690" cy="5576288"/>
                </a:xfrm>
              </p:grpSpPr>
              <p:pic>
                <p:nvPicPr>
                  <p:cNvPr id="14" name="図 13">
                    <a:extLst>
                      <a:ext uri="{FF2B5EF4-FFF2-40B4-BE49-F238E27FC236}">
                        <a16:creationId xmlns:a16="http://schemas.microsoft.com/office/drawing/2014/main" id="{0935A51D-DC8B-6EAA-76D5-A9E81D7AF256}"/>
                      </a:ext>
                    </a:extLst>
                  </p:cNvPr>
                  <p:cNvPicPr>
                    <a:picLocks noChangeAspect="1"/>
                  </p:cNvPicPr>
                  <p:nvPr/>
                </p:nvPicPr>
                <p:blipFill>
                  <a:blip r:embed="rId3"/>
                  <a:srcRect b="1907"/>
                  <a:stretch/>
                </p:blipFill>
                <p:spPr>
                  <a:xfrm>
                    <a:off x="73891" y="877343"/>
                    <a:ext cx="8854690" cy="5576288"/>
                  </a:xfrm>
                  <a:prstGeom prst="rect">
                    <a:avLst/>
                  </a:prstGeom>
                </p:spPr>
              </p:pic>
              <p:cxnSp>
                <p:nvCxnSpPr>
                  <p:cNvPr id="21" name="直線コネクタ 20">
                    <a:extLst>
                      <a:ext uri="{FF2B5EF4-FFF2-40B4-BE49-F238E27FC236}">
                        <a16:creationId xmlns:a16="http://schemas.microsoft.com/office/drawing/2014/main" id="{D362AF25-C0A8-13CF-F046-BB86D3CAE8E3}"/>
                      </a:ext>
                    </a:extLst>
                  </p:cNvPr>
                  <p:cNvCxnSpPr/>
                  <p:nvPr/>
                </p:nvCxnSpPr>
                <p:spPr>
                  <a:xfrm flipH="1">
                    <a:off x="3404308" y="3252265"/>
                    <a:ext cx="576619" cy="1437606"/>
                  </a:xfrm>
                  <a:prstGeom prst="line">
                    <a:avLst/>
                  </a:prstGeom>
                  <a:ln w="127000">
                    <a:solidFill>
                      <a:srgbClr val="FF05A0"/>
                    </a:solidFill>
                  </a:ln>
                </p:spPr>
                <p:style>
                  <a:lnRef idx="2">
                    <a:schemeClr val="accent1"/>
                  </a:lnRef>
                  <a:fillRef idx="0">
                    <a:schemeClr val="accent1"/>
                  </a:fillRef>
                  <a:effectRef idx="1">
                    <a:schemeClr val="accent1"/>
                  </a:effectRef>
                  <a:fontRef idx="minor">
                    <a:schemeClr val="tx1"/>
                  </a:fontRef>
                </p:style>
              </p:cxnSp>
              <p:sp>
                <p:nvSpPr>
                  <p:cNvPr id="22" name="楕円 21">
                    <a:extLst>
                      <a:ext uri="{FF2B5EF4-FFF2-40B4-BE49-F238E27FC236}">
                        <a16:creationId xmlns:a16="http://schemas.microsoft.com/office/drawing/2014/main" id="{4F4B65F7-33B8-F755-E1A6-275F3DAE7576}"/>
                      </a:ext>
                    </a:extLst>
                  </p:cNvPr>
                  <p:cNvSpPr/>
                  <p:nvPr/>
                </p:nvSpPr>
                <p:spPr>
                  <a:xfrm>
                    <a:off x="4636939" y="1145547"/>
                    <a:ext cx="681444" cy="686838"/>
                  </a:xfrm>
                  <a:prstGeom prst="ellipse">
                    <a:avLst/>
                  </a:prstGeom>
                  <a:noFill/>
                  <a:ln w="79375">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2192544F-DE8D-1D4F-AF31-B1A5333D3E38}"/>
                      </a:ext>
                    </a:extLst>
                  </p:cNvPr>
                  <p:cNvSpPr/>
                  <p:nvPr/>
                </p:nvSpPr>
                <p:spPr>
                  <a:xfrm>
                    <a:off x="1534579" y="4028950"/>
                    <a:ext cx="926524" cy="798782"/>
                  </a:xfrm>
                  <a:prstGeom prst="ellipse">
                    <a:avLst/>
                  </a:prstGeom>
                  <a:noFill/>
                  <a:ln w="79375">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DFA5EB5-C564-D1DC-B7C0-46CB10DC31A1}"/>
                      </a:ext>
                    </a:extLst>
                  </p:cNvPr>
                  <p:cNvSpPr/>
                  <p:nvPr/>
                </p:nvSpPr>
                <p:spPr>
                  <a:xfrm rot="1169625">
                    <a:off x="3404656" y="3051364"/>
                    <a:ext cx="543343" cy="2047088"/>
                  </a:xfrm>
                  <a:prstGeom prst="roundRect">
                    <a:avLst>
                      <a:gd name="adj" fmla="val 50000"/>
                    </a:avLst>
                  </a:prstGeom>
                  <a:noFill/>
                  <a:ln w="88900">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38233CB-31F9-23D1-51F2-E5601962EC52}"/>
                      </a:ext>
                    </a:extLst>
                  </p:cNvPr>
                  <p:cNvSpPr/>
                  <p:nvPr/>
                </p:nvSpPr>
                <p:spPr>
                  <a:xfrm>
                    <a:off x="1957984" y="3019377"/>
                    <a:ext cx="926524" cy="798782"/>
                  </a:xfrm>
                  <a:prstGeom prst="ellipse">
                    <a:avLst/>
                  </a:prstGeom>
                  <a:noFill/>
                  <a:ln w="79375">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01745ED2-5782-2740-D75A-7D0D496393DE}"/>
                    </a:ext>
                  </a:extLst>
                </p:cNvPr>
                <p:cNvGrpSpPr>
                  <a:grpSpLocks noChangeAspect="1"/>
                </p:cNvGrpSpPr>
                <p:nvPr/>
              </p:nvGrpSpPr>
              <p:grpSpPr>
                <a:xfrm>
                  <a:off x="4500235" y="4012489"/>
                  <a:ext cx="2253589" cy="1895015"/>
                  <a:chOff x="4223209" y="4018844"/>
                  <a:chExt cx="2121146" cy="1783645"/>
                </a:xfrm>
              </p:grpSpPr>
              <p:sp>
                <p:nvSpPr>
                  <p:cNvPr id="25" name="フリーフォーム: 図形 24">
                    <a:extLst>
                      <a:ext uri="{FF2B5EF4-FFF2-40B4-BE49-F238E27FC236}">
                        <a16:creationId xmlns:a16="http://schemas.microsoft.com/office/drawing/2014/main" id="{B5CAAC26-04F8-8F31-0AF6-149CC0E2CCCC}"/>
                      </a:ext>
                    </a:extLst>
                  </p:cNvPr>
                  <p:cNvSpPr/>
                  <p:nvPr/>
                </p:nvSpPr>
                <p:spPr>
                  <a:xfrm>
                    <a:off x="4274713" y="4018844"/>
                    <a:ext cx="2069642" cy="1783645"/>
                  </a:xfrm>
                  <a:custGeom>
                    <a:avLst/>
                    <a:gdLst>
                      <a:gd name="connsiteX0" fmla="*/ 801511 w 2065867"/>
                      <a:gd name="connsiteY0" fmla="*/ 0 h 1783645"/>
                      <a:gd name="connsiteX1" fmla="*/ 2065867 w 2065867"/>
                      <a:gd name="connsiteY1" fmla="*/ 22578 h 1783645"/>
                      <a:gd name="connsiteX2" fmla="*/ 2065867 w 2065867"/>
                      <a:gd name="connsiteY2" fmla="*/ 1783645 h 1783645"/>
                      <a:gd name="connsiteX3" fmla="*/ 428978 w 2065867"/>
                      <a:gd name="connsiteY3" fmla="*/ 1783645 h 1783645"/>
                      <a:gd name="connsiteX4" fmla="*/ 0 w 2065867"/>
                      <a:gd name="connsiteY4" fmla="*/ 282223 h 1783645"/>
                      <a:gd name="connsiteX5" fmla="*/ 146755 w 2065867"/>
                      <a:gd name="connsiteY5" fmla="*/ 282223 h 1783645"/>
                      <a:gd name="connsiteX6" fmla="*/ 530578 w 2065867"/>
                      <a:gd name="connsiteY6" fmla="*/ 1670756 h 1783645"/>
                      <a:gd name="connsiteX7" fmla="*/ 1930400 w 2065867"/>
                      <a:gd name="connsiteY7" fmla="*/ 1670756 h 1783645"/>
                      <a:gd name="connsiteX8" fmla="*/ 1930400 w 2065867"/>
                      <a:gd name="connsiteY8" fmla="*/ 146756 h 1783645"/>
                      <a:gd name="connsiteX9" fmla="*/ 790222 w 2065867"/>
                      <a:gd name="connsiteY9" fmla="*/ 146756 h 1783645"/>
                      <a:gd name="connsiteX10" fmla="*/ 801511 w 2065867"/>
                      <a:gd name="connsiteY10" fmla="*/ 0 h 1783645"/>
                      <a:gd name="connsiteX0" fmla="*/ 801511 w 2065867"/>
                      <a:gd name="connsiteY0" fmla="*/ 0 h 1783645"/>
                      <a:gd name="connsiteX1" fmla="*/ 2065867 w 2065867"/>
                      <a:gd name="connsiteY1" fmla="*/ 22578 h 1783645"/>
                      <a:gd name="connsiteX2" fmla="*/ 2065867 w 2065867"/>
                      <a:gd name="connsiteY2" fmla="*/ 1783645 h 1783645"/>
                      <a:gd name="connsiteX3" fmla="*/ 428978 w 2065867"/>
                      <a:gd name="connsiteY3" fmla="*/ 1783645 h 1783645"/>
                      <a:gd name="connsiteX4" fmla="*/ 0 w 2065867"/>
                      <a:gd name="connsiteY4" fmla="*/ 282223 h 1783645"/>
                      <a:gd name="connsiteX5" fmla="*/ 142979 w 2065867"/>
                      <a:gd name="connsiteY5" fmla="*/ 263350 h 1783645"/>
                      <a:gd name="connsiteX6" fmla="*/ 530578 w 2065867"/>
                      <a:gd name="connsiteY6" fmla="*/ 1670756 h 1783645"/>
                      <a:gd name="connsiteX7" fmla="*/ 1930400 w 2065867"/>
                      <a:gd name="connsiteY7" fmla="*/ 1670756 h 1783645"/>
                      <a:gd name="connsiteX8" fmla="*/ 1930400 w 2065867"/>
                      <a:gd name="connsiteY8" fmla="*/ 146756 h 1783645"/>
                      <a:gd name="connsiteX9" fmla="*/ 790222 w 2065867"/>
                      <a:gd name="connsiteY9" fmla="*/ 146756 h 1783645"/>
                      <a:gd name="connsiteX10" fmla="*/ 801511 w 2065867"/>
                      <a:gd name="connsiteY10" fmla="*/ 0 h 1783645"/>
                      <a:gd name="connsiteX0" fmla="*/ 805286 w 2069642"/>
                      <a:gd name="connsiteY0" fmla="*/ 0 h 1783645"/>
                      <a:gd name="connsiteX1" fmla="*/ 2069642 w 2069642"/>
                      <a:gd name="connsiteY1" fmla="*/ 22578 h 1783645"/>
                      <a:gd name="connsiteX2" fmla="*/ 2069642 w 2069642"/>
                      <a:gd name="connsiteY2" fmla="*/ 1783645 h 1783645"/>
                      <a:gd name="connsiteX3" fmla="*/ 432753 w 2069642"/>
                      <a:gd name="connsiteY3" fmla="*/ 1783645 h 1783645"/>
                      <a:gd name="connsiteX4" fmla="*/ 0 w 2069642"/>
                      <a:gd name="connsiteY4" fmla="*/ 267124 h 1783645"/>
                      <a:gd name="connsiteX5" fmla="*/ 146754 w 2069642"/>
                      <a:gd name="connsiteY5" fmla="*/ 263350 h 1783645"/>
                      <a:gd name="connsiteX6" fmla="*/ 534353 w 2069642"/>
                      <a:gd name="connsiteY6" fmla="*/ 1670756 h 1783645"/>
                      <a:gd name="connsiteX7" fmla="*/ 1934175 w 2069642"/>
                      <a:gd name="connsiteY7" fmla="*/ 1670756 h 1783645"/>
                      <a:gd name="connsiteX8" fmla="*/ 1934175 w 2069642"/>
                      <a:gd name="connsiteY8" fmla="*/ 146756 h 1783645"/>
                      <a:gd name="connsiteX9" fmla="*/ 793997 w 2069642"/>
                      <a:gd name="connsiteY9" fmla="*/ 146756 h 1783645"/>
                      <a:gd name="connsiteX10" fmla="*/ 805286 w 2069642"/>
                      <a:gd name="connsiteY10" fmla="*/ 0 h 178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9642" h="1783645">
                        <a:moveTo>
                          <a:pt x="805286" y="0"/>
                        </a:moveTo>
                        <a:lnTo>
                          <a:pt x="2069642" y="22578"/>
                        </a:lnTo>
                        <a:lnTo>
                          <a:pt x="2069642" y="1783645"/>
                        </a:lnTo>
                        <a:lnTo>
                          <a:pt x="432753" y="1783645"/>
                        </a:lnTo>
                        <a:lnTo>
                          <a:pt x="0" y="267124"/>
                        </a:lnTo>
                        <a:lnTo>
                          <a:pt x="146754" y="263350"/>
                        </a:lnTo>
                        <a:lnTo>
                          <a:pt x="534353" y="1670756"/>
                        </a:lnTo>
                        <a:lnTo>
                          <a:pt x="1934175" y="1670756"/>
                        </a:lnTo>
                        <a:lnTo>
                          <a:pt x="1934175" y="146756"/>
                        </a:lnTo>
                        <a:lnTo>
                          <a:pt x="793997" y="146756"/>
                        </a:lnTo>
                        <a:lnTo>
                          <a:pt x="80528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51FEDE76-6A6E-9B71-F38E-2E0D73921403}"/>
                      </a:ext>
                    </a:extLst>
                  </p:cNvPr>
                  <p:cNvSpPr/>
                  <p:nvPr/>
                </p:nvSpPr>
                <p:spPr>
                  <a:xfrm>
                    <a:off x="4223209" y="4072379"/>
                    <a:ext cx="753912" cy="75414"/>
                  </a:xfrm>
                  <a:prstGeom prst="rect">
                    <a:avLst/>
                  </a:prstGeom>
                  <a:solidFill>
                    <a:srgbClr val="969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1" name="フリーフォーム: 図形 40">
                <a:extLst>
                  <a:ext uri="{FF2B5EF4-FFF2-40B4-BE49-F238E27FC236}">
                    <a16:creationId xmlns:a16="http://schemas.microsoft.com/office/drawing/2014/main" id="{8F4DBCAB-6290-C0BE-C668-283E527282F4}"/>
                  </a:ext>
                </a:extLst>
              </p:cNvPr>
              <p:cNvSpPr/>
              <p:nvPr/>
            </p:nvSpPr>
            <p:spPr>
              <a:xfrm>
                <a:off x="77337" y="5422710"/>
                <a:ext cx="5522794" cy="1000836"/>
              </a:xfrm>
              <a:custGeom>
                <a:avLst/>
                <a:gdLst>
                  <a:gd name="connsiteX0" fmla="*/ 1583141 w 5522794"/>
                  <a:gd name="connsiteY0" fmla="*/ 0 h 1000836"/>
                  <a:gd name="connsiteX1" fmla="*/ 1396621 w 5522794"/>
                  <a:gd name="connsiteY1" fmla="*/ 232012 h 1000836"/>
                  <a:gd name="connsiteX2" fmla="*/ 3461982 w 5522794"/>
                  <a:gd name="connsiteY2" fmla="*/ 232012 h 1000836"/>
                  <a:gd name="connsiteX3" fmla="*/ 3534770 w 5522794"/>
                  <a:gd name="connsiteY3" fmla="*/ 172872 h 1000836"/>
                  <a:gd name="connsiteX4" fmla="*/ 5322627 w 5522794"/>
                  <a:gd name="connsiteY4" fmla="*/ 295702 h 1000836"/>
                  <a:gd name="connsiteX5" fmla="*/ 5522794 w 5522794"/>
                  <a:gd name="connsiteY5" fmla="*/ 591403 h 1000836"/>
                  <a:gd name="connsiteX6" fmla="*/ 5468203 w 5522794"/>
                  <a:gd name="connsiteY6" fmla="*/ 850711 h 1000836"/>
                  <a:gd name="connsiteX7" fmla="*/ 5086066 w 5522794"/>
                  <a:gd name="connsiteY7" fmla="*/ 928048 h 1000836"/>
                  <a:gd name="connsiteX8" fmla="*/ 4394579 w 5522794"/>
                  <a:gd name="connsiteY8" fmla="*/ 1000836 h 1000836"/>
                  <a:gd name="connsiteX9" fmla="*/ 40944 w 5522794"/>
                  <a:gd name="connsiteY9" fmla="*/ 1000836 h 1000836"/>
                  <a:gd name="connsiteX10" fmla="*/ 0 w 5522794"/>
                  <a:gd name="connsiteY10" fmla="*/ 477672 h 1000836"/>
                  <a:gd name="connsiteX11" fmla="*/ 77338 w 5522794"/>
                  <a:gd name="connsiteY11" fmla="*/ 200168 h 1000836"/>
                  <a:gd name="connsiteX12" fmla="*/ 677839 w 5522794"/>
                  <a:gd name="connsiteY12" fmla="*/ 4550 h 1000836"/>
                  <a:gd name="connsiteX13" fmla="*/ 1583141 w 5522794"/>
                  <a:gd name="connsiteY13" fmla="*/ 0 h 1000836"/>
                  <a:gd name="connsiteX0" fmla="*/ 1605887 w 5522794"/>
                  <a:gd name="connsiteY0" fmla="*/ 0 h 1000836"/>
                  <a:gd name="connsiteX1" fmla="*/ 1396621 w 5522794"/>
                  <a:gd name="connsiteY1" fmla="*/ 232012 h 1000836"/>
                  <a:gd name="connsiteX2" fmla="*/ 3461982 w 5522794"/>
                  <a:gd name="connsiteY2" fmla="*/ 232012 h 1000836"/>
                  <a:gd name="connsiteX3" fmla="*/ 3534770 w 5522794"/>
                  <a:gd name="connsiteY3" fmla="*/ 172872 h 1000836"/>
                  <a:gd name="connsiteX4" fmla="*/ 5322627 w 5522794"/>
                  <a:gd name="connsiteY4" fmla="*/ 295702 h 1000836"/>
                  <a:gd name="connsiteX5" fmla="*/ 5522794 w 5522794"/>
                  <a:gd name="connsiteY5" fmla="*/ 591403 h 1000836"/>
                  <a:gd name="connsiteX6" fmla="*/ 5468203 w 5522794"/>
                  <a:gd name="connsiteY6" fmla="*/ 850711 h 1000836"/>
                  <a:gd name="connsiteX7" fmla="*/ 5086066 w 5522794"/>
                  <a:gd name="connsiteY7" fmla="*/ 928048 h 1000836"/>
                  <a:gd name="connsiteX8" fmla="*/ 4394579 w 5522794"/>
                  <a:gd name="connsiteY8" fmla="*/ 1000836 h 1000836"/>
                  <a:gd name="connsiteX9" fmla="*/ 40944 w 5522794"/>
                  <a:gd name="connsiteY9" fmla="*/ 1000836 h 1000836"/>
                  <a:gd name="connsiteX10" fmla="*/ 0 w 5522794"/>
                  <a:gd name="connsiteY10" fmla="*/ 477672 h 1000836"/>
                  <a:gd name="connsiteX11" fmla="*/ 77338 w 5522794"/>
                  <a:gd name="connsiteY11" fmla="*/ 200168 h 1000836"/>
                  <a:gd name="connsiteX12" fmla="*/ 677839 w 5522794"/>
                  <a:gd name="connsiteY12" fmla="*/ 4550 h 1000836"/>
                  <a:gd name="connsiteX13" fmla="*/ 1605887 w 5522794"/>
                  <a:gd name="connsiteY13" fmla="*/ 0 h 1000836"/>
                  <a:gd name="connsiteX0" fmla="*/ 1605887 w 5522794"/>
                  <a:gd name="connsiteY0" fmla="*/ 0 h 1000836"/>
                  <a:gd name="connsiteX1" fmla="*/ 1410269 w 5522794"/>
                  <a:gd name="connsiteY1" fmla="*/ 245660 h 1000836"/>
                  <a:gd name="connsiteX2" fmla="*/ 3461982 w 5522794"/>
                  <a:gd name="connsiteY2" fmla="*/ 232012 h 1000836"/>
                  <a:gd name="connsiteX3" fmla="*/ 3534770 w 5522794"/>
                  <a:gd name="connsiteY3" fmla="*/ 172872 h 1000836"/>
                  <a:gd name="connsiteX4" fmla="*/ 5322627 w 5522794"/>
                  <a:gd name="connsiteY4" fmla="*/ 295702 h 1000836"/>
                  <a:gd name="connsiteX5" fmla="*/ 5522794 w 5522794"/>
                  <a:gd name="connsiteY5" fmla="*/ 591403 h 1000836"/>
                  <a:gd name="connsiteX6" fmla="*/ 5468203 w 5522794"/>
                  <a:gd name="connsiteY6" fmla="*/ 850711 h 1000836"/>
                  <a:gd name="connsiteX7" fmla="*/ 5086066 w 5522794"/>
                  <a:gd name="connsiteY7" fmla="*/ 928048 h 1000836"/>
                  <a:gd name="connsiteX8" fmla="*/ 4394579 w 5522794"/>
                  <a:gd name="connsiteY8" fmla="*/ 1000836 h 1000836"/>
                  <a:gd name="connsiteX9" fmla="*/ 40944 w 5522794"/>
                  <a:gd name="connsiteY9" fmla="*/ 1000836 h 1000836"/>
                  <a:gd name="connsiteX10" fmla="*/ 0 w 5522794"/>
                  <a:gd name="connsiteY10" fmla="*/ 477672 h 1000836"/>
                  <a:gd name="connsiteX11" fmla="*/ 77338 w 5522794"/>
                  <a:gd name="connsiteY11" fmla="*/ 200168 h 1000836"/>
                  <a:gd name="connsiteX12" fmla="*/ 677839 w 5522794"/>
                  <a:gd name="connsiteY12" fmla="*/ 4550 h 1000836"/>
                  <a:gd name="connsiteX13" fmla="*/ 1605887 w 5522794"/>
                  <a:gd name="connsiteY13" fmla="*/ 0 h 1000836"/>
                  <a:gd name="connsiteX0" fmla="*/ 1605887 w 5522794"/>
                  <a:gd name="connsiteY0" fmla="*/ 0 h 1000836"/>
                  <a:gd name="connsiteX1" fmla="*/ 1401170 w 5522794"/>
                  <a:gd name="connsiteY1" fmla="*/ 236561 h 1000836"/>
                  <a:gd name="connsiteX2" fmla="*/ 3461982 w 5522794"/>
                  <a:gd name="connsiteY2" fmla="*/ 232012 h 1000836"/>
                  <a:gd name="connsiteX3" fmla="*/ 3534770 w 5522794"/>
                  <a:gd name="connsiteY3" fmla="*/ 172872 h 1000836"/>
                  <a:gd name="connsiteX4" fmla="*/ 5322627 w 5522794"/>
                  <a:gd name="connsiteY4" fmla="*/ 295702 h 1000836"/>
                  <a:gd name="connsiteX5" fmla="*/ 5522794 w 5522794"/>
                  <a:gd name="connsiteY5" fmla="*/ 591403 h 1000836"/>
                  <a:gd name="connsiteX6" fmla="*/ 5468203 w 5522794"/>
                  <a:gd name="connsiteY6" fmla="*/ 850711 h 1000836"/>
                  <a:gd name="connsiteX7" fmla="*/ 5086066 w 5522794"/>
                  <a:gd name="connsiteY7" fmla="*/ 928048 h 1000836"/>
                  <a:gd name="connsiteX8" fmla="*/ 4394579 w 5522794"/>
                  <a:gd name="connsiteY8" fmla="*/ 1000836 h 1000836"/>
                  <a:gd name="connsiteX9" fmla="*/ 40944 w 5522794"/>
                  <a:gd name="connsiteY9" fmla="*/ 1000836 h 1000836"/>
                  <a:gd name="connsiteX10" fmla="*/ 0 w 5522794"/>
                  <a:gd name="connsiteY10" fmla="*/ 477672 h 1000836"/>
                  <a:gd name="connsiteX11" fmla="*/ 77338 w 5522794"/>
                  <a:gd name="connsiteY11" fmla="*/ 200168 h 1000836"/>
                  <a:gd name="connsiteX12" fmla="*/ 677839 w 5522794"/>
                  <a:gd name="connsiteY12" fmla="*/ 4550 h 1000836"/>
                  <a:gd name="connsiteX13" fmla="*/ 1605887 w 5522794"/>
                  <a:gd name="connsiteY13" fmla="*/ 0 h 1000836"/>
                  <a:gd name="connsiteX0" fmla="*/ 1605887 w 5522794"/>
                  <a:gd name="connsiteY0" fmla="*/ 0 h 1000836"/>
                  <a:gd name="connsiteX1" fmla="*/ 1401170 w 5522794"/>
                  <a:gd name="connsiteY1" fmla="*/ 236561 h 1000836"/>
                  <a:gd name="connsiteX2" fmla="*/ 3461982 w 5522794"/>
                  <a:gd name="connsiteY2" fmla="*/ 232012 h 1000836"/>
                  <a:gd name="connsiteX3" fmla="*/ 3521122 w 5522794"/>
                  <a:gd name="connsiteY3" fmla="*/ 172872 h 1000836"/>
                  <a:gd name="connsiteX4" fmla="*/ 5322627 w 5522794"/>
                  <a:gd name="connsiteY4" fmla="*/ 295702 h 1000836"/>
                  <a:gd name="connsiteX5" fmla="*/ 5522794 w 5522794"/>
                  <a:gd name="connsiteY5" fmla="*/ 591403 h 1000836"/>
                  <a:gd name="connsiteX6" fmla="*/ 5468203 w 5522794"/>
                  <a:gd name="connsiteY6" fmla="*/ 850711 h 1000836"/>
                  <a:gd name="connsiteX7" fmla="*/ 5086066 w 5522794"/>
                  <a:gd name="connsiteY7" fmla="*/ 928048 h 1000836"/>
                  <a:gd name="connsiteX8" fmla="*/ 4394579 w 5522794"/>
                  <a:gd name="connsiteY8" fmla="*/ 1000836 h 1000836"/>
                  <a:gd name="connsiteX9" fmla="*/ 40944 w 5522794"/>
                  <a:gd name="connsiteY9" fmla="*/ 1000836 h 1000836"/>
                  <a:gd name="connsiteX10" fmla="*/ 0 w 5522794"/>
                  <a:gd name="connsiteY10" fmla="*/ 477672 h 1000836"/>
                  <a:gd name="connsiteX11" fmla="*/ 77338 w 5522794"/>
                  <a:gd name="connsiteY11" fmla="*/ 200168 h 1000836"/>
                  <a:gd name="connsiteX12" fmla="*/ 677839 w 5522794"/>
                  <a:gd name="connsiteY12" fmla="*/ 4550 h 1000836"/>
                  <a:gd name="connsiteX13" fmla="*/ 1605887 w 5522794"/>
                  <a:gd name="connsiteY13" fmla="*/ 0 h 1000836"/>
                  <a:gd name="connsiteX0" fmla="*/ 1605887 w 5522794"/>
                  <a:gd name="connsiteY0" fmla="*/ 0 h 1000836"/>
                  <a:gd name="connsiteX1" fmla="*/ 1401170 w 5522794"/>
                  <a:gd name="connsiteY1" fmla="*/ 236561 h 1000836"/>
                  <a:gd name="connsiteX2" fmla="*/ 3443785 w 5522794"/>
                  <a:gd name="connsiteY2" fmla="*/ 232012 h 1000836"/>
                  <a:gd name="connsiteX3" fmla="*/ 3521122 w 5522794"/>
                  <a:gd name="connsiteY3" fmla="*/ 172872 h 1000836"/>
                  <a:gd name="connsiteX4" fmla="*/ 5322627 w 5522794"/>
                  <a:gd name="connsiteY4" fmla="*/ 295702 h 1000836"/>
                  <a:gd name="connsiteX5" fmla="*/ 5522794 w 5522794"/>
                  <a:gd name="connsiteY5" fmla="*/ 591403 h 1000836"/>
                  <a:gd name="connsiteX6" fmla="*/ 5468203 w 5522794"/>
                  <a:gd name="connsiteY6" fmla="*/ 850711 h 1000836"/>
                  <a:gd name="connsiteX7" fmla="*/ 5086066 w 5522794"/>
                  <a:gd name="connsiteY7" fmla="*/ 928048 h 1000836"/>
                  <a:gd name="connsiteX8" fmla="*/ 4394579 w 5522794"/>
                  <a:gd name="connsiteY8" fmla="*/ 1000836 h 1000836"/>
                  <a:gd name="connsiteX9" fmla="*/ 40944 w 5522794"/>
                  <a:gd name="connsiteY9" fmla="*/ 1000836 h 1000836"/>
                  <a:gd name="connsiteX10" fmla="*/ 0 w 5522794"/>
                  <a:gd name="connsiteY10" fmla="*/ 477672 h 1000836"/>
                  <a:gd name="connsiteX11" fmla="*/ 77338 w 5522794"/>
                  <a:gd name="connsiteY11" fmla="*/ 200168 h 1000836"/>
                  <a:gd name="connsiteX12" fmla="*/ 677839 w 5522794"/>
                  <a:gd name="connsiteY12" fmla="*/ 4550 h 1000836"/>
                  <a:gd name="connsiteX13" fmla="*/ 1605887 w 5522794"/>
                  <a:gd name="connsiteY13" fmla="*/ 0 h 100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2794" h="1000836">
                    <a:moveTo>
                      <a:pt x="1605887" y="0"/>
                    </a:moveTo>
                    <a:lnTo>
                      <a:pt x="1401170" y="236561"/>
                    </a:lnTo>
                    <a:lnTo>
                      <a:pt x="3443785" y="232012"/>
                    </a:lnTo>
                    <a:lnTo>
                      <a:pt x="3521122" y="172872"/>
                    </a:lnTo>
                    <a:lnTo>
                      <a:pt x="5322627" y="295702"/>
                    </a:lnTo>
                    <a:lnTo>
                      <a:pt x="5522794" y="591403"/>
                    </a:lnTo>
                    <a:lnTo>
                      <a:pt x="5468203" y="850711"/>
                    </a:lnTo>
                    <a:lnTo>
                      <a:pt x="5086066" y="928048"/>
                    </a:lnTo>
                    <a:lnTo>
                      <a:pt x="4394579" y="1000836"/>
                    </a:lnTo>
                    <a:lnTo>
                      <a:pt x="40944" y="1000836"/>
                    </a:lnTo>
                    <a:lnTo>
                      <a:pt x="0" y="477672"/>
                    </a:lnTo>
                    <a:lnTo>
                      <a:pt x="77338" y="200168"/>
                    </a:lnTo>
                    <a:lnTo>
                      <a:pt x="677839" y="4550"/>
                    </a:lnTo>
                    <a:lnTo>
                      <a:pt x="1605887"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フリーフォーム: 図形 37">
              <a:extLst>
                <a:ext uri="{FF2B5EF4-FFF2-40B4-BE49-F238E27FC236}">
                  <a16:creationId xmlns:a16="http://schemas.microsoft.com/office/drawing/2014/main" id="{2E1F5EB7-3633-5FB3-A695-DDB083A6A4A6}"/>
                </a:ext>
              </a:extLst>
            </p:cNvPr>
            <p:cNvSpPr/>
            <p:nvPr/>
          </p:nvSpPr>
          <p:spPr>
            <a:xfrm>
              <a:off x="3490856" y="4337799"/>
              <a:ext cx="3125419" cy="1759352"/>
            </a:xfrm>
            <a:custGeom>
              <a:avLst/>
              <a:gdLst>
                <a:gd name="connsiteX0" fmla="*/ 0 w 2847372"/>
                <a:gd name="connsiteY0" fmla="*/ 0 h 1759352"/>
                <a:gd name="connsiteX1" fmla="*/ 2847372 w 2847372"/>
                <a:gd name="connsiteY1" fmla="*/ 0 h 1759352"/>
                <a:gd name="connsiteX2" fmla="*/ 2847372 w 2847372"/>
                <a:gd name="connsiteY2" fmla="*/ 1759352 h 1759352"/>
                <a:gd name="connsiteX3" fmla="*/ 1238491 w 2847372"/>
                <a:gd name="connsiteY3" fmla="*/ 1759352 h 1759352"/>
                <a:gd name="connsiteX4" fmla="*/ 833377 w 2847372"/>
                <a:gd name="connsiteY4" fmla="*/ 381965 h 1759352"/>
                <a:gd name="connsiteX5" fmla="*/ 34724 w 2847372"/>
                <a:gd name="connsiteY5" fmla="*/ 381965 h 1759352"/>
                <a:gd name="connsiteX6" fmla="*/ 0 w 2847372"/>
                <a:gd name="connsiteY6" fmla="*/ 0 h 1759352"/>
                <a:gd name="connsiteX0" fmla="*/ 152016 w 2999388"/>
                <a:gd name="connsiteY0" fmla="*/ 0 h 1759352"/>
                <a:gd name="connsiteX1" fmla="*/ 2999388 w 2999388"/>
                <a:gd name="connsiteY1" fmla="*/ 0 h 1759352"/>
                <a:gd name="connsiteX2" fmla="*/ 2999388 w 2999388"/>
                <a:gd name="connsiteY2" fmla="*/ 1759352 h 1759352"/>
                <a:gd name="connsiteX3" fmla="*/ 1390507 w 2999388"/>
                <a:gd name="connsiteY3" fmla="*/ 1759352 h 1759352"/>
                <a:gd name="connsiteX4" fmla="*/ 985393 w 2999388"/>
                <a:gd name="connsiteY4" fmla="*/ 381965 h 1759352"/>
                <a:gd name="connsiteX5" fmla="*/ 186740 w 2999388"/>
                <a:gd name="connsiteY5" fmla="*/ 381965 h 1759352"/>
                <a:gd name="connsiteX6" fmla="*/ 152016 w 2999388"/>
                <a:gd name="connsiteY6" fmla="*/ 0 h 1759352"/>
                <a:gd name="connsiteX0" fmla="*/ 278047 w 3125419"/>
                <a:gd name="connsiteY0" fmla="*/ 0 h 1759352"/>
                <a:gd name="connsiteX1" fmla="*/ 3125419 w 3125419"/>
                <a:gd name="connsiteY1" fmla="*/ 0 h 1759352"/>
                <a:gd name="connsiteX2" fmla="*/ 3125419 w 3125419"/>
                <a:gd name="connsiteY2" fmla="*/ 1759352 h 1759352"/>
                <a:gd name="connsiteX3" fmla="*/ 1516538 w 3125419"/>
                <a:gd name="connsiteY3" fmla="*/ 1759352 h 1759352"/>
                <a:gd name="connsiteX4" fmla="*/ 1111424 w 3125419"/>
                <a:gd name="connsiteY4" fmla="*/ 381965 h 1759352"/>
                <a:gd name="connsiteX5" fmla="*/ 312771 w 3125419"/>
                <a:gd name="connsiteY5" fmla="*/ 381965 h 1759352"/>
                <a:gd name="connsiteX6" fmla="*/ 278047 w 3125419"/>
                <a:gd name="connsiteY6" fmla="*/ 0 h 17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5419" h="1759352">
                  <a:moveTo>
                    <a:pt x="278047" y="0"/>
                  </a:moveTo>
                  <a:lnTo>
                    <a:pt x="3125419" y="0"/>
                  </a:lnTo>
                  <a:lnTo>
                    <a:pt x="3125419" y="1759352"/>
                  </a:lnTo>
                  <a:lnTo>
                    <a:pt x="1516538" y="1759352"/>
                  </a:lnTo>
                  <a:lnTo>
                    <a:pt x="1111424" y="381965"/>
                  </a:lnTo>
                  <a:lnTo>
                    <a:pt x="312771" y="381965"/>
                  </a:lnTo>
                  <a:cubicBezTo>
                    <a:pt x="-92344" y="370390"/>
                    <a:pt x="-103917" y="34724"/>
                    <a:pt x="278047" y="0"/>
                  </a:cubicBezTo>
                  <a:close/>
                </a:path>
              </a:pathLst>
            </a:custGeom>
            <a:noFill/>
            <a:ln w="889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12</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3583032"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＜これまでの地震対策との関係＞</a:t>
            </a:r>
            <a:endParaRPr lang="ja-JP" altLang="en-US" sz="1400" dirty="0"/>
          </a:p>
        </p:txBody>
      </p:sp>
      <p:sp>
        <p:nvSpPr>
          <p:cNvPr id="36" name="角丸四角形吹き出し 219">
            <a:extLst>
              <a:ext uri="{FF2B5EF4-FFF2-40B4-BE49-F238E27FC236}">
                <a16:creationId xmlns:a16="http://schemas.microsoft.com/office/drawing/2014/main" id="{8321AEF8-AFF0-A9D1-536F-165AABF207EB}"/>
              </a:ext>
            </a:extLst>
          </p:cNvPr>
          <p:cNvSpPr>
            <a:spLocks noChangeArrowheads="1"/>
          </p:cNvSpPr>
          <p:nvPr/>
        </p:nvSpPr>
        <p:spPr bwMode="auto">
          <a:xfrm>
            <a:off x="4125599" y="5872983"/>
            <a:ext cx="2555599" cy="897683"/>
          </a:xfrm>
          <a:prstGeom prst="wedgeRoundRectCallout">
            <a:avLst>
              <a:gd name="adj1" fmla="val -34592"/>
              <a:gd name="adj2" fmla="val 19744"/>
              <a:gd name="adj3" fmla="val 16667"/>
            </a:avLst>
          </a:prstGeom>
          <a:solidFill>
            <a:srgbClr val="FFFFCC"/>
          </a:solidFill>
          <a:ln w="31750">
            <a:solidFill>
              <a:srgbClr val="FF0000"/>
            </a:solidFill>
            <a:miter lim="800000"/>
            <a:headEnd/>
            <a:tailEnd/>
          </a:ln>
        </p:spPr>
        <p:txBody>
          <a:bodyPr wrap="square" lIns="36000" tIns="36000" rIns="36000" bIns="36000" anchor="ctr">
            <a:spAutoFit/>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742950" indent="-285750">
              <a:defRPr kumimoji="1" sz="2500">
                <a:solidFill>
                  <a:schemeClr val="tx1"/>
                </a:solidFill>
                <a:latin typeface="Arial" panose="020B0604020202020204" pitchFamily="34" charset="0"/>
                <a:ea typeface="ＭＳ Ｐゴシック" panose="020B0600070205080204" pitchFamily="50" charset="-128"/>
              </a:defRPr>
            </a:lvl2pPr>
            <a:lvl3pPr marL="1143000" indent="-228600">
              <a:defRPr kumimoji="1" sz="2500">
                <a:solidFill>
                  <a:schemeClr val="tx1"/>
                </a:solidFill>
                <a:latin typeface="Arial" panose="020B0604020202020204" pitchFamily="34" charset="0"/>
                <a:ea typeface="ＭＳ Ｐゴシック" panose="020B0600070205080204" pitchFamily="50" charset="-128"/>
              </a:defRPr>
            </a:lvl3pPr>
            <a:lvl4pPr marL="1600200" indent="-228600">
              <a:defRPr kumimoji="1" sz="2500">
                <a:solidFill>
                  <a:schemeClr val="tx1"/>
                </a:solidFill>
                <a:latin typeface="Arial" panose="020B0604020202020204" pitchFamily="34" charset="0"/>
                <a:ea typeface="ＭＳ Ｐゴシック" panose="020B0600070205080204" pitchFamily="50" charset="-128"/>
              </a:defRPr>
            </a:lvl4pPr>
            <a:lvl5pPr marL="2057400" indent="-228600">
              <a:defRPr kumimoji="1" sz="2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600"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R18</a:t>
            </a:r>
            <a:r>
              <a:rPr kumimoji="0" lang="ja-JP" altLang="en-US" sz="1600"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までの完了を目標に</a:t>
            </a:r>
            <a:endParaRPr kumimoji="0" lang="en-US" altLang="ja-JP" sz="1600"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r>
              <a:rPr kumimoji="0" lang="ja-JP" altLang="en-US" sz="1600"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着実に施設に接続する</a:t>
            </a:r>
            <a:endParaRPr kumimoji="0" lang="en-US" altLang="ja-JP" sz="1600"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r>
              <a:rPr kumimoji="0" lang="ja-JP" altLang="en-US" sz="1600"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管きょを耐震化</a:t>
            </a:r>
          </a:p>
        </p:txBody>
      </p:sp>
      <p:sp>
        <p:nvSpPr>
          <p:cNvPr id="50" name="正方形/長方形 49">
            <a:extLst>
              <a:ext uri="{FF2B5EF4-FFF2-40B4-BE49-F238E27FC236}">
                <a16:creationId xmlns:a16="http://schemas.microsoft.com/office/drawing/2014/main" id="{94A0E1ED-610A-7ACE-FC13-3E220A547751}"/>
              </a:ext>
            </a:extLst>
          </p:cNvPr>
          <p:cNvSpPr/>
          <p:nvPr/>
        </p:nvSpPr>
        <p:spPr>
          <a:xfrm>
            <a:off x="7576114" y="5521280"/>
            <a:ext cx="834717" cy="4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ja-JP" altLang="en-US" sz="1200" dirty="0">
                <a:solidFill>
                  <a:sysClr val="windowText" lastClr="000000"/>
                </a:solidFill>
                <a:latin typeface="ＭＳ Ｐゴシック" panose="020B0600070205080204" pitchFamily="50" charset="-128"/>
                <a:ea typeface="ＭＳ Ｐゴシック" panose="020B0600070205080204" pitchFamily="50" charset="-128"/>
              </a:rPr>
              <a:t>一般管きょ</a:t>
            </a:r>
            <a:endParaRPr lang="en-US" altLang="ja-JP" sz="1200" dirty="0">
              <a:solidFill>
                <a:sysClr val="windowText" lastClr="000000"/>
              </a:solidFill>
              <a:latin typeface="ＭＳ Ｐゴシック" panose="020B0600070205080204" pitchFamily="50" charset="-128"/>
              <a:ea typeface="ＭＳ Ｐゴシック" panose="020B0600070205080204" pitchFamily="50" charset="-128"/>
            </a:endParaRPr>
          </a:p>
          <a:p>
            <a:pPr>
              <a:spcBef>
                <a:spcPts val="500"/>
              </a:spcBef>
            </a:pPr>
            <a:r>
              <a:rPr lang="ja-JP" altLang="en-US" sz="1200" dirty="0">
                <a:solidFill>
                  <a:sysClr val="windowText" lastClr="000000"/>
                </a:solidFill>
                <a:latin typeface="ＭＳ Ｐゴシック" panose="020B0600070205080204" pitchFamily="50" charset="-128"/>
                <a:ea typeface="ＭＳ Ｐゴシック" panose="020B0600070205080204" pitchFamily="50" charset="-128"/>
              </a:rPr>
              <a:t>重要な幹線</a:t>
            </a:r>
            <a:endParaRPr kumimoji="1" lang="en-US" altLang="ja-JP" sz="12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51" name="角丸四角形吹き出し 219">
            <a:extLst>
              <a:ext uri="{FF2B5EF4-FFF2-40B4-BE49-F238E27FC236}">
                <a16:creationId xmlns:a16="http://schemas.microsoft.com/office/drawing/2014/main" id="{36ED847A-4280-CAD4-6C6C-EF0458ACD0E4}"/>
              </a:ext>
            </a:extLst>
          </p:cNvPr>
          <p:cNvSpPr>
            <a:spLocks noChangeArrowheads="1"/>
          </p:cNvSpPr>
          <p:nvPr/>
        </p:nvSpPr>
        <p:spPr bwMode="auto">
          <a:xfrm>
            <a:off x="3943705" y="3644010"/>
            <a:ext cx="1188000" cy="284749"/>
          </a:xfrm>
          <a:prstGeom prst="wedgeRoundRectCallout">
            <a:avLst>
              <a:gd name="adj1" fmla="val -65622"/>
              <a:gd name="adj2" fmla="val -45106"/>
              <a:gd name="adj3" fmla="val 16667"/>
            </a:avLst>
          </a:prstGeom>
          <a:solidFill>
            <a:schemeClr val="bg1"/>
          </a:solidFill>
          <a:ln w="9525">
            <a:solidFill>
              <a:schemeClr val="tx1"/>
            </a:solidFill>
            <a:miter lim="800000"/>
            <a:headEnd/>
            <a:tailEnd/>
          </a:ln>
        </p:spPr>
        <p:txBody>
          <a:bodyPr wrap="square" lIns="36000" tIns="36000" rIns="36000" bIns="36000" anchor="ctr">
            <a:spAutoFit/>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742950" indent="-285750">
              <a:defRPr kumimoji="1" sz="2500">
                <a:solidFill>
                  <a:schemeClr val="tx1"/>
                </a:solidFill>
                <a:latin typeface="Arial" panose="020B0604020202020204" pitchFamily="34" charset="0"/>
                <a:ea typeface="ＭＳ Ｐゴシック" panose="020B0600070205080204" pitchFamily="50" charset="-128"/>
              </a:defRPr>
            </a:lvl2pPr>
            <a:lvl3pPr marL="1143000" indent="-228600">
              <a:defRPr kumimoji="1" sz="2500">
                <a:solidFill>
                  <a:schemeClr val="tx1"/>
                </a:solidFill>
                <a:latin typeface="Arial" panose="020B0604020202020204" pitchFamily="34" charset="0"/>
                <a:ea typeface="ＭＳ Ｐゴシック" panose="020B0600070205080204" pitchFamily="50" charset="-128"/>
              </a:defRPr>
            </a:lvl3pPr>
            <a:lvl4pPr marL="1600200" indent="-228600">
              <a:defRPr kumimoji="1" sz="2500">
                <a:solidFill>
                  <a:schemeClr val="tx1"/>
                </a:solidFill>
                <a:latin typeface="Arial" panose="020B0604020202020204" pitchFamily="34" charset="0"/>
                <a:ea typeface="ＭＳ Ｐゴシック" panose="020B0600070205080204" pitchFamily="50" charset="-128"/>
              </a:defRPr>
            </a:lvl4pPr>
            <a:lvl5pPr marL="2057400" indent="-228600">
              <a:defRPr kumimoji="1" sz="2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r>
              <a:rPr kumimoji="0" lang="ja-JP" altLang="en-US" sz="1200"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拠点３か所以上</a:t>
            </a:r>
          </a:p>
        </p:txBody>
      </p:sp>
      <p:sp>
        <p:nvSpPr>
          <p:cNvPr id="2" name="正方形/長方形 1">
            <a:extLst>
              <a:ext uri="{FF2B5EF4-FFF2-40B4-BE49-F238E27FC236}">
                <a16:creationId xmlns:a16="http://schemas.microsoft.com/office/drawing/2014/main" id="{C069AA61-C1AA-3DF6-6890-E986DA0519C4}"/>
              </a:ext>
            </a:extLst>
          </p:cNvPr>
          <p:cNvSpPr/>
          <p:nvPr/>
        </p:nvSpPr>
        <p:spPr>
          <a:xfrm>
            <a:off x="8657863" y="1251266"/>
            <a:ext cx="3441773" cy="44474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r>
              <a:rPr lang="ja-JP" altLang="en-US" sz="1400" dirty="0">
                <a:solidFill>
                  <a:sysClr val="windowText" lastClr="000000"/>
                </a:solidFill>
              </a:rPr>
              <a:t>　　：極めて緊急性が高い幹線管きょ</a:t>
            </a:r>
            <a:endParaRPr lang="en-US" altLang="ja-JP" sz="1400" dirty="0">
              <a:solidFill>
                <a:sysClr val="windowText" lastClr="000000"/>
              </a:solidFill>
            </a:endParaRPr>
          </a:p>
          <a:p>
            <a:r>
              <a:rPr lang="ja-JP" altLang="en-US" sz="1400" dirty="0">
                <a:solidFill>
                  <a:sysClr val="windowText" lastClr="000000"/>
                </a:solidFill>
              </a:rPr>
              <a:t>　　　・河川下、軌道下の管きょ</a:t>
            </a:r>
            <a:endParaRPr lang="en-US" altLang="ja-JP" sz="1400" dirty="0">
              <a:solidFill>
                <a:sysClr val="windowText" lastClr="000000"/>
              </a:solidFill>
            </a:endParaRPr>
          </a:p>
          <a:p>
            <a:r>
              <a:rPr lang="ja-JP" altLang="en-US" sz="1400" dirty="0">
                <a:solidFill>
                  <a:sysClr val="windowText" lastClr="000000"/>
                </a:solidFill>
              </a:rPr>
              <a:t>　　　・防災拠点３か所以上に</a:t>
            </a:r>
            <a:endParaRPr lang="en-US" altLang="ja-JP" sz="1400" dirty="0">
              <a:solidFill>
                <a:sysClr val="windowText" lastClr="000000"/>
              </a:solidFill>
            </a:endParaRPr>
          </a:p>
          <a:p>
            <a:r>
              <a:rPr lang="ja-JP" altLang="en-US" sz="1400" dirty="0">
                <a:solidFill>
                  <a:sysClr val="windowText" lastClr="000000"/>
                </a:solidFill>
              </a:rPr>
              <a:t>　　　　接続する管きょ</a:t>
            </a:r>
            <a:endParaRPr lang="en-US" altLang="ja-JP" sz="1400" dirty="0">
              <a:solidFill>
                <a:sysClr val="windowText" lastClr="000000"/>
              </a:solidFill>
            </a:endParaRPr>
          </a:p>
          <a:p>
            <a:pPr marL="1608138">
              <a:spcBef>
                <a:spcPts val="600"/>
              </a:spcBef>
            </a:pPr>
            <a:r>
              <a:rPr lang="ja-JP" altLang="en-US" sz="1400" dirty="0">
                <a:solidFill>
                  <a:sysClr val="windowText" lastClr="000000"/>
                </a:solidFill>
              </a:rPr>
              <a:t>令和３年度までに</a:t>
            </a:r>
            <a:endParaRPr lang="en-US" altLang="ja-JP" sz="1400" dirty="0">
              <a:solidFill>
                <a:sysClr val="windowText" lastClr="000000"/>
              </a:solidFill>
            </a:endParaRPr>
          </a:p>
          <a:p>
            <a:pPr marL="1608138"/>
            <a:r>
              <a:rPr lang="ja-JP" altLang="en-US" sz="1400" dirty="0">
                <a:solidFill>
                  <a:sysClr val="windowText" lastClr="000000"/>
                </a:solidFill>
              </a:rPr>
              <a:t>耐震化が</a:t>
            </a:r>
            <a:r>
              <a:rPr lang="ja-JP" altLang="en-US" sz="1400" b="1" dirty="0">
                <a:solidFill>
                  <a:sysClr val="windowText" lastClr="000000"/>
                </a:solidFill>
              </a:rPr>
              <a:t>概ね完了</a:t>
            </a:r>
            <a:endParaRPr lang="en-US" altLang="ja-JP" sz="1400" b="1" dirty="0">
              <a:solidFill>
                <a:sysClr val="windowText" lastClr="000000"/>
              </a:solidFill>
            </a:endParaRPr>
          </a:p>
          <a:p>
            <a:pPr marL="1608138"/>
            <a:r>
              <a:rPr lang="en-US" altLang="ja-JP" sz="1200" dirty="0">
                <a:solidFill>
                  <a:sysClr val="windowText" lastClr="000000"/>
                </a:solidFill>
              </a:rPr>
              <a:t>(</a:t>
            </a:r>
            <a:r>
              <a:rPr lang="ja-JP" altLang="en-US" sz="1200" dirty="0">
                <a:solidFill>
                  <a:sysClr val="windowText" lastClr="000000"/>
                </a:solidFill>
              </a:rPr>
              <a:t>令和</a:t>
            </a:r>
            <a:r>
              <a:rPr lang="en-US" altLang="ja-JP" sz="1200" dirty="0">
                <a:solidFill>
                  <a:sysClr val="windowText" lastClr="000000"/>
                </a:solidFill>
              </a:rPr>
              <a:t>10</a:t>
            </a:r>
            <a:r>
              <a:rPr lang="ja-JP" altLang="en-US" sz="1200" dirty="0">
                <a:solidFill>
                  <a:sysClr val="windowText" lastClr="000000"/>
                </a:solidFill>
              </a:rPr>
              <a:t>年度 完了</a:t>
            </a:r>
            <a:r>
              <a:rPr lang="en-US" altLang="ja-JP" sz="1200" dirty="0">
                <a:solidFill>
                  <a:sysClr val="windowText" lastClr="000000"/>
                </a:solidFill>
              </a:rPr>
              <a:t>)</a:t>
            </a:r>
            <a:endParaRPr lang="en-US" altLang="ja-JP" sz="1400" dirty="0">
              <a:solidFill>
                <a:sysClr val="windowText" lastClr="000000"/>
              </a:solidFill>
            </a:endParaRPr>
          </a:p>
          <a:p>
            <a:endParaRPr lang="en-US" altLang="ja-JP" sz="1100" dirty="0">
              <a:solidFill>
                <a:sysClr val="windowText" lastClr="000000"/>
              </a:solidFill>
            </a:endParaRPr>
          </a:p>
          <a:p>
            <a:r>
              <a:rPr lang="ja-JP" altLang="en-US" sz="1400" dirty="0">
                <a:solidFill>
                  <a:sysClr val="windowText" lastClr="000000"/>
                </a:solidFill>
              </a:rPr>
              <a:t>　令和３年から</a:t>
            </a:r>
            <a:endParaRPr lang="en-US" altLang="ja-JP" sz="1400" dirty="0">
              <a:solidFill>
                <a:sysClr val="windowText" lastClr="000000"/>
              </a:solidFill>
            </a:endParaRPr>
          </a:p>
          <a:p>
            <a:r>
              <a:rPr lang="ja-JP" altLang="en-US" sz="1400" b="1" dirty="0">
                <a:solidFill>
                  <a:sysClr val="windowText" lastClr="000000"/>
                </a:solidFill>
              </a:rPr>
              <a:t>　全ての重要な幹線</a:t>
            </a:r>
            <a:r>
              <a:rPr lang="ja-JP" altLang="en-US" sz="1400" dirty="0">
                <a:solidFill>
                  <a:sysClr val="windowText" lastClr="000000"/>
                </a:solidFill>
              </a:rPr>
              <a:t>を対象とした目標に</a:t>
            </a:r>
            <a:endParaRPr lang="en-US" altLang="ja-JP" sz="1400" dirty="0">
              <a:solidFill>
                <a:sysClr val="windowText" lastClr="000000"/>
              </a:solidFill>
            </a:endParaRPr>
          </a:p>
          <a:p>
            <a:endParaRPr lang="en-US" altLang="ja-JP" sz="1400" dirty="0">
              <a:solidFill>
                <a:sysClr val="windowText" lastClr="000000"/>
              </a:solidFill>
            </a:endParaRPr>
          </a:p>
          <a:p>
            <a:pPr marL="1608138"/>
            <a:r>
              <a:rPr lang="ja-JP" altLang="en-US" sz="1400" dirty="0">
                <a:solidFill>
                  <a:sysClr val="windowText" lastClr="000000"/>
                </a:solidFill>
              </a:rPr>
              <a:t>令和６年</a:t>
            </a:r>
            <a:endParaRPr lang="en-US" altLang="ja-JP" sz="1400" dirty="0">
              <a:solidFill>
                <a:sysClr val="windowText" lastClr="000000"/>
              </a:solidFill>
            </a:endParaRPr>
          </a:p>
          <a:p>
            <a:pPr marL="1608138"/>
            <a:r>
              <a:rPr lang="ja-JP" altLang="en-US" sz="1400" dirty="0">
                <a:solidFill>
                  <a:sysClr val="windowText" lastClr="000000"/>
                </a:solidFill>
              </a:rPr>
              <a:t>能登半島地震</a:t>
            </a:r>
            <a:endParaRPr lang="en-US" altLang="ja-JP" sz="1400" dirty="0">
              <a:solidFill>
                <a:sysClr val="windowText" lastClr="000000"/>
              </a:solidFill>
            </a:endParaRPr>
          </a:p>
          <a:p>
            <a:endParaRPr lang="en-US" altLang="ja-JP" sz="1400" dirty="0">
              <a:solidFill>
                <a:sysClr val="windowText" lastClr="000000"/>
              </a:solidFill>
            </a:endParaRPr>
          </a:p>
          <a:p>
            <a:pPr>
              <a:spcBef>
                <a:spcPts val="600"/>
              </a:spcBef>
            </a:pPr>
            <a:r>
              <a:rPr kumimoji="1" lang="ja-JP" altLang="en-US" sz="1400" dirty="0">
                <a:solidFill>
                  <a:sysClr val="windowText" lastClr="000000"/>
                </a:solidFill>
              </a:rPr>
              <a:t>　　：</a:t>
            </a:r>
            <a:r>
              <a:rPr lang="ja-JP" altLang="en-US" sz="1400" dirty="0">
                <a:solidFill>
                  <a:sysClr val="windowText" lastClr="000000"/>
                </a:solidFill>
              </a:rPr>
              <a:t>拠点病院等</a:t>
            </a:r>
            <a:r>
              <a:rPr kumimoji="1" lang="ja-JP" altLang="en-US" sz="1400" dirty="0">
                <a:solidFill>
                  <a:sysClr val="windowText" lastClr="000000"/>
                </a:solidFill>
              </a:rPr>
              <a:t>に接続する管</a:t>
            </a:r>
            <a:r>
              <a:rPr kumimoji="1" lang="ja-JP" altLang="en-US" sz="1400" dirty="0" err="1">
                <a:solidFill>
                  <a:sysClr val="windowText" lastClr="000000"/>
                </a:solidFill>
              </a:rPr>
              <a:t>きょ</a:t>
            </a:r>
            <a:endParaRPr kumimoji="1" lang="en-US" altLang="ja-JP" sz="1400" dirty="0">
              <a:solidFill>
                <a:sysClr val="windowText" lastClr="000000"/>
              </a:solidFill>
            </a:endParaRPr>
          </a:p>
          <a:p>
            <a:pPr>
              <a:spcBef>
                <a:spcPts val="600"/>
              </a:spcBef>
            </a:pPr>
            <a:r>
              <a:rPr lang="ja-JP" altLang="en-US" sz="1400" dirty="0">
                <a:solidFill>
                  <a:sysClr val="windowText" lastClr="000000"/>
                </a:solidFill>
              </a:rPr>
              <a:t>　上下水道耐震化計画の重要施設から、</a:t>
            </a:r>
            <a:endParaRPr lang="en-US" altLang="ja-JP" sz="1400" dirty="0">
              <a:solidFill>
                <a:sysClr val="windowText" lastClr="000000"/>
              </a:solidFill>
            </a:endParaRPr>
          </a:p>
          <a:p>
            <a:r>
              <a:rPr lang="ja-JP" altLang="en-US" sz="1400" dirty="0">
                <a:solidFill>
                  <a:sysClr val="windowText" lastClr="000000"/>
                </a:solidFill>
              </a:rPr>
              <a:t>　</a:t>
            </a:r>
            <a:r>
              <a:rPr kumimoji="1" lang="ja-JP" altLang="en-US" sz="1400" dirty="0">
                <a:solidFill>
                  <a:sysClr val="windowText" lastClr="000000"/>
                </a:solidFill>
              </a:rPr>
              <a:t>優先順位を明確した</a:t>
            </a:r>
            <a:r>
              <a:rPr lang="ja-JP" altLang="en-US" sz="1400" dirty="0">
                <a:solidFill>
                  <a:sysClr val="windowText" lastClr="000000"/>
                </a:solidFill>
              </a:rPr>
              <a:t>経営指標と</a:t>
            </a:r>
            <a:r>
              <a:rPr kumimoji="1" lang="ja-JP" altLang="en-US" sz="1400" dirty="0">
                <a:solidFill>
                  <a:sysClr val="windowText" lastClr="000000"/>
                </a:solidFill>
              </a:rPr>
              <a:t>する。</a:t>
            </a:r>
            <a:endParaRPr kumimoji="1" lang="en-US" altLang="ja-JP" sz="1400" dirty="0">
              <a:solidFill>
                <a:sysClr val="windowText" lastClr="000000"/>
              </a:solidFill>
            </a:endParaRPr>
          </a:p>
          <a:p>
            <a:endParaRPr lang="en-US" altLang="ja-JP" sz="1400" dirty="0">
              <a:solidFill>
                <a:sysClr val="windowText" lastClr="000000"/>
              </a:solidFill>
            </a:endParaRPr>
          </a:p>
          <a:p>
            <a:endParaRPr kumimoji="1" lang="en-US" altLang="ja-JP" sz="1400" dirty="0">
              <a:solidFill>
                <a:sysClr val="windowText" lastClr="000000"/>
              </a:solidFill>
            </a:endParaRPr>
          </a:p>
          <a:p>
            <a:endParaRPr kumimoji="1" lang="en-US" altLang="ja-JP" sz="1400" dirty="0">
              <a:solidFill>
                <a:sysClr val="windowText" lastClr="000000"/>
              </a:solidFill>
            </a:endParaRPr>
          </a:p>
        </p:txBody>
      </p:sp>
      <p:sp>
        <p:nvSpPr>
          <p:cNvPr id="4" name="楕円 3">
            <a:extLst>
              <a:ext uri="{FF2B5EF4-FFF2-40B4-BE49-F238E27FC236}">
                <a16:creationId xmlns:a16="http://schemas.microsoft.com/office/drawing/2014/main" id="{9DCB6E7B-5657-B3FF-7B97-5E7917C1E441}"/>
              </a:ext>
            </a:extLst>
          </p:cNvPr>
          <p:cNvSpPr/>
          <p:nvPr/>
        </p:nvSpPr>
        <p:spPr>
          <a:xfrm>
            <a:off x="8856000" y="1417081"/>
            <a:ext cx="252000" cy="252000"/>
          </a:xfrm>
          <a:prstGeom prst="ellipse">
            <a:avLst/>
          </a:prstGeom>
          <a:noFill/>
          <a:ln w="63500">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7A23F887-4F66-D994-D547-65F226E19D77}"/>
              </a:ext>
            </a:extLst>
          </p:cNvPr>
          <p:cNvSpPr/>
          <p:nvPr/>
        </p:nvSpPr>
        <p:spPr>
          <a:xfrm>
            <a:off x="9756444" y="2384387"/>
            <a:ext cx="452426" cy="6481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DDAF44DE-F2EB-D694-7728-FFC0A3767AEE}"/>
              </a:ext>
            </a:extLst>
          </p:cNvPr>
          <p:cNvSpPr/>
          <p:nvPr/>
        </p:nvSpPr>
        <p:spPr>
          <a:xfrm>
            <a:off x="9758369" y="3647556"/>
            <a:ext cx="452426" cy="6481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ABD95A2-1C84-F775-7A23-7DAFDB2CF4F0}"/>
              </a:ext>
            </a:extLst>
          </p:cNvPr>
          <p:cNvSpPr/>
          <p:nvPr/>
        </p:nvSpPr>
        <p:spPr>
          <a:xfrm>
            <a:off x="8856000" y="4467451"/>
            <a:ext cx="252000" cy="252000"/>
          </a:xfrm>
          <a:prstGeom prst="ellipse">
            <a:avLst/>
          </a:prstGeom>
          <a:noFill/>
          <a:ln w="635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411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13</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4770858"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次期計画における経営目標（案）－投資計画－</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3651074631"/>
              </p:ext>
            </p:extLst>
          </p:nvPr>
        </p:nvGraphicFramePr>
        <p:xfrm>
          <a:off x="1054713" y="1274839"/>
          <a:ext cx="10079452" cy="2737880"/>
        </p:xfrm>
        <a:graphic>
          <a:graphicData uri="http://schemas.openxmlformats.org/drawingml/2006/table">
            <a:tbl>
              <a:tblPr firstRow="1" bandRow="1">
                <a:tableStyleId>{5C22544A-7EE6-4342-B048-85BDC9FD1C3A}</a:tableStyleId>
              </a:tblPr>
              <a:tblGrid>
                <a:gridCol w="3427224">
                  <a:extLst>
                    <a:ext uri="{9D8B030D-6E8A-4147-A177-3AD203B41FA5}">
                      <a16:colId xmlns:a16="http://schemas.microsoft.com/office/drawing/2014/main" val="140148237"/>
                    </a:ext>
                  </a:extLst>
                </a:gridCol>
                <a:gridCol w="1631010">
                  <a:extLst>
                    <a:ext uri="{9D8B030D-6E8A-4147-A177-3AD203B41FA5}">
                      <a16:colId xmlns:a16="http://schemas.microsoft.com/office/drawing/2014/main" val="3014467800"/>
                    </a:ext>
                  </a:extLst>
                </a:gridCol>
                <a:gridCol w="5021218">
                  <a:extLst>
                    <a:ext uri="{9D8B030D-6E8A-4147-A177-3AD203B41FA5}">
                      <a16:colId xmlns:a16="http://schemas.microsoft.com/office/drawing/2014/main" val="827596464"/>
                    </a:ext>
                  </a:extLst>
                </a:gridCol>
              </a:tblGrid>
              <a:tr h="421400">
                <a:tc>
                  <a:txBody>
                    <a:bodyPr/>
                    <a:lstStyle/>
                    <a:p>
                      <a:pPr algn="ctr"/>
                      <a:r>
                        <a:rPr kumimoji="1" lang="ja-JP" altLang="en-US" sz="1500" dirty="0">
                          <a:solidFill>
                            <a:sysClr val="windowText" lastClr="000000"/>
                          </a:solidFill>
                          <a:latin typeface="+mn-ea"/>
                          <a:ea typeface="+mn-ea"/>
                        </a:rPr>
                        <a:t>項目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500" dirty="0">
                          <a:solidFill>
                            <a:sysClr val="windowText" lastClr="000000"/>
                          </a:solidFill>
                          <a:latin typeface="+mn-ea"/>
                          <a:ea typeface="+mn-ea"/>
                        </a:rPr>
                        <a:t>望ましい数値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500" dirty="0">
                          <a:solidFill>
                            <a:sysClr val="windowText" lastClr="000000"/>
                          </a:solidFill>
                          <a:latin typeface="+mn-ea"/>
                          <a:ea typeface="+mn-ea"/>
                        </a:rPr>
                        <a:t>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46861326"/>
                  </a:ext>
                </a:extLst>
              </a:tr>
              <a:tr h="831256">
                <a:tc>
                  <a:txBody>
                    <a:bodyPr/>
                    <a:lstStyle/>
                    <a:p>
                      <a:r>
                        <a:rPr kumimoji="1" lang="ja-JP" altLang="en-US" sz="1400" dirty="0">
                          <a:solidFill>
                            <a:sysClr val="windowText" lastClr="000000"/>
                          </a:solidFill>
                          <a:latin typeface="+mn-ea"/>
                          <a:ea typeface="+mn-ea"/>
                        </a:rPr>
                        <a:t>管きょの改築延長</a:t>
                      </a:r>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ysClr val="windowText" lastClr="000000"/>
                          </a:solidFill>
                          <a:latin typeface="+mn-ea"/>
                          <a:ea typeface="+mn-ea"/>
                        </a:rPr>
                        <a:t>年</a:t>
                      </a:r>
                      <a:r>
                        <a:rPr kumimoji="1" lang="en-US" altLang="ja-JP" sz="1400" dirty="0">
                          <a:solidFill>
                            <a:sysClr val="windowText" lastClr="000000"/>
                          </a:solidFill>
                          <a:latin typeface="+mn-ea"/>
                          <a:ea typeface="+mn-ea"/>
                        </a:rPr>
                        <a:t>1.2km</a:t>
                      </a:r>
                      <a:r>
                        <a:rPr kumimoji="1" lang="ja-JP" altLang="en-US" sz="1400" dirty="0">
                          <a:solidFill>
                            <a:sysClr val="windowText" lastClr="000000"/>
                          </a:solidFill>
                          <a:latin typeface="+mn-ea"/>
                          <a:ea typeface="+mn-ea"/>
                        </a:rPr>
                        <a:t>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400" dirty="0">
                          <a:solidFill>
                            <a:sysClr val="windowText" lastClr="000000"/>
                          </a:solidFill>
                          <a:latin typeface="+mn-ea"/>
                          <a:ea typeface="+mn-ea"/>
                        </a:rPr>
                        <a:t>令和</a:t>
                      </a:r>
                      <a:r>
                        <a:rPr kumimoji="1" lang="en-US" altLang="ja-JP" sz="1400" dirty="0">
                          <a:solidFill>
                            <a:sysClr val="windowText" lastClr="000000"/>
                          </a:solidFill>
                          <a:latin typeface="+mn-ea"/>
                          <a:ea typeface="+mn-ea"/>
                        </a:rPr>
                        <a:t>18</a:t>
                      </a:r>
                      <a:r>
                        <a:rPr kumimoji="1" lang="ja-JP" altLang="en-US" sz="1400" dirty="0">
                          <a:solidFill>
                            <a:sysClr val="windowText" lastClr="000000"/>
                          </a:solidFill>
                          <a:latin typeface="+mn-ea"/>
                          <a:ea typeface="+mn-ea"/>
                        </a:rPr>
                        <a:t>年度に</a:t>
                      </a:r>
                      <a:r>
                        <a:rPr kumimoji="1" lang="en-US" altLang="ja-JP" sz="1400" dirty="0">
                          <a:solidFill>
                            <a:sysClr val="windowText" lastClr="000000"/>
                          </a:solidFill>
                          <a:latin typeface="+mn-ea"/>
                          <a:ea typeface="+mn-ea"/>
                        </a:rPr>
                        <a:t>12km</a:t>
                      </a:r>
                      <a:r>
                        <a:rPr kumimoji="1" lang="ja-JP" altLang="en-US" sz="1400" dirty="0">
                          <a:solidFill>
                            <a:sysClr val="windowText" lastClr="000000"/>
                          </a:solidFill>
                          <a:latin typeface="+mn-ea"/>
                          <a:ea typeface="+mn-ea"/>
                        </a:rPr>
                        <a:t>に</a:t>
                      </a:r>
                      <a:r>
                        <a:rPr kumimoji="1" lang="ja-JP" altLang="en-US" sz="1400" dirty="0" smtClean="0">
                          <a:solidFill>
                            <a:sysClr val="windowText" lastClr="000000"/>
                          </a:solidFill>
                          <a:latin typeface="+mn-ea"/>
                          <a:ea typeface="+mn-ea"/>
                        </a:rPr>
                        <a:t>する</a:t>
                      </a:r>
                      <a:endParaRPr kumimoji="1" lang="en-US" altLang="ja-JP" sz="1400" dirty="0" smtClean="0">
                        <a:solidFill>
                          <a:sysClr val="windowText" lastClr="000000"/>
                        </a:solidFill>
                        <a:latin typeface="+mn-ea"/>
                        <a:ea typeface="+mn-ea"/>
                      </a:endParaRPr>
                    </a:p>
                    <a:p>
                      <a:pPr algn="l">
                        <a:lnSpc>
                          <a:spcPct val="150000"/>
                        </a:lnSpc>
                      </a:pPr>
                      <a:endParaRPr kumimoji="1" lang="en-US" altLang="ja-JP" sz="1400" dirty="0" smtClean="0">
                        <a:solidFill>
                          <a:sysClr val="windowText" lastClr="000000"/>
                        </a:solidFill>
                        <a:latin typeface="+mn-ea"/>
                        <a:ea typeface="+mn-ea"/>
                      </a:endParaRPr>
                    </a:p>
                    <a:p>
                      <a:pPr algn="l"/>
                      <a:r>
                        <a:rPr kumimoji="1" lang="ja-JP" altLang="en-US" sz="1400" dirty="0" smtClean="0">
                          <a:solidFill>
                            <a:sysClr val="windowText" lastClr="000000"/>
                          </a:solidFill>
                          <a:latin typeface="+mn-ea"/>
                          <a:ea typeface="+mn-ea"/>
                        </a:rPr>
                        <a:t>点検調査の結果による老朽化の傾向を分析し、計画中間年度を目途に目標値を精査。</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571092"/>
                  </a:ext>
                </a:extLst>
              </a:tr>
              <a:tr h="1092005">
                <a:tc>
                  <a:txBody>
                    <a:bodyPr/>
                    <a:lstStyle/>
                    <a:p>
                      <a:r>
                        <a:rPr kumimoji="1" lang="ja-JP" altLang="en-US" sz="1400" dirty="0">
                          <a:solidFill>
                            <a:sysClr val="windowText" lastClr="000000"/>
                          </a:solidFill>
                          <a:latin typeface="+mn-ea"/>
                          <a:ea typeface="+mn-ea"/>
                        </a:rPr>
                        <a:t>重要施設に接続</a:t>
                      </a:r>
                      <a:r>
                        <a:rPr kumimoji="1" lang="ja-JP" altLang="en-US" sz="1400" dirty="0" smtClean="0">
                          <a:solidFill>
                            <a:sysClr val="windowText" lastClr="000000"/>
                          </a:solidFill>
                          <a:latin typeface="+mn-ea"/>
                          <a:ea typeface="+mn-ea"/>
                        </a:rPr>
                        <a:t>する管</a:t>
                      </a:r>
                      <a:r>
                        <a:rPr kumimoji="1" lang="ja-JP" altLang="en-US" sz="1400" dirty="0">
                          <a:solidFill>
                            <a:sysClr val="windowText" lastClr="000000"/>
                          </a:solidFill>
                          <a:latin typeface="+mn-ea"/>
                          <a:ea typeface="+mn-ea"/>
                        </a:rPr>
                        <a:t>きょの耐震化率</a:t>
                      </a:r>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400" dirty="0">
                          <a:solidFill>
                            <a:sysClr val="windowText" lastClr="000000"/>
                          </a:solidFill>
                          <a:latin typeface="+mn-ea"/>
                          <a:ea typeface="+mn-ea"/>
                        </a:rPr>
                        <a:t>100</a:t>
                      </a:r>
                      <a:r>
                        <a:rPr kumimoji="1" lang="ja-JP" altLang="en-US" sz="1400" dirty="0">
                          <a:solidFill>
                            <a:sysClr val="windowText" lastClr="000000"/>
                          </a:solidFill>
                          <a:latin typeface="+mn-ea"/>
                          <a:ea typeface="+mn-ea"/>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400" dirty="0">
                          <a:solidFill>
                            <a:sysClr val="windowText" lastClr="000000"/>
                          </a:solidFill>
                          <a:latin typeface="+mn-ea"/>
                          <a:ea typeface="+mn-ea"/>
                        </a:rPr>
                        <a:t>令和</a:t>
                      </a:r>
                      <a:r>
                        <a:rPr kumimoji="1" lang="en-US" altLang="ja-JP" sz="1400" dirty="0">
                          <a:solidFill>
                            <a:sysClr val="windowText" lastClr="000000"/>
                          </a:solidFill>
                          <a:latin typeface="+mn-ea"/>
                          <a:ea typeface="+mn-ea"/>
                        </a:rPr>
                        <a:t>18</a:t>
                      </a:r>
                      <a:r>
                        <a:rPr kumimoji="1" lang="ja-JP" altLang="en-US" sz="1400" dirty="0">
                          <a:solidFill>
                            <a:sysClr val="windowText" lastClr="000000"/>
                          </a:solidFill>
                          <a:latin typeface="+mn-ea"/>
                          <a:ea typeface="+mn-ea"/>
                        </a:rPr>
                        <a:t>年度に</a:t>
                      </a:r>
                      <a:r>
                        <a:rPr kumimoji="1" lang="en-US" altLang="ja-JP" sz="1400" dirty="0">
                          <a:solidFill>
                            <a:sysClr val="windowText" lastClr="000000"/>
                          </a:solidFill>
                          <a:latin typeface="+mn-ea"/>
                          <a:ea typeface="+mn-ea"/>
                        </a:rPr>
                        <a:t>55.4</a:t>
                      </a:r>
                      <a:r>
                        <a:rPr kumimoji="1" lang="ja-JP" altLang="en-US" sz="1400" dirty="0">
                          <a:solidFill>
                            <a:sysClr val="windowText" lastClr="000000"/>
                          </a:solidFill>
                          <a:latin typeface="+mn-ea"/>
                          <a:ea typeface="+mn-ea"/>
                        </a:rPr>
                        <a:t>％に</a:t>
                      </a:r>
                      <a:r>
                        <a:rPr kumimoji="1" lang="ja-JP" altLang="en-US" sz="1400" dirty="0" smtClean="0">
                          <a:solidFill>
                            <a:sysClr val="windowText" lastClr="000000"/>
                          </a:solidFill>
                          <a:latin typeface="+mn-ea"/>
                          <a:ea typeface="+mn-ea"/>
                        </a:rPr>
                        <a:t>する</a:t>
                      </a:r>
                      <a:endParaRPr kumimoji="1" lang="en-US" altLang="ja-JP" sz="1400" dirty="0" smtClean="0">
                        <a:solidFill>
                          <a:sysClr val="windowText" lastClr="000000"/>
                        </a:solidFill>
                        <a:latin typeface="+mn-ea"/>
                        <a:ea typeface="+mn-ea"/>
                      </a:endParaRPr>
                    </a:p>
                    <a:p>
                      <a:pPr algn="l">
                        <a:lnSpc>
                          <a:spcPct val="150000"/>
                        </a:lnSpc>
                      </a:pPr>
                      <a:endParaRPr kumimoji="1" lang="en-US" altLang="ja-JP" sz="1400" dirty="0" smtClean="0">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ysClr val="windowText" lastClr="000000"/>
                          </a:solidFill>
                        </a:rPr>
                        <a:t>全重要施設に接続する管</a:t>
                      </a:r>
                      <a:r>
                        <a:rPr lang="ja-JP" altLang="en-US" sz="1400" dirty="0" err="1" smtClean="0">
                          <a:solidFill>
                            <a:sysClr val="windowText" lastClr="000000"/>
                          </a:solidFill>
                        </a:rPr>
                        <a:t>きょ</a:t>
                      </a:r>
                      <a:r>
                        <a:rPr lang="ja-JP" altLang="en-US" sz="1400" dirty="0" smtClean="0">
                          <a:solidFill>
                            <a:sysClr val="windowText" lastClr="000000"/>
                          </a:solidFill>
                        </a:rPr>
                        <a:t> </a:t>
                      </a:r>
                      <a:r>
                        <a:rPr lang="en-US" altLang="ja-JP" sz="1400" dirty="0" smtClean="0">
                          <a:solidFill>
                            <a:sysClr val="windowText" lastClr="000000"/>
                          </a:solidFill>
                        </a:rPr>
                        <a:t>100.6km</a:t>
                      </a:r>
                      <a:r>
                        <a:rPr kumimoji="1" lang="ja-JP" altLang="en-US" sz="1400" dirty="0" smtClean="0">
                          <a:solidFill>
                            <a:sysClr val="windowText" lastClr="000000"/>
                          </a:solidFill>
                          <a:latin typeface="+mn-ea"/>
                          <a:ea typeface="+mn-ea"/>
                        </a:rPr>
                        <a:t>のうち、拠点病院等</a:t>
                      </a:r>
                      <a:r>
                        <a:rPr kumimoji="1" lang="en-US" altLang="ja-JP" sz="1400" dirty="0" smtClean="0">
                          <a:solidFill>
                            <a:sysClr val="windowText" lastClr="000000"/>
                          </a:solidFill>
                          <a:latin typeface="+mn-ea"/>
                          <a:ea typeface="+mn-ea"/>
                        </a:rPr>
                        <a:t>21</a:t>
                      </a:r>
                      <a:r>
                        <a:rPr kumimoji="1" lang="ja-JP" altLang="en-US" sz="1400" dirty="0" smtClean="0">
                          <a:solidFill>
                            <a:sysClr val="windowText" lastClr="000000"/>
                          </a:solidFill>
                          <a:latin typeface="+mn-ea"/>
                          <a:ea typeface="+mn-ea"/>
                        </a:rPr>
                        <a:t>施設に接続する管が対象（令和６年度末実績</a:t>
                      </a:r>
                      <a:r>
                        <a:rPr kumimoji="1" lang="en-US" altLang="ja-JP" sz="1400" dirty="0" smtClean="0">
                          <a:solidFill>
                            <a:sysClr val="windowText" lastClr="000000"/>
                          </a:solidFill>
                          <a:latin typeface="+mn-ea"/>
                          <a:ea typeface="+mn-ea"/>
                        </a:rPr>
                        <a:t>37.9</a:t>
                      </a:r>
                      <a:r>
                        <a:rPr kumimoji="1" lang="ja-JP" altLang="en-US" sz="1400" dirty="0" smtClean="0">
                          <a:solidFill>
                            <a:sysClr val="windowText" lastClr="000000"/>
                          </a:solidFill>
                          <a:latin typeface="+mn-ea"/>
                          <a:ea typeface="+mn-ea"/>
                        </a:rPr>
                        <a:t>％）</a:t>
                      </a:r>
                      <a:endParaRPr kumimoji="1" lang="en-US" altLang="ja-JP" sz="1400" dirty="0" smtClean="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153395"/>
                  </a:ext>
                </a:extLst>
              </a:tr>
            </a:tbl>
          </a:graphicData>
        </a:graphic>
      </p:graphicFrame>
    </p:spTree>
    <p:extLst>
      <p:ext uri="{BB962C8B-B14F-4D97-AF65-F5344CB8AC3E}">
        <p14:creationId xmlns:p14="http://schemas.microsoft.com/office/powerpoint/2010/main" val="2767310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14</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2919389"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指標とする項目（財政計画）</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3192145728"/>
              </p:ext>
            </p:extLst>
          </p:nvPr>
        </p:nvGraphicFramePr>
        <p:xfrm>
          <a:off x="366485" y="1274839"/>
          <a:ext cx="11643236" cy="4028440"/>
        </p:xfrm>
        <a:graphic>
          <a:graphicData uri="http://schemas.openxmlformats.org/drawingml/2006/table">
            <a:tbl>
              <a:tblPr firstRow="1" bandRow="1">
                <a:tableStyleId>{5C22544A-7EE6-4342-B048-85BDC9FD1C3A}</a:tableStyleId>
              </a:tblPr>
              <a:tblGrid>
                <a:gridCol w="2367280">
                  <a:extLst>
                    <a:ext uri="{9D8B030D-6E8A-4147-A177-3AD203B41FA5}">
                      <a16:colId xmlns:a16="http://schemas.microsoft.com/office/drawing/2014/main" val="140148237"/>
                    </a:ext>
                  </a:extLst>
                </a:gridCol>
                <a:gridCol w="5757092">
                  <a:extLst>
                    <a:ext uri="{9D8B030D-6E8A-4147-A177-3AD203B41FA5}">
                      <a16:colId xmlns:a16="http://schemas.microsoft.com/office/drawing/2014/main" val="3195155373"/>
                    </a:ext>
                  </a:extLst>
                </a:gridCol>
                <a:gridCol w="3518864">
                  <a:extLst>
                    <a:ext uri="{9D8B030D-6E8A-4147-A177-3AD203B41FA5}">
                      <a16:colId xmlns:a16="http://schemas.microsoft.com/office/drawing/2014/main" val="827596464"/>
                    </a:ext>
                  </a:extLst>
                </a:gridCol>
              </a:tblGrid>
              <a:tr h="370840">
                <a:tc>
                  <a:txBody>
                    <a:bodyPr/>
                    <a:lstStyle/>
                    <a:p>
                      <a:pPr algn="ctr"/>
                      <a:r>
                        <a:rPr kumimoji="1" lang="ja-JP" altLang="en-US" sz="1500" dirty="0">
                          <a:solidFill>
                            <a:sysClr val="windowText" lastClr="000000"/>
                          </a:solidFill>
                          <a:latin typeface="+mn-ea"/>
                          <a:ea typeface="+mn-ea"/>
                        </a:rPr>
                        <a:t>項目</a:t>
                      </a:r>
                      <a:endParaRPr kumimoji="1" lang="en-US" altLang="ja-JP" sz="15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500" dirty="0">
                          <a:solidFill>
                            <a:sysClr val="windowText" lastClr="000000"/>
                          </a:solidFill>
                          <a:latin typeface="+mn-ea"/>
                          <a:ea typeface="+mn-ea"/>
                        </a:rPr>
                        <a:t>説明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500" dirty="0">
                          <a:solidFill>
                            <a:sysClr val="windowText" lastClr="000000"/>
                          </a:solidFill>
                          <a:latin typeface="+mn-ea"/>
                          <a:ea typeface="+mn-ea"/>
                        </a:rPr>
                        <a:t>算出式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46861326"/>
                  </a:ext>
                </a:extLst>
              </a:tr>
              <a:tr h="370840">
                <a:tc>
                  <a:txBody>
                    <a:bodyPr/>
                    <a:lstStyle/>
                    <a:p>
                      <a:endParaRPr kumimoji="1" lang="en-US" altLang="ja-JP" sz="1400" dirty="0">
                        <a:solidFill>
                          <a:sysClr val="windowText" lastClr="000000"/>
                        </a:solidFill>
                        <a:latin typeface="+mn-ea"/>
                        <a:ea typeface="+mn-ea"/>
                      </a:endParaRPr>
                    </a:p>
                    <a:p>
                      <a:r>
                        <a:rPr kumimoji="1" lang="ja-JP" altLang="en-US" sz="1400" dirty="0">
                          <a:solidFill>
                            <a:sysClr val="windowText" lastClr="000000"/>
                          </a:solidFill>
                          <a:latin typeface="+mn-ea"/>
                          <a:ea typeface="+mn-ea"/>
                        </a:rPr>
                        <a:t>経常収支比率</a:t>
                      </a:r>
                      <a:endParaRPr kumimoji="1" lang="en-US" altLang="ja-JP" sz="1400" dirty="0">
                        <a:solidFill>
                          <a:sysClr val="windowText" lastClr="000000"/>
                        </a:solidFill>
                        <a:latin typeface="+mn-ea"/>
                        <a:ea typeface="+mn-ea"/>
                      </a:endParaRPr>
                    </a:p>
                    <a:p>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400" dirty="0">
                          <a:solidFill>
                            <a:sysClr val="windowText" lastClr="000000"/>
                          </a:solidFill>
                          <a:latin typeface="+mn-ea"/>
                          <a:ea typeface="+mn-ea"/>
                        </a:rPr>
                        <a:t>当該年度において、使用料収入や一般会計からの繰入金等の収益で、</a:t>
                      </a:r>
                      <a:endParaRPr kumimoji="1" lang="en-US" altLang="ja-JP" sz="1400" dirty="0">
                        <a:solidFill>
                          <a:sysClr val="windowText" lastClr="000000"/>
                        </a:solidFill>
                        <a:latin typeface="+mn-ea"/>
                        <a:ea typeface="+mn-ea"/>
                      </a:endParaRPr>
                    </a:p>
                    <a:p>
                      <a:r>
                        <a:rPr kumimoji="1" lang="ja-JP" altLang="en-US" sz="1400" dirty="0">
                          <a:solidFill>
                            <a:sysClr val="windowText" lastClr="000000"/>
                          </a:solidFill>
                          <a:latin typeface="+mn-ea"/>
                          <a:ea typeface="+mn-ea"/>
                        </a:rPr>
                        <a:t>維持管理費や支払利息等の費用をどの程度賄えているかを表す指標。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200" dirty="0">
                          <a:solidFill>
                            <a:sysClr val="windowText" lastClr="000000"/>
                          </a:solidFill>
                          <a:latin typeface="+mn-ea"/>
                          <a:ea typeface="+mn-ea"/>
                        </a:rPr>
                        <a:t>　　　　　　　</a:t>
                      </a:r>
                      <a:r>
                        <a:rPr kumimoji="1" lang="ja-JP" altLang="en-US" sz="1200" baseline="0" dirty="0">
                          <a:solidFill>
                            <a:sysClr val="windowText" lastClr="000000"/>
                          </a:solidFill>
                          <a:latin typeface="+mn-ea"/>
                          <a:ea typeface="+mn-ea"/>
                        </a:rPr>
                        <a:t> </a:t>
                      </a:r>
                      <a:r>
                        <a:rPr kumimoji="1" lang="ja-JP" altLang="en-US" sz="1200" dirty="0">
                          <a:solidFill>
                            <a:sysClr val="windowText" lastClr="000000"/>
                          </a:solidFill>
                          <a:latin typeface="+mn-ea"/>
                          <a:ea typeface="+mn-ea"/>
                        </a:rPr>
                        <a:t>経常収益</a:t>
                      </a:r>
                      <a:endParaRPr kumimoji="1" lang="en-US" altLang="ja-JP" sz="1200" dirty="0">
                        <a:solidFill>
                          <a:sysClr val="windowText" lastClr="000000"/>
                        </a:solidFill>
                        <a:latin typeface="+mn-ea"/>
                        <a:ea typeface="+mn-ea"/>
                      </a:endParaRPr>
                    </a:p>
                    <a:p>
                      <a:pPr algn="l">
                        <a:lnSpc>
                          <a:spcPct val="150000"/>
                        </a:lnSpc>
                      </a:pPr>
                      <a:r>
                        <a:rPr kumimoji="1" lang="ja-JP" altLang="en-US" sz="1200" dirty="0">
                          <a:solidFill>
                            <a:sysClr val="windowText" lastClr="000000"/>
                          </a:solidFill>
                          <a:latin typeface="+mn-ea"/>
                          <a:ea typeface="+mn-ea"/>
                        </a:rPr>
                        <a:t>　　　　　　　</a:t>
                      </a:r>
                      <a:r>
                        <a:rPr kumimoji="1" lang="ja-JP" altLang="en-US" sz="1200" baseline="0" dirty="0">
                          <a:solidFill>
                            <a:sysClr val="windowText" lastClr="000000"/>
                          </a:solidFill>
                          <a:latin typeface="+mn-ea"/>
                          <a:ea typeface="+mn-ea"/>
                        </a:rPr>
                        <a:t> </a:t>
                      </a:r>
                      <a:r>
                        <a:rPr kumimoji="1" lang="ja-JP" altLang="en-US" sz="1200" dirty="0">
                          <a:solidFill>
                            <a:sysClr val="windowText" lastClr="000000"/>
                          </a:solidFill>
                          <a:latin typeface="+mn-ea"/>
                          <a:ea typeface="+mn-ea"/>
                        </a:rPr>
                        <a:t>経常費用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571092"/>
                  </a:ext>
                </a:extLst>
              </a:tr>
              <a:tr h="370840">
                <a:tc>
                  <a:txBody>
                    <a:bodyPr/>
                    <a:lstStyle/>
                    <a:p>
                      <a:endParaRPr kumimoji="1" lang="en-US" altLang="ja-JP" sz="1400" dirty="0">
                        <a:solidFill>
                          <a:sysClr val="windowText" lastClr="000000"/>
                        </a:solidFill>
                        <a:latin typeface="+mn-ea"/>
                        <a:ea typeface="+mn-ea"/>
                      </a:endParaRPr>
                    </a:p>
                    <a:p>
                      <a:r>
                        <a:rPr kumimoji="1" lang="ja-JP" altLang="en-US" sz="1400" dirty="0">
                          <a:solidFill>
                            <a:sysClr val="windowText" lastClr="000000"/>
                          </a:solidFill>
                          <a:latin typeface="+mn-ea"/>
                          <a:ea typeface="+mn-ea"/>
                        </a:rPr>
                        <a:t>経費回収率</a:t>
                      </a:r>
                      <a:endParaRPr kumimoji="1" lang="en-US" altLang="ja-JP" sz="1400" dirty="0">
                        <a:solidFill>
                          <a:sysClr val="windowText" lastClr="000000"/>
                        </a:solidFill>
                        <a:latin typeface="+mn-ea"/>
                        <a:ea typeface="+mn-ea"/>
                      </a:endParaRPr>
                    </a:p>
                    <a:p>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400" dirty="0">
                          <a:solidFill>
                            <a:sysClr val="windowText" lastClr="000000"/>
                          </a:solidFill>
                          <a:latin typeface="+mn-ea"/>
                          <a:ea typeface="+mn-ea"/>
                        </a:rPr>
                        <a:t>使用料で回収すべき経費をどの程度使用料で賄えているかを表す指標。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200" dirty="0">
                          <a:solidFill>
                            <a:sysClr val="windowText" lastClr="000000"/>
                          </a:solidFill>
                          <a:latin typeface="+mn-ea"/>
                          <a:ea typeface="+mn-ea"/>
                        </a:rPr>
                        <a:t>　　　　　　</a:t>
                      </a:r>
                      <a:r>
                        <a:rPr kumimoji="1" lang="ja-JP" altLang="en-US" sz="1200" baseline="0" dirty="0">
                          <a:solidFill>
                            <a:sysClr val="windowText" lastClr="000000"/>
                          </a:solidFill>
                          <a:latin typeface="+mn-ea"/>
                          <a:ea typeface="+mn-ea"/>
                        </a:rPr>
                        <a:t>  </a:t>
                      </a:r>
                      <a:r>
                        <a:rPr kumimoji="1" lang="ja-JP" altLang="en-US" sz="1200" dirty="0">
                          <a:solidFill>
                            <a:sysClr val="windowText" lastClr="000000"/>
                          </a:solidFill>
                          <a:latin typeface="+mn-ea"/>
                          <a:ea typeface="+mn-ea"/>
                        </a:rPr>
                        <a:t>下水道使用料</a:t>
                      </a:r>
                      <a:endParaRPr kumimoji="1" lang="en-US" altLang="ja-JP" sz="1200" dirty="0">
                        <a:solidFill>
                          <a:sysClr val="windowText" lastClr="000000"/>
                        </a:solidFill>
                        <a:latin typeface="+mn-ea"/>
                        <a:ea typeface="+mn-ea"/>
                      </a:endParaRPr>
                    </a:p>
                    <a:p>
                      <a:pPr algn="l">
                        <a:lnSpc>
                          <a:spcPct val="150000"/>
                        </a:lnSpc>
                      </a:pPr>
                      <a:r>
                        <a:rPr kumimoji="1" lang="ja-JP" altLang="en-US" sz="1200" dirty="0">
                          <a:solidFill>
                            <a:sysClr val="windowText" lastClr="000000"/>
                          </a:solidFill>
                          <a:latin typeface="+mn-ea"/>
                          <a:ea typeface="+mn-ea"/>
                        </a:rPr>
                        <a:t>　　</a:t>
                      </a:r>
                      <a:r>
                        <a:rPr kumimoji="1" lang="ja-JP" altLang="en-US" sz="1200" baseline="0" dirty="0">
                          <a:solidFill>
                            <a:sysClr val="windowText" lastClr="000000"/>
                          </a:solidFill>
                          <a:latin typeface="+mn-ea"/>
                          <a:ea typeface="+mn-ea"/>
                        </a:rPr>
                        <a:t> </a:t>
                      </a:r>
                      <a:r>
                        <a:rPr kumimoji="1" lang="ja-JP" altLang="en-US" sz="1200" dirty="0">
                          <a:solidFill>
                            <a:sysClr val="windowText" lastClr="000000"/>
                          </a:solidFill>
                          <a:latin typeface="+mn-ea"/>
                          <a:ea typeface="+mn-ea"/>
                        </a:rPr>
                        <a:t>汚水処理費（公費負担分を除く）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153395"/>
                  </a:ext>
                </a:extLst>
              </a:tr>
              <a:tr h="370840">
                <a:tc>
                  <a:txBody>
                    <a:bodyPr/>
                    <a:lstStyle/>
                    <a:p>
                      <a:endParaRPr kumimoji="1" lang="en-US" altLang="ja-JP" sz="1400" dirty="0">
                        <a:solidFill>
                          <a:sysClr val="windowText" lastClr="000000"/>
                        </a:solidFill>
                        <a:latin typeface="+mn-ea"/>
                        <a:ea typeface="+mn-ea"/>
                      </a:endParaRPr>
                    </a:p>
                    <a:p>
                      <a:r>
                        <a:rPr kumimoji="1" lang="ja-JP" altLang="en-US" sz="1400" dirty="0">
                          <a:solidFill>
                            <a:sysClr val="windowText" lastClr="000000"/>
                          </a:solidFill>
                          <a:latin typeface="+mn-ea"/>
                          <a:ea typeface="+mn-ea"/>
                        </a:rPr>
                        <a:t>流動比率</a:t>
                      </a:r>
                      <a:endParaRPr kumimoji="1" lang="en-US" altLang="ja-JP" sz="1400" dirty="0">
                        <a:solidFill>
                          <a:sysClr val="windowText" lastClr="000000"/>
                        </a:solidFill>
                        <a:latin typeface="+mn-ea"/>
                        <a:ea typeface="+mn-ea"/>
                      </a:endParaRPr>
                    </a:p>
                    <a:p>
                      <a:endParaRPr kumimoji="1" lang="ja-JP" altLang="en-US"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400" dirty="0">
                          <a:solidFill>
                            <a:sysClr val="windowText" lastClr="000000"/>
                          </a:solidFill>
                          <a:latin typeface="+mn-ea"/>
                          <a:ea typeface="+mn-ea"/>
                        </a:rPr>
                        <a:t>短期的な債務に対する支払能力を表す指標。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200" dirty="0">
                          <a:solidFill>
                            <a:sysClr val="windowText" lastClr="000000"/>
                          </a:solidFill>
                          <a:latin typeface="+mn-ea"/>
                          <a:ea typeface="+mn-ea"/>
                        </a:rPr>
                        <a:t>　　　　　　　</a:t>
                      </a:r>
                      <a:r>
                        <a:rPr kumimoji="1" lang="ja-JP" altLang="en-US" sz="1200" baseline="0" dirty="0">
                          <a:solidFill>
                            <a:sysClr val="windowText" lastClr="000000"/>
                          </a:solidFill>
                          <a:latin typeface="+mn-ea"/>
                          <a:ea typeface="+mn-ea"/>
                        </a:rPr>
                        <a:t> </a:t>
                      </a:r>
                      <a:r>
                        <a:rPr kumimoji="1" lang="ja-JP" altLang="en-US" sz="1200" dirty="0">
                          <a:solidFill>
                            <a:sysClr val="windowText" lastClr="000000"/>
                          </a:solidFill>
                          <a:latin typeface="+mn-ea"/>
                          <a:ea typeface="+mn-ea"/>
                        </a:rPr>
                        <a:t>流動資産</a:t>
                      </a:r>
                      <a:endParaRPr kumimoji="1" lang="en-US" altLang="ja-JP" sz="1200" dirty="0">
                        <a:solidFill>
                          <a:sysClr val="windowText" lastClr="000000"/>
                        </a:solidFill>
                        <a:latin typeface="+mn-ea"/>
                        <a:ea typeface="+mn-ea"/>
                      </a:endParaRPr>
                    </a:p>
                    <a:p>
                      <a:pPr algn="l">
                        <a:lnSpc>
                          <a:spcPct val="150000"/>
                        </a:lnSpc>
                      </a:pPr>
                      <a:r>
                        <a:rPr kumimoji="1" lang="ja-JP" altLang="en-US" sz="1200" dirty="0">
                          <a:solidFill>
                            <a:sysClr val="windowText" lastClr="000000"/>
                          </a:solidFill>
                          <a:latin typeface="+mn-ea"/>
                          <a:ea typeface="+mn-ea"/>
                        </a:rPr>
                        <a:t>　　　　　　　</a:t>
                      </a:r>
                      <a:r>
                        <a:rPr kumimoji="1" lang="ja-JP" altLang="en-US" sz="1200" baseline="0" dirty="0">
                          <a:solidFill>
                            <a:sysClr val="windowText" lastClr="000000"/>
                          </a:solidFill>
                          <a:latin typeface="+mn-ea"/>
                          <a:ea typeface="+mn-ea"/>
                        </a:rPr>
                        <a:t> </a:t>
                      </a:r>
                      <a:r>
                        <a:rPr kumimoji="1" lang="ja-JP" altLang="en-US" sz="1200" dirty="0">
                          <a:solidFill>
                            <a:sysClr val="windowText" lastClr="000000"/>
                          </a:solidFill>
                          <a:latin typeface="+mn-ea"/>
                          <a:ea typeface="+mn-ea"/>
                        </a:rPr>
                        <a:t>流動負債</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2687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ysClr val="windowText" lastClr="000000"/>
                          </a:solidFill>
                          <a:latin typeface="+mn-ea"/>
                          <a:ea typeface="+mn-ea"/>
                        </a:rPr>
                        <a:t>累積欠損金比率</a:t>
                      </a:r>
                      <a:endParaRPr kumimoji="1" lang="en-US" altLang="ja-JP" sz="1400" dirty="0">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400" dirty="0">
                          <a:solidFill>
                            <a:sysClr val="windowText" lastClr="000000"/>
                          </a:solidFill>
                          <a:latin typeface="+mn-ea"/>
                          <a:ea typeface="+mn-ea"/>
                        </a:rPr>
                        <a:t>営業収益に対する累積欠損金（営業活動により生じた損失で、前年度からの繰り越し利益剰余金当でも補填することができず、複数年度にわたって累積した欠損金のこと）の状況を表す指標。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200" dirty="0">
                          <a:solidFill>
                            <a:sysClr val="windowText" lastClr="000000"/>
                          </a:solidFill>
                          <a:latin typeface="+mn-ea"/>
                          <a:ea typeface="+mn-ea"/>
                        </a:rPr>
                        <a:t>　 　　　</a:t>
                      </a:r>
                      <a:r>
                        <a:rPr kumimoji="1" lang="ja-JP" altLang="en-US" sz="1200" baseline="0" dirty="0">
                          <a:solidFill>
                            <a:sysClr val="windowText" lastClr="000000"/>
                          </a:solidFill>
                          <a:latin typeface="+mn-ea"/>
                          <a:ea typeface="+mn-ea"/>
                        </a:rPr>
                        <a:t> </a:t>
                      </a:r>
                      <a:r>
                        <a:rPr kumimoji="1" lang="ja-JP" altLang="en-US" sz="1200" dirty="0">
                          <a:solidFill>
                            <a:sysClr val="windowText" lastClr="000000"/>
                          </a:solidFill>
                          <a:latin typeface="+mn-ea"/>
                          <a:ea typeface="+mn-ea"/>
                        </a:rPr>
                        <a:t>当年度未処理欠損金</a:t>
                      </a:r>
                      <a:endParaRPr kumimoji="1" lang="en-US" altLang="ja-JP" sz="1200" dirty="0">
                        <a:solidFill>
                          <a:sysClr val="windowText" lastClr="000000"/>
                        </a:solidFill>
                        <a:latin typeface="+mn-ea"/>
                        <a:ea typeface="+mn-ea"/>
                      </a:endParaRPr>
                    </a:p>
                    <a:p>
                      <a:pPr algn="l">
                        <a:lnSpc>
                          <a:spcPct val="150000"/>
                        </a:lnSpc>
                      </a:pPr>
                      <a:r>
                        <a:rPr kumimoji="1" lang="ja-JP" altLang="en-US" sz="1200" dirty="0">
                          <a:solidFill>
                            <a:sysClr val="windowText" lastClr="000000"/>
                          </a:solidFill>
                          <a:latin typeface="+mn-ea"/>
                          <a:ea typeface="+mn-ea"/>
                        </a:rPr>
                        <a:t>　　　　営業収益－受託工事収益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9471995"/>
                  </a:ext>
                </a:extLst>
              </a:tr>
              <a:tr h="370840">
                <a:tc>
                  <a:txBody>
                    <a:bodyPr/>
                    <a:lstStyle/>
                    <a:p>
                      <a:endParaRPr kumimoji="1" lang="en-US" altLang="ja-JP" sz="1400" dirty="0">
                        <a:solidFill>
                          <a:sysClr val="windowText" lastClr="000000"/>
                        </a:solidFill>
                        <a:latin typeface="+mn-ea"/>
                        <a:ea typeface="+mn-ea"/>
                      </a:endParaRPr>
                    </a:p>
                    <a:p>
                      <a:r>
                        <a:rPr kumimoji="1" lang="ja-JP" altLang="en-US" sz="1400" dirty="0">
                          <a:solidFill>
                            <a:sysClr val="windowText" lastClr="000000"/>
                          </a:solidFill>
                          <a:latin typeface="+mn-ea"/>
                          <a:ea typeface="+mn-ea"/>
                        </a:rPr>
                        <a:t>企業債残高対事業規模比率</a:t>
                      </a:r>
                      <a:endParaRPr kumimoji="1" lang="en-US" altLang="ja-JP" sz="1400" dirty="0">
                        <a:solidFill>
                          <a:sysClr val="windowText" lastClr="000000"/>
                        </a:solidFill>
                        <a:latin typeface="+mn-ea"/>
                        <a:ea typeface="+mn-ea"/>
                      </a:endParaRPr>
                    </a:p>
                    <a:p>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400" dirty="0">
                          <a:solidFill>
                            <a:sysClr val="windowText" lastClr="000000"/>
                          </a:solidFill>
                          <a:latin typeface="+mn-ea"/>
                          <a:ea typeface="+mn-ea"/>
                        </a:rPr>
                        <a:t>使用料収入に対する企業債残高の割合であり、企業債残高の規模を表す指標。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200" dirty="0">
                          <a:solidFill>
                            <a:sysClr val="windowText" lastClr="000000"/>
                          </a:solidFill>
                          <a:latin typeface="+mn-ea"/>
                          <a:ea typeface="+mn-ea"/>
                        </a:rPr>
                        <a:t>　　企業債残高合計－一般会計負担額</a:t>
                      </a:r>
                      <a:endParaRPr kumimoji="1" lang="en-US" altLang="ja-JP" sz="1200" dirty="0">
                        <a:solidFill>
                          <a:sysClr val="windowText" lastClr="000000"/>
                        </a:solidFill>
                        <a:latin typeface="+mn-ea"/>
                        <a:ea typeface="+mn-ea"/>
                      </a:endParaRPr>
                    </a:p>
                    <a:p>
                      <a:pPr algn="l">
                        <a:lnSpc>
                          <a:spcPct val="150000"/>
                        </a:lnSpc>
                      </a:pPr>
                      <a:r>
                        <a:rPr kumimoji="1" lang="ja-JP" altLang="en-US" sz="1200" dirty="0">
                          <a:solidFill>
                            <a:sysClr val="windowText" lastClr="000000"/>
                          </a:solidFill>
                          <a:latin typeface="+mn-ea"/>
                          <a:ea typeface="+mn-ea"/>
                        </a:rPr>
                        <a:t>営業収益－受託工事収益－雨水処理負担金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9948451"/>
                  </a:ext>
                </a:extLst>
              </a:tr>
            </a:tbl>
          </a:graphicData>
        </a:graphic>
      </p:graphicFrame>
      <p:grpSp>
        <p:nvGrpSpPr>
          <p:cNvPr id="14" name="グループ化 13"/>
          <p:cNvGrpSpPr/>
          <p:nvPr/>
        </p:nvGrpSpPr>
        <p:grpSpPr>
          <a:xfrm>
            <a:off x="9648490" y="1892470"/>
            <a:ext cx="1258000" cy="276999"/>
            <a:chOff x="8585353" y="1892470"/>
            <a:chExt cx="1258000" cy="276999"/>
          </a:xfrm>
        </p:grpSpPr>
        <p:sp>
          <p:nvSpPr>
            <p:cNvPr id="16" name="テキスト ボックス 15"/>
            <p:cNvSpPr txBox="1"/>
            <p:nvPr/>
          </p:nvSpPr>
          <p:spPr>
            <a:xfrm>
              <a:off x="9249921" y="1892470"/>
              <a:ext cx="593432" cy="276999"/>
            </a:xfrm>
            <a:prstGeom prst="rect">
              <a:avLst/>
            </a:prstGeom>
            <a:noFill/>
          </p:spPr>
          <p:txBody>
            <a:bodyPr wrap="none" rtlCol="0">
              <a:spAutoFit/>
            </a:bodyPr>
            <a:lstStyle/>
            <a:p>
              <a:r>
                <a:rPr kumimoji="1" lang="en-US" altLang="ja-JP" sz="1200" dirty="0"/>
                <a:t>×100</a:t>
              </a:r>
              <a:endParaRPr kumimoji="1" lang="ja-JP" altLang="en-US" sz="1200" dirty="0"/>
            </a:p>
          </p:txBody>
        </p:sp>
        <p:cxnSp>
          <p:nvCxnSpPr>
            <p:cNvPr id="17" name="直線コネクタ 16"/>
            <p:cNvCxnSpPr/>
            <p:nvPr/>
          </p:nvCxnSpPr>
          <p:spPr>
            <a:xfrm>
              <a:off x="8585353" y="2030969"/>
              <a:ext cx="684000" cy="0"/>
            </a:xfrm>
            <a:prstGeom prst="line">
              <a:avLst/>
            </a:prstGeom>
            <a:ln w="3175"/>
          </p:spPr>
          <p:style>
            <a:lnRef idx="2">
              <a:schemeClr val="dk1"/>
            </a:lnRef>
            <a:fillRef idx="0">
              <a:schemeClr val="dk1"/>
            </a:fillRef>
            <a:effectRef idx="1">
              <a:schemeClr val="dk1"/>
            </a:effectRef>
            <a:fontRef idx="minor">
              <a:schemeClr val="tx1"/>
            </a:fontRef>
          </p:style>
        </p:cxnSp>
      </p:grpSp>
      <p:grpSp>
        <p:nvGrpSpPr>
          <p:cNvPr id="23" name="グループ化 22"/>
          <p:cNvGrpSpPr/>
          <p:nvPr/>
        </p:nvGrpSpPr>
        <p:grpSpPr>
          <a:xfrm>
            <a:off x="9648490" y="3351156"/>
            <a:ext cx="1258000" cy="276999"/>
            <a:chOff x="8585353" y="1892470"/>
            <a:chExt cx="1258000" cy="276999"/>
          </a:xfrm>
        </p:grpSpPr>
        <p:sp>
          <p:nvSpPr>
            <p:cNvPr id="24" name="テキスト ボックス 23"/>
            <p:cNvSpPr txBox="1"/>
            <p:nvPr/>
          </p:nvSpPr>
          <p:spPr>
            <a:xfrm>
              <a:off x="9249921" y="1892470"/>
              <a:ext cx="593432" cy="276999"/>
            </a:xfrm>
            <a:prstGeom prst="rect">
              <a:avLst/>
            </a:prstGeom>
            <a:noFill/>
          </p:spPr>
          <p:txBody>
            <a:bodyPr wrap="none" rtlCol="0">
              <a:spAutoFit/>
            </a:bodyPr>
            <a:lstStyle/>
            <a:p>
              <a:r>
                <a:rPr kumimoji="1" lang="en-US" altLang="ja-JP" sz="1200" dirty="0"/>
                <a:t>×100</a:t>
              </a:r>
              <a:endParaRPr kumimoji="1" lang="ja-JP" altLang="en-US" sz="1200" dirty="0"/>
            </a:p>
          </p:txBody>
        </p:sp>
        <p:cxnSp>
          <p:nvCxnSpPr>
            <p:cNvPr id="25" name="直線コネクタ 24"/>
            <p:cNvCxnSpPr/>
            <p:nvPr/>
          </p:nvCxnSpPr>
          <p:spPr>
            <a:xfrm>
              <a:off x="8585353" y="2030969"/>
              <a:ext cx="684000" cy="0"/>
            </a:xfrm>
            <a:prstGeom prst="line">
              <a:avLst/>
            </a:prstGeom>
            <a:ln w="3175"/>
          </p:spPr>
          <p:style>
            <a:lnRef idx="2">
              <a:schemeClr val="dk1"/>
            </a:lnRef>
            <a:fillRef idx="0">
              <a:schemeClr val="dk1"/>
            </a:fillRef>
            <a:effectRef idx="1">
              <a:schemeClr val="dk1"/>
            </a:effectRef>
            <a:fontRef idx="minor">
              <a:schemeClr val="tx1"/>
            </a:fontRef>
          </p:style>
        </p:cxnSp>
      </p:grpSp>
      <p:grpSp>
        <p:nvGrpSpPr>
          <p:cNvPr id="35" name="グループ化 34"/>
          <p:cNvGrpSpPr/>
          <p:nvPr/>
        </p:nvGrpSpPr>
        <p:grpSpPr>
          <a:xfrm>
            <a:off x="8810288" y="2605056"/>
            <a:ext cx="2934404" cy="276999"/>
            <a:chOff x="8585356" y="2605056"/>
            <a:chExt cx="2934404" cy="276999"/>
          </a:xfrm>
        </p:grpSpPr>
        <p:sp>
          <p:nvSpPr>
            <p:cNvPr id="27" name="テキスト ボックス 26"/>
            <p:cNvSpPr txBox="1"/>
            <p:nvPr/>
          </p:nvSpPr>
          <p:spPr>
            <a:xfrm>
              <a:off x="10926328" y="2605056"/>
              <a:ext cx="593432" cy="276999"/>
            </a:xfrm>
            <a:prstGeom prst="rect">
              <a:avLst/>
            </a:prstGeom>
            <a:noFill/>
          </p:spPr>
          <p:txBody>
            <a:bodyPr wrap="none" rtlCol="0">
              <a:spAutoFit/>
            </a:bodyPr>
            <a:lstStyle/>
            <a:p>
              <a:r>
                <a:rPr kumimoji="1" lang="en-US" altLang="ja-JP" sz="1200" dirty="0"/>
                <a:t>×100</a:t>
              </a:r>
              <a:endParaRPr kumimoji="1" lang="ja-JP" altLang="en-US" sz="1200" dirty="0"/>
            </a:p>
          </p:txBody>
        </p:sp>
        <p:cxnSp>
          <p:nvCxnSpPr>
            <p:cNvPr id="28" name="直線コネクタ 27"/>
            <p:cNvCxnSpPr/>
            <p:nvPr/>
          </p:nvCxnSpPr>
          <p:spPr>
            <a:xfrm>
              <a:off x="8585356" y="2743555"/>
              <a:ext cx="2268000" cy="0"/>
            </a:xfrm>
            <a:prstGeom prst="line">
              <a:avLst/>
            </a:prstGeom>
            <a:ln w="3175"/>
          </p:spPr>
          <p:style>
            <a:lnRef idx="2">
              <a:schemeClr val="dk1"/>
            </a:lnRef>
            <a:fillRef idx="0">
              <a:schemeClr val="dk1"/>
            </a:fillRef>
            <a:effectRef idx="1">
              <a:schemeClr val="dk1"/>
            </a:effectRef>
            <a:fontRef idx="minor">
              <a:schemeClr val="tx1"/>
            </a:fontRef>
          </p:style>
        </p:cxnSp>
      </p:grpSp>
      <p:grpSp>
        <p:nvGrpSpPr>
          <p:cNvPr id="33" name="グループ化 32"/>
          <p:cNvGrpSpPr/>
          <p:nvPr/>
        </p:nvGrpSpPr>
        <p:grpSpPr>
          <a:xfrm>
            <a:off x="8565945" y="4814855"/>
            <a:ext cx="3423091" cy="276999"/>
            <a:chOff x="8586630" y="4814855"/>
            <a:chExt cx="3423091" cy="276999"/>
          </a:xfrm>
        </p:grpSpPr>
        <p:sp>
          <p:nvSpPr>
            <p:cNvPr id="29" name="テキスト ボックス 28"/>
            <p:cNvSpPr txBox="1"/>
            <p:nvPr/>
          </p:nvSpPr>
          <p:spPr>
            <a:xfrm>
              <a:off x="11416289" y="4814855"/>
              <a:ext cx="593432" cy="276999"/>
            </a:xfrm>
            <a:prstGeom prst="rect">
              <a:avLst/>
            </a:prstGeom>
            <a:noFill/>
          </p:spPr>
          <p:txBody>
            <a:bodyPr wrap="none" rtlCol="0">
              <a:spAutoFit/>
            </a:bodyPr>
            <a:lstStyle/>
            <a:p>
              <a:r>
                <a:rPr kumimoji="1" lang="en-US" altLang="ja-JP" sz="1200" dirty="0"/>
                <a:t>×100</a:t>
              </a:r>
              <a:endParaRPr kumimoji="1" lang="ja-JP" altLang="en-US" sz="1200" dirty="0"/>
            </a:p>
          </p:txBody>
        </p:sp>
        <p:cxnSp>
          <p:nvCxnSpPr>
            <p:cNvPr id="30" name="直線コネクタ 29"/>
            <p:cNvCxnSpPr/>
            <p:nvPr/>
          </p:nvCxnSpPr>
          <p:spPr>
            <a:xfrm>
              <a:off x="8586630" y="4953354"/>
              <a:ext cx="2844000" cy="0"/>
            </a:xfrm>
            <a:prstGeom prst="line">
              <a:avLst/>
            </a:prstGeom>
            <a:ln w="3175"/>
          </p:spPr>
          <p:style>
            <a:lnRef idx="2">
              <a:schemeClr val="dk1"/>
            </a:lnRef>
            <a:fillRef idx="0">
              <a:schemeClr val="dk1"/>
            </a:fillRef>
            <a:effectRef idx="1">
              <a:schemeClr val="dk1"/>
            </a:effectRef>
            <a:fontRef idx="minor">
              <a:schemeClr val="tx1"/>
            </a:fontRef>
          </p:style>
        </p:cxnSp>
      </p:grpSp>
      <p:grpSp>
        <p:nvGrpSpPr>
          <p:cNvPr id="34" name="グループ化 33"/>
          <p:cNvGrpSpPr/>
          <p:nvPr/>
        </p:nvGrpSpPr>
        <p:grpSpPr>
          <a:xfrm>
            <a:off x="9066691" y="4079641"/>
            <a:ext cx="2421599" cy="276999"/>
            <a:chOff x="8545259" y="4079641"/>
            <a:chExt cx="2421599" cy="276999"/>
          </a:xfrm>
        </p:grpSpPr>
        <p:sp>
          <p:nvSpPr>
            <p:cNvPr id="31" name="テキスト ボックス 30"/>
            <p:cNvSpPr txBox="1"/>
            <p:nvPr/>
          </p:nvSpPr>
          <p:spPr>
            <a:xfrm>
              <a:off x="10373426" y="4079641"/>
              <a:ext cx="593432" cy="276999"/>
            </a:xfrm>
            <a:prstGeom prst="rect">
              <a:avLst/>
            </a:prstGeom>
            <a:noFill/>
          </p:spPr>
          <p:txBody>
            <a:bodyPr wrap="none" rtlCol="0">
              <a:spAutoFit/>
            </a:bodyPr>
            <a:lstStyle/>
            <a:p>
              <a:r>
                <a:rPr kumimoji="1" lang="en-US" altLang="ja-JP" sz="1200" dirty="0"/>
                <a:t>×100</a:t>
              </a:r>
              <a:endParaRPr kumimoji="1" lang="ja-JP" altLang="en-US" sz="1200" dirty="0"/>
            </a:p>
          </p:txBody>
        </p:sp>
        <p:cxnSp>
          <p:nvCxnSpPr>
            <p:cNvPr id="32" name="直線コネクタ 31"/>
            <p:cNvCxnSpPr/>
            <p:nvPr/>
          </p:nvCxnSpPr>
          <p:spPr>
            <a:xfrm>
              <a:off x="8545259" y="4218140"/>
              <a:ext cx="1836000" cy="0"/>
            </a:xfrm>
            <a:prstGeom prst="line">
              <a:avLst/>
            </a:prstGeom>
            <a:ln w="3175"/>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902544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15</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5769528"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＜経常収支比率＞</a:t>
            </a:r>
            <a:r>
              <a:rPr lang="ja-JP" altLang="en-US" sz="1400" dirty="0">
                <a:solidFill>
                  <a:schemeClr val="tx2">
                    <a:lumMod val="90000"/>
                    <a:lumOff val="10000"/>
                  </a:schemeClr>
                </a:solidFill>
                <a:latin typeface="BIZ UDPゴシック" panose="020B0400000000000000" pitchFamily="50" charset="-128"/>
                <a:ea typeface="BIZ UDPゴシック" panose="020B0400000000000000" pitchFamily="50" charset="-128"/>
              </a:rPr>
              <a:t>当該年度収入で当該年度支出を賄えているか</a:t>
            </a:r>
            <a:endParaRPr lang="ja-JP" altLang="en-US" sz="1400" dirty="0"/>
          </a:p>
        </p:txBody>
      </p:sp>
      <p:graphicFrame>
        <p:nvGraphicFramePr>
          <p:cNvPr id="5" name="グラフ 4"/>
          <p:cNvGraphicFramePr>
            <a:graphicFrameLocks noChangeAspect="1"/>
          </p:cNvGraphicFramePr>
          <p:nvPr>
            <p:extLst>
              <p:ext uri="{D42A27DB-BD31-4B8C-83A1-F6EECF244321}">
                <p14:modId xmlns:p14="http://schemas.microsoft.com/office/powerpoint/2010/main" val="1440721656"/>
              </p:ext>
            </p:extLst>
          </p:nvPr>
        </p:nvGraphicFramePr>
        <p:xfrm>
          <a:off x="120867" y="1270050"/>
          <a:ext cx="5937251" cy="39581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noChangeAspect="1"/>
          </p:cNvGraphicFramePr>
          <p:nvPr>
            <p:extLst>
              <p:ext uri="{D42A27DB-BD31-4B8C-83A1-F6EECF244321}">
                <p14:modId xmlns:p14="http://schemas.microsoft.com/office/powerpoint/2010/main" val="449328976"/>
              </p:ext>
            </p:extLst>
          </p:nvPr>
        </p:nvGraphicFramePr>
        <p:xfrm>
          <a:off x="6125809" y="1270050"/>
          <a:ext cx="5937251" cy="392681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コネクタ 11"/>
          <p:cNvCxnSpPr/>
          <p:nvPr/>
        </p:nvCxnSpPr>
        <p:spPr>
          <a:xfrm>
            <a:off x="6792681" y="2504016"/>
            <a:ext cx="5184000" cy="0"/>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9800202" y="847803"/>
            <a:ext cx="2034531" cy="276999"/>
          </a:xfrm>
          <a:prstGeom prst="rect">
            <a:avLst/>
          </a:prstGeom>
          <a:solidFill>
            <a:srgbClr val="FBEBE8"/>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smtClean="0">
                <a:solidFill>
                  <a:sysClr val="windowText" lastClr="000000"/>
                </a:solidFill>
              </a:rPr>
              <a:t>北摂七市一町</a:t>
            </a:r>
            <a:r>
              <a:rPr kumimoji="1" lang="ja-JP" altLang="en-US" sz="1200" dirty="0" smtClean="0">
                <a:solidFill>
                  <a:sysClr val="windowText" lastClr="000000"/>
                </a:solidFill>
              </a:rPr>
              <a:t>平均</a:t>
            </a:r>
            <a:r>
              <a:rPr kumimoji="1" lang="en-US" altLang="ja-JP" sz="1200" dirty="0" smtClean="0">
                <a:solidFill>
                  <a:sysClr val="windowText" lastClr="000000"/>
                </a:solidFill>
              </a:rPr>
              <a:t>104.77</a:t>
            </a:r>
            <a:r>
              <a:rPr kumimoji="1" lang="ja-JP" altLang="en-US" sz="1200" dirty="0" smtClean="0">
                <a:solidFill>
                  <a:sysClr val="windowText" lastClr="000000"/>
                </a:solidFill>
              </a:rPr>
              <a:t>％</a:t>
            </a:r>
            <a:endParaRPr kumimoji="1" lang="ja-JP" altLang="en-US" sz="1200" dirty="0">
              <a:solidFill>
                <a:sysClr val="windowText" lastClr="000000"/>
              </a:solidFill>
            </a:endParaRPr>
          </a:p>
        </p:txBody>
      </p:sp>
      <p:sp>
        <p:nvSpPr>
          <p:cNvPr id="14" name="テキスト ボックス 13"/>
          <p:cNvSpPr txBox="1"/>
          <p:nvPr/>
        </p:nvSpPr>
        <p:spPr>
          <a:xfrm>
            <a:off x="0" y="1089828"/>
            <a:ext cx="800219" cy="215444"/>
          </a:xfrm>
          <a:prstGeom prst="rect">
            <a:avLst/>
          </a:prstGeom>
          <a:noFill/>
        </p:spPr>
        <p:txBody>
          <a:bodyPr wrap="none" rtlCol="0">
            <a:spAutoFit/>
          </a:bodyPr>
          <a:lstStyle/>
          <a:p>
            <a:r>
              <a:rPr kumimoji="1" lang="ja-JP" altLang="en-US" sz="800" dirty="0"/>
              <a:t>（単位：％）</a:t>
            </a:r>
          </a:p>
        </p:txBody>
      </p:sp>
      <p:sp>
        <p:nvSpPr>
          <p:cNvPr id="15" name="テキスト ボックス 14"/>
          <p:cNvSpPr txBox="1"/>
          <p:nvPr/>
        </p:nvSpPr>
        <p:spPr>
          <a:xfrm>
            <a:off x="5992462" y="1089828"/>
            <a:ext cx="800219" cy="215444"/>
          </a:xfrm>
          <a:prstGeom prst="rect">
            <a:avLst/>
          </a:prstGeom>
          <a:noFill/>
        </p:spPr>
        <p:txBody>
          <a:bodyPr wrap="none" rtlCol="0">
            <a:spAutoFit/>
          </a:bodyPr>
          <a:lstStyle/>
          <a:p>
            <a:r>
              <a:rPr kumimoji="1" lang="ja-JP" altLang="en-US" sz="800" dirty="0"/>
              <a:t>（単位：％）</a:t>
            </a:r>
          </a:p>
        </p:txBody>
      </p:sp>
      <p:sp>
        <p:nvSpPr>
          <p:cNvPr id="6" name="角丸四角形 5"/>
          <p:cNvSpPr/>
          <p:nvPr/>
        </p:nvSpPr>
        <p:spPr>
          <a:xfrm>
            <a:off x="134456" y="5217807"/>
            <a:ext cx="1443157" cy="252000"/>
          </a:xfrm>
          <a:prstGeom prst="roundRect">
            <a:avLst/>
          </a:prstGeom>
          <a:solidFill>
            <a:srgbClr val="FBEBE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ysClr val="windowText" lastClr="000000"/>
                </a:solidFill>
              </a:rPr>
              <a:t>類似団体について</a:t>
            </a:r>
            <a:endParaRPr kumimoji="1" lang="en-US" altLang="ja-JP" sz="1200" dirty="0">
              <a:solidFill>
                <a:sysClr val="windowText" lastClr="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178142590"/>
              </p:ext>
            </p:extLst>
          </p:nvPr>
        </p:nvGraphicFramePr>
        <p:xfrm>
          <a:off x="122536" y="5485946"/>
          <a:ext cx="6517750" cy="1295400"/>
        </p:xfrm>
        <a:graphic>
          <a:graphicData uri="http://schemas.openxmlformats.org/drawingml/2006/table">
            <a:tbl>
              <a:tblPr firstRow="1" bandRow="1">
                <a:tableStyleId>{5C22544A-7EE6-4342-B048-85BDC9FD1C3A}</a:tableStyleId>
              </a:tblPr>
              <a:tblGrid>
                <a:gridCol w="476568">
                  <a:extLst>
                    <a:ext uri="{9D8B030D-6E8A-4147-A177-3AD203B41FA5}">
                      <a16:colId xmlns:a16="http://schemas.microsoft.com/office/drawing/2014/main" val="3171225533"/>
                    </a:ext>
                  </a:extLst>
                </a:gridCol>
                <a:gridCol w="1200468">
                  <a:extLst>
                    <a:ext uri="{9D8B030D-6E8A-4147-A177-3AD203B41FA5}">
                      <a16:colId xmlns:a16="http://schemas.microsoft.com/office/drawing/2014/main" val="3938311903"/>
                    </a:ext>
                  </a:extLst>
                </a:gridCol>
                <a:gridCol w="1479868">
                  <a:extLst>
                    <a:ext uri="{9D8B030D-6E8A-4147-A177-3AD203B41FA5}">
                      <a16:colId xmlns:a16="http://schemas.microsoft.com/office/drawing/2014/main" val="1477532593"/>
                    </a:ext>
                  </a:extLst>
                </a:gridCol>
                <a:gridCol w="1200468">
                  <a:extLst>
                    <a:ext uri="{9D8B030D-6E8A-4147-A177-3AD203B41FA5}">
                      <a16:colId xmlns:a16="http://schemas.microsoft.com/office/drawing/2014/main" val="2919986956"/>
                    </a:ext>
                  </a:extLst>
                </a:gridCol>
                <a:gridCol w="2160378">
                  <a:extLst>
                    <a:ext uri="{9D8B030D-6E8A-4147-A177-3AD203B41FA5}">
                      <a16:colId xmlns:a16="http://schemas.microsoft.com/office/drawing/2014/main" val="2349907318"/>
                    </a:ext>
                  </a:extLst>
                </a:gridCol>
              </a:tblGrid>
              <a:tr h="216000">
                <a:tc>
                  <a:txBody>
                    <a:bodyPr/>
                    <a:lstStyle/>
                    <a:p>
                      <a:pPr algn="ct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処理区域内人口密度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供用開始後年数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（府内の類似団体）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361472"/>
                  </a:ext>
                </a:extLst>
              </a:tr>
              <a:tr h="216000">
                <a:tc>
                  <a:txBody>
                    <a:bodyPr/>
                    <a:lstStyle/>
                    <a:p>
                      <a:r>
                        <a:rPr kumimoji="1" lang="en-US" altLang="ja-JP" sz="1100" dirty="0">
                          <a:solidFill>
                            <a:sysClr val="windowText" lastClr="000000"/>
                          </a:solidFill>
                        </a:rPr>
                        <a:t>Aa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枚方市、守口市</a:t>
                      </a:r>
                      <a:r>
                        <a:rPr kumimoji="1" lang="ja-JP" altLang="en-US" sz="1100" baseline="0" dirty="0">
                          <a:solidFill>
                            <a:sysClr val="windowText" lastClr="000000"/>
                          </a:solidFill>
                        </a:rPr>
                        <a:t>など</a:t>
                      </a:r>
                      <a:r>
                        <a:rPr kumimoji="1" lang="en-US" altLang="ja-JP" sz="1100" baseline="0" dirty="0">
                          <a:solidFill>
                            <a:sysClr val="windowText" lastClr="000000"/>
                          </a:solidFill>
                        </a:rPr>
                        <a:t>8</a:t>
                      </a:r>
                      <a:r>
                        <a:rPr kumimoji="1" lang="ja-JP" altLang="en-US" sz="1100" baseline="0" dirty="0">
                          <a:solidFill>
                            <a:sysClr val="windowText" lastClr="000000"/>
                          </a:solidFill>
                        </a:rPr>
                        <a:t>団体</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983237"/>
                  </a:ext>
                </a:extLst>
              </a:tr>
              <a:tr h="216000">
                <a:tc>
                  <a:txBody>
                    <a:bodyPr/>
                    <a:lstStyle/>
                    <a:p>
                      <a:r>
                        <a:rPr kumimoji="1" lang="en-US" altLang="ja-JP" sz="1100" dirty="0">
                          <a:solidFill>
                            <a:sysClr val="windowText" lastClr="000000"/>
                          </a:solidFill>
                        </a:rPr>
                        <a:t>Ac1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50</a:t>
                      </a:r>
                      <a:r>
                        <a:rPr kumimoji="1" lang="ja-JP" altLang="en-US" sz="1100" dirty="0">
                          <a:solidFill>
                            <a:sysClr val="windowText" lastClr="000000"/>
                          </a:solidFill>
                        </a:rPr>
                        <a:t>人／</a:t>
                      </a:r>
                      <a:r>
                        <a:rPr kumimoji="1" lang="en-US" altLang="ja-JP" sz="1100" dirty="0">
                          <a:solidFill>
                            <a:sysClr val="windowText" lastClr="000000"/>
                          </a:solidFill>
                        </a:rPr>
                        <a:t>ha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岸和田市、富田林市など</a:t>
                      </a:r>
                      <a:r>
                        <a:rPr kumimoji="1" lang="en-US" altLang="ja-JP" sz="1100" dirty="0">
                          <a:solidFill>
                            <a:sysClr val="windowText" lastClr="000000"/>
                          </a:solidFill>
                        </a:rPr>
                        <a:t>4</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854486"/>
                  </a:ext>
                </a:extLst>
              </a:tr>
              <a:tr h="216000">
                <a:tc>
                  <a:txBody>
                    <a:bodyPr/>
                    <a:lstStyle/>
                    <a:p>
                      <a:r>
                        <a:rPr kumimoji="1" lang="en-US" altLang="ja-JP" sz="1100" dirty="0">
                          <a:solidFill>
                            <a:sysClr val="windowText" lastClr="000000"/>
                          </a:solidFill>
                        </a:rPr>
                        <a:t>Ba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50829"/>
                  </a:ext>
                </a:extLst>
              </a:tr>
              <a:tr h="216000">
                <a:tc>
                  <a:txBody>
                    <a:bodyPr/>
                    <a:lstStyle/>
                    <a:p>
                      <a:r>
                        <a:rPr kumimoji="1" lang="en-US" altLang="ja-JP" sz="1100" dirty="0">
                          <a:solidFill>
                            <a:sysClr val="windowText" lastClr="000000"/>
                          </a:solidFill>
                        </a:rPr>
                        <a:t>Bb1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75</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柏原市、羽曳野市など</a:t>
                      </a:r>
                      <a:r>
                        <a:rPr kumimoji="1" lang="en-US" altLang="ja-JP" sz="1100" dirty="0">
                          <a:solidFill>
                            <a:sysClr val="windowText" lastClr="000000"/>
                          </a:solidFill>
                        </a:rPr>
                        <a:t>8</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697122"/>
                  </a:ext>
                </a:extLst>
              </a:tr>
            </a:tbl>
          </a:graphicData>
        </a:graphic>
      </p:graphicFrame>
      <p:sp>
        <p:nvSpPr>
          <p:cNvPr id="2" name="正方形/長方形 1"/>
          <p:cNvSpPr/>
          <p:nvPr/>
        </p:nvSpPr>
        <p:spPr>
          <a:xfrm>
            <a:off x="6792681" y="5172528"/>
            <a:ext cx="5354764" cy="165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b="1" dirty="0">
                <a:solidFill>
                  <a:sysClr val="windowText" lastClr="000000"/>
                </a:solidFill>
              </a:rPr>
              <a:t>100</a:t>
            </a:r>
            <a:r>
              <a:rPr kumimoji="1" lang="ja-JP" altLang="en-US" sz="1400" b="1" dirty="0">
                <a:solidFill>
                  <a:sysClr val="windowText" lastClr="000000"/>
                </a:solidFill>
              </a:rPr>
              <a:t>％以上で黒字、</a:t>
            </a:r>
            <a:r>
              <a:rPr kumimoji="1" lang="en-US" altLang="ja-JP" sz="1400" b="1" dirty="0">
                <a:solidFill>
                  <a:sysClr val="windowText" lastClr="000000"/>
                </a:solidFill>
              </a:rPr>
              <a:t>100</a:t>
            </a:r>
            <a:r>
              <a:rPr kumimoji="1" lang="ja-JP" altLang="en-US" sz="1400" b="1" dirty="0">
                <a:solidFill>
                  <a:sysClr val="windowText" lastClr="000000"/>
                </a:solidFill>
              </a:rPr>
              <a:t>％未満で赤字</a:t>
            </a:r>
            <a:r>
              <a:rPr kumimoji="1" lang="ja-JP" altLang="en-US" sz="1400" dirty="0">
                <a:solidFill>
                  <a:sysClr val="windowText" lastClr="000000"/>
                </a:solidFill>
              </a:rPr>
              <a:t>を示す</a:t>
            </a:r>
            <a:r>
              <a:rPr kumimoji="1" lang="ja-JP" altLang="en-US" sz="1400" dirty="0" smtClean="0">
                <a:solidFill>
                  <a:sysClr val="windowText" lastClr="000000"/>
                </a:solidFill>
              </a:rPr>
              <a:t>。</a:t>
            </a:r>
            <a:endParaRPr kumimoji="1" lang="en-US" altLang="ja-JP" sz="1400" dirty="0" smtClean="0">
              <a:solidFill>
                <a:sysClr val="windowText" lastClr="000000"/>
              </a:solidFill>
            </a:endParaRPr>
          </a:p>
          <a:p>
            <a:endParaRPr kumimoji="1" lang="en-US" altLang="ja-JP" sz="1400" dirty="0">
              <a:solidFill>
                <a:sysClr val="windowText" lastClr="000000"/>
              </a:solidFill>
            </a:endParaRPr>
          </a:p>
          <a:p>
            <a:r>
              <a:rPr kumimoji="1" lang="ja-JP" altLang="en-US" sz="1400" dirty="0">
                <a:solidFill>
                  <a:sysClr val="windowText" lastClr="000000"/>
                </a:solidFill>
              </a:rPr>
              <a:t>類似団体の平均を下回るものの、</a:t>
            </a:r>
            <a:r>
              <a:rPr kumimoji="1" lang="en-US" altLang="ja-JP" sz="1400" dirty="0">
                <a:solidFill>
                  <a:sysClr val="windowText" lastClr="000000"/>
                </a:solidFill>
              </a:rPr>
              <a:t>100</a:t>
            </a:r>
            <a:r>
              <a:rPr kumimoji="1" lang="ja-JP" altLang="en-US" sz="1400" dirty="0">
                <a:solidFill>
                  <a:sysClr val="windowText" lastClr="000000"/>
                </a:solidFill>
              </a:rPr>
              <a:t>％以上を維持して</a:t>
            </a:r>
            <a:r>
              <a:rPr kumimoji="1" lang="ja-JP" altLang="en-US" sz="1400" dirty="0" smtClean="0">
                <a:solidFill>
                  <a:sysClr val="windowText" lastClr="000000"/>
                </a:solidFill>
              </a:rPr>
              <a:t>いる。</a:t>
            </a:r>
            <a:endParaRPr kumimoji="1" lang="en-US" altLang="ja-JP" sz="1400" dirty="0">
              <a:solidFill>
                <a:sysClr val="windowText" lastClr="000000"/>
              </a:solidFill>
            </a:endParaRPr>
          </a:p>
          <a:p>
            <a:r>
              <a:rPr lang="ja-JP" altLang="en-US" sz="1400" dirty="0" smtClean="0">
                <a:solidFill>
                  <a:sysClr val="windowText" lastClr="000000"/>
                </a:solidFill>
              </a:rPr>
              <a:t>（</a:t>
            </a:r>
            <a:r>
              <a:rPr lang="ja-JP" altLang="en-US" sz="1400" dirty="0">
                <a:solidFill>
                  <a:sysClr val="windowText" lastClr="000000"/>
                </a:solidFill>
              </a:rPr>
              <a:t>近隣市の状況）</a:t>
            </a:r>
            <a:endParaRPr lang="en-US" altLang="ja-JP" sz="1400" dirty="0">
              <a:solidFill>
                <a:sysClr val="windowText" lastClr="000000"/>
              </a:solidFill>
            </a:endParaRPr>
          </a:p>
          <a:p>
            <a:r>
              <a:rPr lang="ja-JP" altLang="en-US" sz="1400" dirty="0">
                <a:solidFill>
                  <a:sysClr val="windowText" lastClr="000000"/>
                </a:solidFill>
              </a:rPr>
              <a:t>最も高い茨木市は平成</a:t>
            </a:r>
            <a:r>
              <a:rPr lang="en-US" altLang="ja-JP" sz="1400" dirty="0">
                <a:solidFill>
                  <a:sysClr val="windowText" lastClr="000000"/>
                </a:solidFill>
              </a:rPr>
              <a:t>29</a:t>
            </a:r>
            <a:r>
              <a:rPr lang="ja-JP" altLang="en-US" sz="1400" dirty="0">
                <a:solidFill>
                  <a:sysClr val="windowText" lastClr="000000"/>
                </a:solidFill>
              </a:rPr>
              <a:t>年</a:t>
            </a:r>
            <a:r>
              <a:rPr lang="en-US" altLang="ja-JP" sz="1400" dirty="0">
                <a:solidFill>
                  <a:sysClr val="windowText" lastClr="000000"/>
                </a:solidFill>
              </a:rPr>
              <a:t>4</a:t>
            </a:r>
            <a:r>
              <a:rPr lang="ja-JP" altLang="en-US" sz="1400" dirty="0">
                <a:solidFill>
                  <a:sysClr val="windowText" lastClr="000000"/>
                </a:solidFill>
              </a:rPr>
              <a:t>月に使用料を改定</a:t>
            </a:r>
            <a:endParaRPr lang="en-US" altLang="ja-JP" sz="1400" dirty="0">
              <a:solidFill>
                <a:sysClr val="windowText" lastClr="000000"/>
              </a:solidFill>
            </a:endParaRPr>
          </a:p>
          <a:p>
            <a:r>
              <a:rPr kumimoji="1" lang="ja-JP" altLang="en-US" sz="1400" dirty="0">
                <a:solidFill>
                  <a:sysClr val="windowText" lastClr="000000"/>
                </a:solidFill>
              </a:rPr>
              <a:t>最も低い池田市は令和  </a:t>
            </a:r>
            <a:r>
              <a:rPr kumimoji="1" lang="en-US" altLang="ja-JP" sz="1400" dirty="0">
                <a:solidFill>
                  <a:sysClr val="windowText" lastClr="000000"/>
                </a:solidFill>
              </a:rPr>
              <a:t>6</a:t>
            </a:r>
            <a:r>
              <a:rPr kumimoji="1" lang="ja-JP" altLang="en-US" sz="1400" dirty="0">
                <a:solidFill>
                  <a:sysClr val="windowText" lastClr="000000"/>
                </a:solidFill>
              </a:rPr>
              <a:t>年</a:t>
            </a:r>
            <a:r>
              <a:rPr kumimoji="1" lang="en-US" altLang="ja-JP" sz="1400" dirty="0">
                <a:solidFill>
                  <a:sysClr val="windowText" lastClr="000000"/>
                </a:solidFill>
              </a:rPr>
              <a:t>1</a:t>
            </a:r>
            <a:r>
              <a:rPr kumimoji="1" lang="ja-JP" altLang="en-US" sz="1400" dirty="0">
                <a:solidFill>
                  <a:sysClr val="windowText" lastClr="000000"/>
                </a:solidFill>
              </a:rPr>
              <a:t>月に使用料を改定</a:t>
            </a:r>
            <a:endParaRPr kumimoji="1" lang="en-US" altLang="ja-JP" sz="1400" dirty="0">
              <a:solidFill>
                <a:sysClr val="windowText" lastClr="000000"/>
              </a:solidFill>
            </a:endParaRPr>
          </a:p>
        </p:txBody>
      </p:sp>
      <p:sp>
        <p:nvSpPr>
          <p:cNvPr id="4" name="テキスト ボックス 3"/>
          <p:cNvSpPr txBox="1"/>
          <p:nvPr/>
        </p:nvSpPr>
        <p:spPr>
          <a:xfrm>
            <a:off x="7237392" y="441834"/>
            <a:ext cx="4955203" cy="276999"/>
          </a:xfrm>
          <a:prstGeom prst="rect">
            <a:avLst/>
          </a:prstGeom>
          <a:noFill/>
        </p:spPr>
        <p:txBody>
          <a:bodyPr wrap="none" rtlCol="0">
            <a:spAutoFit/>
          </a:bodyPr>
          <a:lstStyle/>
          <a:p>
            <a:r>
              <a:rPr kumimoji="1" lang="en-US" altLang="ja-JP" sz="1200" dirty="0"/>
              <a:t>※</a:t>
            </a:r>
            <a:r>
              <a:rPr kumimoji="1" lang="ja-JP" altLang="en-US" sz="1200" dirty="0"/>
              <a:t>数値は公共下水道事業の経営比較分析表（令和５年度決算）を参照</a:t>
            </a:r>
          </a:p>
        </p:txBody>
      </p:sp>
    </p:spTree>
    <p:extLst>
      <p:ext uri="{BB962C8B-B14F-4D97-AF65-F5344CB8AC3E}">
        <p14:creationId xmlns:p14="http://schemas.microsoft.com/office/powerpoint/2010/main" val="3666973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16</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4820550"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＜経費回収率＞</a:t>
            </a:r>
            <a:r>
              <a:rPr lang="ja-JP" altLang="en-US" sz="1400" dirty="0">
                <a:solidFill>
                  <a:schemeClr val="tx2">
                    <a:lumMod val="90000"/>
                    <a:lumOff val="10000"/>
                  </a:schemeClr>
                </a:solidFill>
                <a:latin typeface="BIZ UDPゴシック" panose="020B0400000000000000" pitchFamily="50" charset="-128"/>
                <a:ea typeface="BIZ UDPゴシック" panose="020B0400000000000000" pitchFamily="50" charset="-128"/>
              </a:rPr>
              <a:t>料金収入で汚水処理費を賄えているか</a:t>
            </a:r>
            <a:endParaRPr lang="ja-JP" altLang="en-US" dirty="0"/>
          </a:p>
        </p:txBody>
      </p:sp>
      <p:graphicFrame>
        <p:nvGraphicFramePr>
          <p:cNvPr id="5" name="グラフ 4"/>
          <p:cNvGraphicFramePr>
            <a:graphicFrameLocks noChangeAspect="1"/>
          </p:cNvGraphicFramePr>
          <p:nvPr>
            <p:extLst>
              <p:ext uri="{D42A27DB-BD31-4B8C-83A1-F6EECF244321}">
                <p14:modId xmlns:p14="http://schemas.microsoft.com/office/powerpoint/2010/main" val="2752539791"/>
              </p:ext>
            </p:extLst>
          </p:nvPr>
        </p:nvGraphicFramePr>
        <p:xfrm>
          <a:off x="120867" y="1270050"/>
          <a:ext cx="5937251" cy="39581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noChangeAspect="1"/>
          </p:cNvGraphicFramePr>
          <p:nvPr>
            <p:extLst>
              <p:ext uri="{D42A27DB-BD31-4B8C-83A1-F6EECF244321}">
                <p14:modId xmlns:p14="http://schemas.microsoft.com/office/powerpoint/2010/main" val="3748056868"/>
              </p:ext>
            </p:extLst>
          </p:nvPr>
        </p:nvGraphicFramePr>
        <p:xfrm>
          <a:off x="6125809" y="1270050"/>
          <a:ext cx="5937251" cy="392681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コネクタ 11"/>
          <p:cNvCxnSpPr/>
          <p:nvPr/>
        </p:nvCxnSpPr>
        <p:spPr>
          <a:xfrm>
            <a:off x="6719450" y="2002780"/>
            <a:ext cx="5184000" cy="0"/>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0" y="1089828"/>
            <a:ext cx="800219" cy="215444"/>
          </a:xfrm>
          <a:prstGeom prst="rect">
            <a:avLst/>
          </a:prstGeom>
          <a:noFill/>
        </p:spPr>
        <p:txBody>
          <a:bodyPr wrap="none" rtlCol="0">
            <a:spAutoFit/>
          </a:bodyPr>
          <a:lstStyle/>
          <a:p>
            <a:r>
              <a:rPr kumimoji="1" lang="ja-JP" altLang="en-US" sz="800" dirty="0"/>
              <a:t>（単位：％）</a:t>
            </a:r>
          </a:p>
        </p:txBody>
      </p:sp>
      <p:sp>
        <p:nvSpPr>
          <p:cNvPr id="15" name="テキスト ボックス 14"/>
          <p:cNvSpPr txBox="1"/>
          <p:nvPr/>
        </p:nvSpPr>
        <p:spPr>
          <a:xfrm>
            <a:off x="5992462" y="1089828"/>
            <a:ext cx="800219" cy="215444"/>
          </a:xfrm>
          <a:prstGeom prst="rect">
            <a:avLst/>
          </a:prstGeom>
          <a:noFill/>
        </p:spPr>
        <p:txBody>
          <a:bodyPr wrap="none" rtlCol="0">
            <a:spAutoFit/>
          </a:bodyPr>
          <a:lstStyle/>
          <a:p>
            <a:r>
              <a:rPr kumimoji="1" lang="ja-JP" altLang="en-US" sz="800" dirty="0"/>
              <a:t>（単位：％）</a:t>
            </a:r>
          </a:p>
        </p:txBody>
      </p:sp>
      <p:sp>
        <p:nvSpPr>
          <p:cNvPr id="6" name="角丸四角形 5"/>
          <p:cNvSpPr/>
          <p:nvPr/>
        </p:nvSpPr>
        <p:spPr>
          <a:xfrm>
            <a:off x="134456" y="5217807"/>
            <a:ext cx="1443157" cy="252000"/>
          </a:xfrm>
          <a:prstGeom prst="roundRect">
            <a:avLst/>
          </a:prstGeom>
          <a:solidFill>
            <a:srgbClr val="FBEBE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ysClr val="windowText" lastClr="000000"/>
                </a:solidFill>
              </a:rPr>
              <a:t>類似団体について</a:t>
            </a:r>
            <a:endParaRPr kumimoji="1" lang="en-US" altLang="ja-JP" sz="1200" dirty="0">
              <a:solidFill>
                <a:sysClr val="windowText" lastClr="000000"/>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2311211859"/>
              </p:ext>
            </p:extLst>
          </p:nvPr>
        </p:nvGraphicFramePr>
        <p:xfrm>
          <a:off x="122536" y="5485946"/>
          <a:ext cx="6517750" cy="1295400"/>
        </p:xfrm>
        <a:graphic>
          <a:graphicData uri="http://schemas.openxmlformats.org/drawingml/2006/table">
            <a:tbl>
              <a:tblPr firstRow="1" bandRow="1">
                <a:tableStyleId>{5C22544A-7EE6-4342-B048-85BDC9FD1C3A}</a:tableStyleId>
              </a:tblPr>
              <a:tblGrid>
                <a:gridCol w="476568">
                  <a:extLst>
                    <a:ext uri="{9D8B030D-6E8A-4147-A177-3AD203B41FA5}">
                      <a16:colId xmlns:a16="http://schemas.microsoft.com/office/drawing/2014/main" val="3171225533"/>
                    </a:ext>
                  </a:extLst>
                </a:gridCol>
                <a:gridCol w="1200468">
                  <a:extLst>
                    <a:ext uri="{9D8B030D-6E8A-4147-A177-3AD203B41FA5}">
                      <a16:colId xmlns:a16="http://schemas.microsoft.com/office/drawing/2014/main" val="3938311903"/>
                    </a:ext>
                  </a:extLst>
                </a:gridCol>
                <a:gridCol w="1479868">
                  <a:extLst>
                    <a:ext uri="{9D8B030D-6E8A-4147-A177-3AD203B41FA5}">
                      <a16:colId xmlns:a16="http://schemas.microsoft.com/office/drawing/2014/main" val="1477532593"/>
                    </a:ext>
                  </a:extLst>
                </a:gridCol>
                <a:gridCol w="1200468">
                  <a:extLst>
                    <a:ext uri="{9D8B030D-6E8A-4147-A177-3AD203B41FA5}">
                      <a16:colId xmlns:a16="http://schemas.microsoft.com/office/drawing/2014/main" val="2919986956"/>
                    </a:ext>
                  </a:extLst>
                </a:gridCol>
                <a:gridCol w="2160378">
                  <a:extLst>
                    <a:ext uri="{9D8B030D-6E8A-4147-A177-3AD203B41FA5}">
                      <a16:colId xmlns:a16="http://schemas.microsoft.com/office/drawing/2014/main" val="2349907318"/>
                    </a:ext>
                  </a:extLst>
                </a:gridCol>
              </a:tblGrid>
              <a:tr h="216000">
                <a:tc>
                  <a:txBody>
                    <a:bodyPr/>
                    <a:lstStyle/>
                    <a:p>
                      <a:pPr algn="ct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処理区域内人口密度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供用開始後年数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（府内の類似団体）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361472"/>
                  </a:ext>
                </a:extLst>
              </a:tr>
              <a:tr h="216000">
                <a:tc>
                  <a:txBody>
                    <a:bodyPr/>
                    <a:lstStyle/>
                    <a:p>
                      <a:r>
                        <a:rPr kumimoji="1" lang="en-US" altLang="ja-JP" sz="1100" dirty="0">
                          <a:solidFill>
                            <a:sysClr val="windowText" lastClr="000000"/>
                          </a:solidFill>
                        </a:rPr>
                        <a:t>Aa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枚方市、守口市</a:t>
                      </a:r>
                      <a:r>
                        <a:rPr kumimoji="1" lang="ja-JP" altLang="en-US" sz="1100" baseline="0" dirty="0">
                          <a:solidFill>
                            <a:sysClr val="windowText" lastClr="000000"/>
                          </a:solidFill>
                        </a:rPr>
                        <a:t>など</a:t>
                      </a:r>
                      <a:r>
                        <a:rPr kumimoji="1" lang="en-US" altLang="ja-JP" sz="1100" baseline="0" dirty="0">
                          <a:solidFill>
                            <a:sysClr val="windowText" lastClr="000000"/>
                          </a:solidFill>
                        </a:rPr>
                        <a:t>8</a:t>
                      </a:r>
                      <a:r>
                        <a:rPr kumimoji="1" lang="ja-JP" altLang="en-US" sz="1100" baseline="0" dirty="0">
                          <a:solidFill>
                            <a:sysClr val="windowText" lastClr="000000"/>
                          </a:solidFill>
                        </a:rPr>
                        <a:t>団体</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983237"/>
                  </a:ext>
                </a:extLst>
              </a:tr>
              <a:tr h="216000">
                <a:tc>
                  <a:txBody>
                    <a:bodyPr/>
                    <a:lstStyle/>
                    <a:p>
                      <a:r>
                        <a:rPr kumimoji="1" lang="en-US" altLang="ja-JP" sz="1100" dirty="0">
                          <a:solidFill>
                            <a:sysClr val="windowText" lastClr="000000"/>
                          </a:solidFill>
                        </a:rPr>
                        <a:t>Ac1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50</a:t>
                      </a:r>
                      <a:r>
                        <a:rPr kumimoji="1" lang="ja-JP" altLang="en-US" sz="1100" dirty="0">
                          <a:solidFill>
                            <a:sysClr val="windowText" lastClr="000000"/>
                          </a:solidFill>
                        </a:rPr>
                        <a:t>人／</a:t>
                      </a:r>
                      <a:r>
                        <a:rPr kumimoji="1" lang="en-US" altLang="ja-JP" sz="1100" dirty="0">
                          <a:solidFill>
                            <a:sysClr val="windowText" lastClr="000000"/>
                          </a:solidFill>
                        </a:rPr>
                        <a:t>ha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岸和田市、富田林市など</a:t>
                      </a:r>
                      <a:r>
                        <a:rPr kumimoji="1" lang="en-US" altLang="ja-JP" sz="1100" dirty="0">
                          <a:solidFill>
                            <a:sysClr val="windowText" lastClr="000000"/>
                          </a:solidFill>
                        </a:rPr>
                        <a:t>4</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854486"/>
                  </a:ext>
                </a:extLst>
              </a:tr>
              <a:tr h="216000">
                <a:tc>
                  <a:txBody>
                    <a:bodyPr/>
                    <a:lstStyle/>
                    <a:p>
                      <a:r>
                        <a:rPr kumimoji="1" lang="en-US" altLang="ja-JP" sz="1100" dirty="0">
                          <a:solidFill>
                            <a:sysClr val="windowText" lastClr="000000"/>
                          </a:solidFill>
                        </a:rPr>
                        <a:t>Ba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50829"/>
                  </a:ext>
                </a:extLst>
              </a:tr>
              <a:tr h="216000">
                <a:tc>
                  <a:txBody>
                    <a:bodyPr/>
                    <a:lstStyle/>
                    <a:p>
                      <a:r>
                        <a:rPr kumimoji="1" lang="en-US" altLang="ja-JP" sz="1100" dirty="0">
                          <a:solidFill>
                            <a:sysClr val="windowText" lastClr="000000"/>
                          </a:solidFill>
                        </a:rPr>
                        <a:t>Bb1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75</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柏原市、羽曳野市など</a:t>
                      </a:r>
                      <a:r>
                        <a:rPr kumimoji="1" lang="en-US" altLang="ja-JP" sz="1100" dirty="0">
                          <a:solidFill>
                            <a:sysClr val="windowText" lastClr="000000"/>
                          </a:solidFill>
                        </a:rPr>
                        <a:t>8</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697122"/>
                  </a:ext>
                </a:extLst>
              </a:tr>
            </a:tbl>
          </a:graphicData>
        </a:graphic>
      </p:graphicFrame>
      <p:sp>
        <p:nvSpPr>
          <p:cNvPr id="19" name="正方形/長方形 18"/>
          <p:cNvSpPr/>
          <p:nvPr/>
        </p:nvSpPr>
        <p:spPr>
          <a:xfrm>
            <a:off x="6868883" y="5172528"/>
            <a:ext cx="5278562" cy="165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b="1" dirty="0">
                <a:solidFill>
                  <a:sysClr val="windowText" lastClr="000000"/>
                </a:solidFill>
              </a:rPr>
              <a:t>100</a:t>
            </a:r>
            <a:r>
              <a:rPr kumimoji="1" lang="ja-JP" altLang="en-US" sz="1400" b="1" dirty="0">
                <a:solidFill>
                  <a:sysClr val="windowText" lastClr="000000"/>
                </a:solidFill>
              </a:rPr>
              <a:t>％以上で賄えている</a:t>
            </a:r>
            <a:r>
              <a:rPr kumimoji="1" lang="ja-JP" altLang="en-US" sz="1400" dirty="0">
                <a:solidFill>
                  <a:sysClr val="windowText" lastClr="000000"/>
                </a:solidFill>
              </a:rPr>
              <a:t>ことを示す。</a:t>
            </a:r>
            <a:endParaRPr kumimoji="1" lang="en-US" altLang="ja-JP" sz="1400" dirty="0">
              <a:solidFill>
                <a:sysClr val="windowText" lastClr="000000"/>
              </a:solidFill>
            </a:endParaRPr>
          </a:p>
          <a:p>
            <a:endParaRPr kumimoji="1" lang="en-US" altLang="ja-JP" sz="1400" dirty="0">
              <a:solidFill>
                <a:sysClr val="windowText" lastClr="000000"/>
              </a:solidFill>
            </a:endParaRPr>
          </a:p>
          <a:p>
            <a:r>
              <a:rPr kumimoji="1" lang="ja-JP" altLang="en-US" sz="1400" dirty="0">
                <a:solidFill>
                  <a:sysClr val="windowText" lastClr="000000"/>
                </a:solidFill>
              </a:rPr>
              <a:t>類似団体の平均と同程度だが、</a:t>
            </a:r>
            <a:r>
              <a:rPr kumimoji="1" lang="en-US" altLang="ja-JP" sz="1400" dirty="0">
                <a:solidFill>
                  <a:sysClr val="windowText" lastClr="000000"/>
                </a:solidFill>
              </a:rPr>
              <a:t>100</a:t>
            </a:r>
            <a:r>
              <a:rPr kumimoji="1" lang="ja-JP" altLang="en-US" sz="1400" dirty="0">
                <a:solidFill>
                  <a:sysClr val="windowText" lastClr="000000"/>
                </a:solidFill>
              </a:rPr>
              <a:t>％未満となっている。</a:t>
            </a:r>
            <a:endParaRPr kumimoji="1" lang="en-US" altLang="ja-JP" sz="1400" dirty="0">
              <a:solidFill>
                <a:sysClr val="windowText" lastClr="000000"/>
              </a:solidFill>
            </a:endParaRPr>
          </a:p>
          <a:p>
            <a:r>
              <a:rPr lang="ja-JP" altLang="en-US" sz="1400" dirty="0" smtClean="0">
                <a:solidFill>
                  <a:sysClr val="windowText" lastClr="000000"/>
                </a:solidFill>
              </a:rPr>
              <a:t>（</a:t>
            </a:r>
            <a:r>
              <a:rPr lang="ja-JP" altLang="en-US" sz="1400" dirty="0">
                <a:solidFill>
                  <a:sysClr val="windowText" lastClr="000000"/>
                </a:solidFill>
              </a:rPr>
              <a:t>近隣市の状況）</a:t>
            </a:r>
            <a:endParaRPr lang="en-US" altLang="ja-JP" sz="1400" dirty="0">
              <a:solidFill>
                <a:sysClr val="windowText" lastClr="000000"/>
              </a:solidFill>
            </a:endParaRPr>
          </a:p>
          <a:p>
            <a:r>
              <a:rPr lang="ja-JP" altLang="en-US" sz="1400" dirty="0">
                <a:solidFill>
                  <a:sysClr val="windowText" lastClr="000000"/>
                </a:solidFill>
              </a:rPr>
              <a:t>最も高い茨木市は平成</a:t>
            </a:r>
            <a:r>
              <a:rPr lang="en-US" altLang="ja-JP" sz="1400" dirty="0">
                <a:solidFill>
                  <a:sysClr val="windowText" lastClr="000000"/>
                </a:solidFill>
              </a:rPr>
              <a:t>29</a:t>
            </a:r>
            <a:r>
              <a:rPr lang="ja-JP" altLang="en-US" sz="1400" dirty="0">
                <a:solidFill>
                  <a:sysClr val="windowText" lastClr="000000"/>
                </a:solidFill>
              </a:rPr>
              <a:t>年</a:t>
            </a:r>
            <a:r>
              <a:rPr lang="en-US" altLang="ja-JP" sz="1400" dirty="0">
                <a:solidFill>
                  <a:sysClr val="windowText" lastClr="000000"/>
                </a:solidFill>
              </a:rPr>
              <a:t>4</a:t>
            </a:r>
            <a:r>
              <a:rPr lang="ja-JP" altLang="en-US" sz="1400" dirty="0">
                <a:solidFill>
                  <a:sysClr val="windowText" lastClr="000000"/>
                </a:solidFill>
              </a:rPr>
              <a:t>月に使用料を改定</a:t>
            </a:r>
            <a:endParaRPr lang="en-US" altLang="ja-JP" sz="1400" dirty="0">
              <a:solidFill>
                <a:sysClr val="windowText" lastClr="000000"/>
              </a:solidFill>
            </a:endParaRPr>
          </a:p>
          <a:p>
            <a:r>
              <a:rPr kumimoji="1" lang="ja-JP" altLang="en-US" sz="1400" dirty="0">
                <a:solidFill>
                  <a:sysClr val="windowText" lastClr="000000"/>
                </a:solidFill>
              </a:rPr>
              <a:t>最も低い池田市は令和  </a:t>
            </a:r>
            <a:r>
              <a:rPr kumimoji="1" lang="en-US" altLang="ja-JP" sz="1400" dirty="0">
                <a:solidFill>
                  <a:sysClr val="windowText" lastClr="000000"/>
                </a:solidFill>
              </a:rPr>
              <a:t>6</a:t>
            </a:r>
            <a:r>
              <a:rPr kumimoji="1" lang="ja-JP" altLang="en-US" sz="1400" dirty="0">
                <a:solidFill>
                  <a:sysClr val="windowText" lastClr="000000"/>
                </a:solidFill>
              </a:rPr>
              <a:t>年</a:t>
            </a:r>
            <a:r>
              <a:rPr kumimoji="1" lang="en-US" altLang="ja-JP" sz="1400" dirty="0">
                <a:solidFill>
                  <a:sysClr val="windowText" lastClr="000000"/>
                </a:solidFill>
              </a:rPr>
              <a:t>1</a:t>
            </a:r>
            <a:r>
              <a:rPr kumimoji="1" lang="ja-JP" altLang="en-US" sz="1400" dirty="0">
                <a:solidFill>
                  <a:sysClr val="windowText" lastClr="000000"/>
                </a:solidFill>
              </a:rPr>
              <a:t>月に使用料を改定</a:t>
            </a:r>
            <a:endParaRPr lang="en-US" altLang="ja-JP" sz="1400" dirty="0">
              <a:solidFill>
                <a:sysClr val="windowText" lastClr="000000"/>
              </a:solidFill>
            </a:endParaRPr>
          </a:p>
        </p:txBody>
      </p:sp>
      <p:sp>
        <p:nvSpPr>
          <p:cNvPr id="17" name="テキスト ボックス 16"/>
          <p:cNvSpPr txBox="1"/>
          <p:nvPr/>
        </p:nvSpPr>
        <p:spPr>
          <a:xfrm>
            <a:off x="7237392" y="441834"/>
            <a:ext cx="4955203" cy="276999"/>
          </a:xfrm>
          <a:prstGeom prst="rect">
            <a:avLst/>
          </a:prstGeom>
          <a:noFill/>
        </p:spPr>
        <p:txBody>
          <a:bodyPr wrap="none" rtlCol="0">
            <a:spAutoFit/>
          </a:bodyPr>
          <a:lstStyle/>
          <a:p>
            <a:r>
              <a:rPr kumimoji="1" lang="en-US" altLang="ja-JP" sz="1200" dirty="0"/>
              <a:t>※</a:t>
            </a:r>
            <a:r>
              <a:rPr kumimoji="1" lang="ja-JP" altLang="en-US" sz="1200" dirty="0"/>
              <a:t>数値は公共下水道事業の経営比較分析表（令和５年度決算）を参照</a:t>
            </a:r>
          </a:p>
        </p:txBody>
      </p:sp>
      <p:sp>
        <p:nvSpPr>
          <p:cNvPr id="20" name="正方形/長方形 19"/>
          <p:cNvSpPr/>
          <p:nvPr/>
        </p:nvSpPr>
        <p:spPr>
          <a:xfrm>
            <a:off x="9842680" y="859343"/>
            <a:ext cx="1949572" cy="276999"/>
          </a:xfrm>
          <a:prstGeom prst="rect">
            <a:avLst/>
          </a:prstGeom>
          <a:solidFill>
            <a:srgbClr val="FBEBE8"/>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smtClean="0">
                <a:solidFill>
                  <a:sysClr val="windowText" lastClr="000000"/>
                </a:solidFill>
              </a:rPr>
              <a:t>北摂七市一町</a:t>
            </a:r>
            <a:r>
              <a:rPr kumimoji="1" lang="ja-JP" altLang="en-US" sz="1200" dirty="0" smtClean="0">
                <a:solidFill>
                  <a:sysClr val="windowText" lastClr="000000"/>
                </a:solidFill>
              </a:rPr>
              <a:t>平均</a:t>
            </a:r>
            <a:r>
              <a:rPr kumimoji="1" lang="en-US" altLang="ja-JP" sz="1200" dirty="0" smtClean="0">
                <a:solidFill>
                  <a:sysClr val="windowText" lastClr="000000"/>
                </a:solidFill>
              </a:rPr>
              <a:t>98.42</a:t>
            </a:r>
            <a:r>
              <a:rPr kumimoji="1" lang="ja-JP" altLang="en-US" sz="1200" dirty="0" smtClean="0">
                <a:solidFill>
                  <a:sysClr val="windowText" lastClr="000000"/>
                </a:solidFill>
              </a:rPr>
              <a:t>％</a:t>
            </a:r>
            <a:endParaRPr kumimoji="1" lang="ja-JP" altLang="en-US" sz="1200" dirty="0">
              <a:solidFill>
                <a:sysClr val="windowText" lastClr="000000"/>
              </a:solidFill>
            </a:endParaRPr>
          </a:p>
        </p:txBody>
      </p:sp>
    </p:spTree>
    <p:extLst>
      <p:ext uri="{BB962C8B-B14F-4D97-AF65-F5344CB8AC3E}">
        <p14:creationId xmlns:p14="http://schemas.microsoft.com/office/powerpoint/2010/main" val="1785712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17</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5878532"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＜流動比率＞</a:t>
            </a:r>
            <a:r>
              <a:rPr lang="ja-JP" altLang="en-US" sz="1400" dirty="0">
                <a:solidFill>
                  <a:schemeClr val="tx2">
                    <a:lumMod val="90000"/>
                    <a:lumOff val="10000"/>
                  </a:schemeClr>
                </a:solidFill>
                <a:latin typeface="BIZ UDPゴシック" panose="020B0400000000000000" pitchFamily="50" charset="-128"/>
                <a:ea typeface="BIZ UDPゴシック" panose="020B0400000000000000" pitchFamily="50" charset="-128"/>
              </a:rPr>
              <a:t>１年以内に支払うべきものを支払うための現金等の状況</a:t>
            </a:r>
            <a:endParaRPr lang="ja-JP" altLang="en-US" dirty="0"/>
          </a:p>
        </p:txBody>
      </p:sp>
      <p:graphicFrame>
        <p:nvGraphicFramePr>
          <p:cNvPr id="5" name="グラフ 4"/>
          <p:cNvGraphicFramePr>
            <a:graphicFrameLocks noChangeAspect="1"/>
          </p:cNvGraphicFramePr>
          <p:nvPr>
            <p:extLst>
              <p:ext uri="{D42A27DB-BD31-4B8C-83A1-F6EECF244321}">
                <p14:modId xmlns:p14="http://schemas.microsoft.com/office/powerpoint/2010/main" val="3377278635"/>
              </p:ext>
            </p:extLst>
          </p:nvPr>
        </p:nvGraphicFramePr>
        <p:xfrm>
          <a:off x="120867" y="1270050"/>
          <a:ext cx="5937251" cy="39581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noChangeAspect="1"/>
          </p:cNvGraphicFramePr>
          <p:nvPr>
            <p:extLst>
              <p:ext uri="{D42A27DB-BD31-4B8C-83A1-F6EECF244321}">
                <p14:modId xmlns:p14="http://schemas.microsoft.com/office/powerpoint/2010/main" val="3362036299"/>
              </p:ext>
            </p:extLst>
          </p:nvPr>
        </p:nvGraphicFramePr>
        <p:xfrm>
          <a:off x="6125809" y="1270050"/>
          <a:ext cx="5937251" cy="392681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コネクタ 11"/>
          <p:cNvCxnSpPr/>
          <p:nvPr/>
        </p:nvCxnSpPr>
        <p:spPr>
          <a:xfrm>
            <a:off x="6733917" y="1248588"/>
            <a:ext cx="5184000" cy="0"/>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0" y="1089828"/>
            <a:ext cx="800219" cy="215444"/>
          </a:xfrm>
          <a:prstGeom prst="rect">
            <a:avLst/>
          </a:prstGeom>
          <a:noFill/>
        </p:spPr>
        <p:txBody>
          <a:bodyPr wrap="none" rtlCol="0">
            <a:spAutoFit/>
          </a:bodyPr>
          <a:lstStyle/>
          <a:p>
            <a:r>
              <a:rPr kumimoji="1" lang="ja-JP" altLang="en-US" sz="800" dirty="0"/>
              <a:t>（単位：％）</a:t>
            </a:r>
          </a:p>
        </p:txBody>
      </p:sp>
      <p:sp>
        <p:nvSpPr>
          <p:cNvPr id="15" name="テキスト ボックス 14"/>
          <p:cNvSpPr txBox="1"/>
          <p:nvPr/>
        </p:nvSpPr>
        <p:spPr>
          <a:xfrm>
            <a:off x="5992462" y="1089828"/>
            <a:ext cx="800219" cy="215444"/>
          </a:xfrm>
          <a:prstGeom prst="rect">
            <a:avLst/>
          </a:prstGeom>
          <a:noFill/>
        </p:spPr>
        <p:txBody>
          <a:bodyPr wrap="none" rtlCol="0">
            <a:spAutoFit/>
          </a:bodyPr>
          <a:lstStyle/>
          <a:p>
            <a:r>
              <a:rPr kumimoji="1" lang="ja-JP" altLang="en-US" sz="800" dirty="0"/>
              <a:t>（単位：％）</a:t>
            </a:r>
          </a:p>
        </p:txBody>
      </p:sp>
      <p:sp>
        <p:nvSpPr>
          <p:cNvPr id="6" name="角丸四角形 5"/>
          <p:cNvSpPr/>
          <p:nvPr/>
        </p:nvSpPr>
        <p:spPr>
          <a:xfrm>
            <a:off x="134456" y="5217807"/>
            <a:ext cx="1443157" cy="252000"/>
          </a:xfrm>
          <a:prstGeom prst="roundRect">
            <a:avLst/>
          </a:prstGeom>
          <a:solidFill>
            <a:srgbClr val="FBEBE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ysClr val="windowText" lastClr="000000"/>
                </a:solidFill>
              </a:rPr>
              <a:t>類似団体について</a:t>
            </a:r>
            <a:endParaRPr kumimoji="1" lang="en-US" altLang="ja-JP" sz="1200" dirty="0">
              <a:solidFill>
                <a:sysClr val="windowText" lastClr="000000"/>
              </a:solidFill>
            </a:endParaRPr>
          </a:p>
        </p:txBody>
      </p:sp>
      <p:sp>
        <p:nvSpPr>
          <p:cNvPr id="19" name="テキスト ボックス 18"/>
          <p:cNvSpPr txBox="1"/>
          <p:nvPr/>
        </p:nvSpPr>
        <p:spPr>
          <a:xfrm>
            <a:off x="9325917" y="803299"/>
            <a:ext cx="649537" cy="276999"/>
          </a:xfrm>
          <a:prstGeom prst="rect">
            <a:avLst/>
          </a:prstGeom>
          <a:noFill/>
        </p:spPr>
        <p:txBody>
          <a:bodyPr wrap="none" rtlCol="0">
            <a:spAutoFit/>
          </a:bodyPr>
          <a:lstStyle/>
          <a:p>
            <a:r>
              <a:rPr kumimoji="1" lang="en-US" altLang="ja-JP" sz="1200" dirty="0"/>
              <a:t>741.24</a:t>
            </a:r>
            <a:endParaRPr kumimoji="1" lang="ja-JP" altLang="en-US" sz="1200" dirty="0"/>
          </a:p>
        </p:txBody>
      </p:sp>
      <p:sp>
        <p:nvSpPr>
          <p:cNvPr id="4" name="正方形/長方形 3"/>
          <p:cNvSpPr/>
          <p:nvPr/>
        </p:nvSpPr>
        <p:spPr>
          <a:xfrm>
            <a:off x="9498330" y="1048732"/>
            <a:ext cx="323850" cy="49087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表 39"/>
          <p:cNvGraphicFramePr>
            <a:graphicFrameLocks noGrp="1"/>
          </p:cNvGraphicFramePr>
          <p:nvPr>
            <p:extLst>
              <p:ext uri="{D42A27DB-BD31-4B8C-83A1-F6EECF244321}">
                <p14:modId xmlns:p14="http://schemas.microsoft.com/office/powerpoint/2010/main" val="1500517793"/>
              </p:ext>
            </p:extLst>
          </p:nvPr>
        </p:nvGraphicFramePr>
        <p:xfrm>
          <a:off x="122536" y="5485946"/>
          <a:ext cx="6517750" cy="1295400"/>
        </p:xfrm>
        <a:graphic>
          <a:graphicData uri="http://schemas.openxmlformats.org/drawingml/2006/table">
            <a:tbl>
              <a:tblPr firstRow="1" bandRow="1">
                <a:tableStyleId>{5C22544A-7EE6-4342-B048-85BDC9FD1C3A}</a:tableStyleId>
              </a:tblPr>
              <a:tblGrid>
                <a:gridCol w="476568">
                  <a:extLst>
                    <a:ext uri="{9D8B030D-6E8A-4147-A177-3AD203B41FA5}">
                      <a16:colId xmlns:a16="http://schemas.microsoft.com/office/drawing/2014/main" val="3171225533"/>
                    </a:ext>
                  </a:extLst>
                </a:gridCol>
                <a:gridCol w="1200468">
                  <a:extLst>
                    <a:ext uri="{9D8B030D-6E8A-4147-A177-3AD203B41FA5}">
                      <a16:colId xmlns:a16="http://schemas.microsoft.com/office/drawing/2014/main" val="3938311903"/>
                    </a:ext>
                  </a:extLst>
                </a:gridCol>
                <a:gridCol w="1479868">
                  <a:extLst>
                    <a:ext uri="{9D8B030D-6E8A-4147-A177-3AD203B41FA5}">
                      <a16:colId xmlns:a16="http://schemas.microsoft.com/office/drawing/2014/main" val="1477532593"/>
                    </a:ext>
                  </a:extLst>
                </a:gridCol>
                <a:gridCol w="1200468">
                  <a:extLst>
                    <a:ext uri="{9D8B030D-6E8A-4147-A177-3AD203B41FA5}">
                      <a16:colId xmlns:a16="http://schemas.microsoft.com/office/drawing/2014/main" val="2919986956"/>
                    </a:ext>
                  </a:extLst>
                </a:gridCol>
                <a:gridCol w="2160378">
                  <a:extLst>
                    <a:ext uri="{9D8B030D-6E8A-4147-A177-3AD203B41FA5}">
                      <a16:colId xmlns:a16="http://schemas.microsoft.com/office/drawing/2014/main" val="2349907318"/>
                    </a:ext>
                  </a:extLst>
                </a:gridCol>
              </a:tblGrid>
              <a:tr h="216000">
                <a:tc>
                  <a:txBody>
                    <a:bodyPr/>
                    <a:lstStyle/>
                    <a:p>
                      <a:pPr algn="ct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処理区域内人口密度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供用開始後年数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（府内の類似団体）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361472"/>
                  </a:ext>
                </a:extLst>
              </a:tr>
              <a:tr h="216000">
                <a:tc>
                  <a:txBody>
                    <a:bodyPr/>
                    <a:lstStyle/>
                    <a:p>
                      <a:r>
                        <a:rPr kumimoji="1" lang="en-US" altLang="ja-JP" sz="1100" dirty="0">
                          <a:solidFill>
                            <a:sysClr val="windowText" lastClr="000000"/>
                          </a:solidFill>
                        </a:rPr>
                        <a:t>Aa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枚方市、守口市</a:t>
                      </a:r>
                      <a:r>
                        <a:rPr kumimoji="1" lang="ja-JP" altLang="en-US" sz="1100" baseline="0" dirty="0">
                          <a:solidFill>
                            <a:sysClr val="windowText" lastClr="000000"/>
                          </a:solidFill>
                        </a:rPr>
                        <a:t>など</a:t>
                      </a:r>
                      <a:r>
                        <a:rPr kumimoji="1" lang="en-US" altLang="ja-JP" sz="1100" baseline="0" dirty="0">
                          <a:solidFill>
                            <a:sysClr val="windowText" lastClr="000000"/>
                          </a:solidFill>
                        </a:rPr>
                        <a:t>8</a:t>
                      </a:r>
                      <a:r>
                        <a:rPr kumimoji="1" lang="ja-JP" altLang="en-US" sz="1100" baseline="0" dirty="0">
                          <a:solidFill>
                            <a:sysClr val="windowText" lastClr="000000"/>
                          </a:solidFill>
                        </a:rPr>
                        <a:t>団体</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983237"/>
                  </a:ext>
                </a:extLst>
              </a:tr>
              <a:tr h="216000">
                <a:tc>
                  <a:txBody>
                    <a:bodyPr/>
                    <a:lstStyle/>
                    <a:p>
                      <a:r>
                        <a:rPr kumimoji="1" lang="en-US" altLang="ja-JP" sz="1100" dirty="0">
                          <a:solidFill>
                            <a:sysClr val="windowText" lastClr="000000"/>
                          </a:solidFill>
                        </a:rPr>
                        <a:t>Ac1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50</a:t>
                      </a:r>
                      <a:r>
                        <a:rPr kumimoji="1" lang="ja-JP" altLang="en-US" sz="1100" dirty="0">
                          <a:solidFill>
                            <a:sysClr val="windowText" lastClr="000000"/>
                          </a:solidFill>
                        </a:rPr>
                        <a:t>人／</a:t>
                      </a:r>
                      <a:r>
                        <a:rPr kumimoji="1" lang="en-US" altLang="ja-JP" sz="1100" dirty="0">
                          <a:solidFill>
                            <a:sysClr val="windowText" lastClr="000000"/>
                          </a:solidFill>
                        </a:rPr>
                        <a:t>ha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岸和田市、富田林市など</a:t>
                      </a:r>
                      <a:r>
                        <a:rPr kumimoji="1" lang="en-US" altLang="ja-JP" sz="1100" dirty="0">
                          <a:solidFill>
                            <a:sysClr val="windowText" lastClr="000000"/>
                          </a:solidFill>
                        </a:rPr>
                        <a:t>4</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854486"/>
                  </a:ext>
                </a:extLst>
              </a:tr>
              <a:tr h="216000">
                <a:tc>
                  <a:txBody>
                    <a:bodyPr/>
                    <a:lstStyle/>
                    <a:p>
                      <a:r>
                        <a:rPr kumimoji="1" lang="en-US" altLang="ja-JP" sz="1100" dirty="0">
                          <a:solidFill>
                            <a:sysClr val="windowText" lastClr="000000"/>
                          </a:solidFill>
                        </a:rPr>
                        <a:t>Ba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50829"/>
                  </a:ext>
                </a:extLst>
              </a:tr>
              <a:tr h="216000">
                <a:tc>
                  <a:txBody>
                    <a:bodyPr/>
                    <a:lstStyle/>
                    <a:p>
                      <a:r>
                        <a:rPr kumimoji="1" lang="en-US" altLang="ja-JP" sz="1100" dirty="0">
                          <a:solidFill>
                            <a:sysClr val="windowText" lastClr="000000"/>
                          </a:solidFill>
                        </a:rPr>
                        <a:t>Bb1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75</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柏原市、羽曳野市など</a:t>
                      </a:r>
                      <a:r>
                        <a:rPr kumimoji="1" lang="en-US" altLang="ja-JP" sz="1100" dirty="0">
                          <a:solidFill>
                            <a:sysClr val="windowText" lastClr="000000"/>
                          </a:solidFill>
                        </a:rPr>
                        <a:t>8</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697122"/>
                  </a:ext>
                </a:extLst>
              </a:tr>
            </a:tbl>
          </a:graphicData>
        </a:graphic>
      </p:graphicFrame>
      <p:sp>
        <p:nvSpPr>
          <p:cNvPr id="23" name="正方形/長方形 22"/>
          <p:cNvSpPr/>
          <p:nvPr/>
        </p:nvSpPr>
        <p:spPr>
          <a:xfrm>
            <a:off x="6868883" y="5172528"/>
            <a:ext cx="5278562" cy="165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b="1" dirty="0">
                <a:solidFill>
                  <a:sysClr val="windowText" lastClr="000000"/>
                </a:solidFill>
              </a:rPr>
              <a:t>100</a:t>
            </a:r>
            <a:r>
              <a:rPr kumimoji="1" lang="ja-JP" altLang="en-US" sz="1400" b="1" dirty="0">
                <a:solidFill>
                  <a:sysClr val="windowText" lastClr="000000"/>
                </a:solidFill>
              </a:rPr>
              <a:t>％以上で賄えている</a:t>
            </a:r>
            <a:r>
              <a:rPr kumimoji="1" lang="ja-JP" altLang="en-US" sz="1400" dirty="0">
                <a:solidFill>
                  <a:sysClr val="windowText" lastClr="000000"/>
                </a:solidFill>
              </a:rPr>
              <a:t>ことを示す。</a:t>
            </a:r>
            <a:endParaRPr kumimoji="1" lang="en-US" altLang="ja-JP" sz="1400" dirty="0">
              <a:solidFill>
                <a:sysClr val="windowText" lastClr="000000"/>
              </a:solidFill>
            </a:endParaRPr>
          </a:p>
          <a:p>
            <a:endParaRPr kumimoji="1" lang="en-US" altLang="ja-JP" sz="1400" dirty="0">
              <a:solidFill>
                <a:sysClr val="windowText" lastClr="000000"/>
              </a:solidFill>
            </a:endParaRPr>
          </a:p>
          <a:p>
            <a:r>
              <a:rPr kumimoji="1" lang="ja-JP" altLang="en-US" sz="1400" dirty="0">
                <a:solidFill>
                  <a:sysClr val="windowText" lastClr="000000"/>
                </a:solidFill>
              </a:rPr>
              <a:t>流動負債</a:t>
            </a:r>
            <a:r>
              <a:rPr kumimoji="1" lang="en-US" altLang="ja-JP" sz="1400" dirty="0">
                <a:solidFill>
                  <a:sysClr val="windowText" lastClr="000000"/>
                </a:solidFill>
              </a:rPr>
              <a:t>42.9</a:t>
            </a:r>
            <a:r>
              <a:rPr kumimoji="1" lang="ja-JP" altLang="en-US" sz="1400" dirty="0">
                <a:solidFill>
                  <a:sysClr val="windowText" lastClr="000000"/>
                </a:solidFill>
              </a:rPr>
              <a:t>億円に対して流動資産</a:t>
            </a:r>
            <a:r>
              <a:rPr kumimoji="1" lang="en-US" altLang="ja-JP" sz="1400" dirty="0">
                <a:solidFill>
                  <a:sysClr val="windowText" lastClr="000000"/>
                </a:solidFill>
              </a:rPr>
              <a:t>24.5</a:t>
            </a:r>
            <a:r>
              <a:rPr kumimoji="1" lang="ja-JP" altLang="en-US" sz="1400" dirty="0">
                <a:solidFill>
                  <a:sysClr val="windowText" lastClr="000000"/>
                </a:solidFill>
              </a:rPr>
              <a:t>億円</a:t>
            </a:r>
            <a:endParaRPr kumimoji="1" lang="en-US" altLang="ja-JP" sz="1400" dirty="0">
              <a:solidFill>
                <a:sysClr val="windowText" lastClr="000000"/>
              </a:solidFill>
            </a:endParaRPr>
          </a:p>
          <a:p>
            <a:r>
              <a:rPr lang="ja-JP" altLang="en-US" sz="1400" dirty="0" smtClean="0">
                <a:solidFill>
                  <a:sysClr val="windowText" lastClr="000000"/>
                </a:solidFill>
              </a:rPr>
              <a:t>（</a:t>
            </a:r>
            <a:r>
              <a:rPr lang="ja-JP" altLang="en-US" sz="1400" dirty="0">
                <a:solidFill>
                  <a:sysClr val="windowText" lastClr="000000"/>
                </a:solidFill>
              </a:rPr>
              <a:t>近隣市の状況）</a:t>
            </a:r>
            <a:endParaRPr lang="en-US" altLang="ja-JP" sz="1400" dirty="0">
              <a:solidFill>
                <a:sysClr val="windowText" lastClr="000000"/>
              </a:solidFill>
            </a:endParaRPr>
          </a:p>
          <a:p>
            <a:r>
              <a:rPr lang="ja-JP" altLang="en-US" sz="1400" dirty="0">
                <a:solidFill>
                  <a:sysClr val="windowText" lastClr="000000"/>
                </a:solidFill>
              </a:rPr>
              <a:t>最も高い箕面市は流動負債</a:t>
            </a:r>
            <a:r>
              <a:rPr lang="en-US" altLang="ja-JP" sz="1400" dirty="0">
                <a:solidFill>
                  <a:sysClr val="windowText" lastClr="000000"/>
                </a:solidFill>
              </a:rPr>
              <a:t>8.1</a:t>
            </a:r>
            <a:r>
              <a:rPr lang="ja-JP" altLang="en-US" sz="1400" dirty="0">
                <a:solidFill>
                  <a:sysClr val="windowText" lastClr="000000"/>
                </a:solidFill>
              </a:rPr>
              <a:t>億円に対して流動資産</a:t>
            </a:r>
            <a:r>
              <a:rPr lang="en-US" altLang="ja-JP" sz="1400" dirty="0">
                <a:solidFill>
                  <a:sysClr val="windowText" lastClr="000000"/>
                </a:solidFill>
              </a:rPr>
              <a:t>60.2</a:t>
            </a:r>
            <a:r>
              <a:rPr lang="ja-JP" altLang="en-US" sz="1400" dirty="0">
                <a:solidFill>
                  <a:sysClr val="windowText" lastClr="000000"/>
                </a:solidFill>
              </a:rPr>
              <a:t>億円</a:t>
            </a:r>
            <a:endParaRPr lang="en-US" altLang="ja-JP" sz="1400" dirty="0">
              <a:solidFill>
                <a:sysClr val="windowText" lastClr="000000"/>
              </a:solidFill>
            </a:endParaRPr>
          </a:p>
          <a:p>
            <a:r>
              <a:rPr kumimoji="1" lang="ja-JP" altLang="en-US" sz="1400" dirty="0">
                <a:solidFill>
                  <a:sysClr val="windowText" lastClr="000000"/>
                </a:solidFill>
              </a:rPr>
              <a:t>最も低い摂津市は</a:t>
            </a:r>
            <a:r>
              <a:rPr lang="ja-JP" altLang="en-US" sz="1400" dirty="0">
                <a:solidFill>
                  <a:sysClr val="windowText" lastClr="000000"/>
                </a:solidFill>
              </a:rPr>
              <a:t>流動負債</a:t>
            </a:r>
            <a:r>
              <a:rPr lang="en-US" altLang="ja-JP" sz="1400" dirty="0">
                <a:solidFill>
                  <a:sysClr val="windowText" lastClr="000000"/>
                </a:solidFill>
              </a:rPr>
              <a:t>36.2</a:t>
            </a:r>
            <a:r>
              <a:rPr lang="ja-JP" altLang="en-US" sz="1400" dirty="0">
                <a:solidFill>
                  <a:sysClr val="windowText" lastClr="000000"/>
                </a:solidFill>
              </a:rPr>
              <a:t>億円に対して流動資産</a:t>
            </a:r>
            <a:r>
              <a:rPr lang="en-US" altLang="ja-JP" sz="1400" dirty="0">
                <a:solidFill>
                  <a:sysClr val="windowText" lastClr="000000"/>
                </a:solidFill>
              </a:rPr>
              <a:t>11.9</a:t>
            </a:r>
            <a:r>
              <a:rPr lang="ja-JP" altLang="en-US" sz="1400" dirty="0">
                <a:solidFill>
                  <a:sysClr val="windowText" lastClr="000000"/>
                </a:solidFill>
              </a:rPr>
              <a:t>億円</a:t>
            </a:r>
            <a:endParaRPr lang="en-US" altLang="ja-JP" sz="1400" dirty="0">
              <a:solidFill>
                <a:sysClr val="windowText" lastClr="000000"/>
              </a:solidFill>
            </a:endParaRPr>
          </a:p>
        </p:txBody>
      </p:sp>
      <p:grpSp>
        <p:nvGrpSpPr>
          <p:cNvPr id="24" name="グループ化 23"/>
          <p:cNvGrpSpPr/>
          <p:nvPr/>
        </p:nvGrpSpPr>
        <p:grpSpPr>
          <a:xfrm>
            <a:off x="9373795" y="1029493"/>
            <a:ext cx="621105" cy="400635"/>
            <a:chOff x="9333155" y="1074489"/>
            <a:chExt cx="621105" cy="400635"/>
          </a:xfrm>
        </p:grpSpPr>
        <p:grpSp>
          <p:nvGrpSpPr>
            <p:cNvPr id="25" name="グループ化 24"/>
            <p:cNvGrpSpPr/>
            <p:nvPr/>
          </p:nvGrpSpPr>
          <p:grpSpPr>
            <a:xfrm>
              <a:off x="9333155" y="1074489"/>
              <a:ext cx="448385" cy="400635"/>
              <a:chOff x="6792681" y="5485946"/>
              <a:chExt cx="390439" cy="400635"/>
            </a:xfrm>
          </p:grpSpPr>
          <p:sp>
            <p:nvSpPr>
              <p:cNvPr id="29" name="テキスト ボックス 28"/>
              <p:cNvSpPr txBox="1"/>
              <p:nvPr/>
            </p:nvSpPr>
            <p:spPr>
              <a:xfrm>
                <a:off x="6792681" y="5485946"/>
                <a:ext cx="390439" cy="369332"/>
              </a:xfrm>
              <a:prstGeom prst="rect">
                <a:avLst/>
              </a:prstGeom>
              <a:noFill/>
            </p:spPr>
            <p:txBody>
              <a:bodyPr wrap="square" rtlCol="0">
                <a:spAutoFit/>
              </a:bodyPr>
              <a:lstStyle/>
              <a:p>
                <a:r>
                  <a:rPr kumimoji="1" lang="ja-JP" altLang="en-US" dirty="0"/>
                  <a:t>～</a:t>
                </a:r>
                <a:endParaRPr kumimoji="1" lang="en-US" altLang="ja-JP" dirty="0"/>
              </a:p>
            </p:txBody>
          </p:sp>
          <p:sp>
            <p:nvSpPr>
              <p:cNvPr id="30" name="テキスト ボックス 29"/>
              <p:cNvSpPr txBox="1"/>
              <p:nvPr/>
            </p:nvSpPr>
            <p:spPr>
              <a:xfrm>
                <a:off x="6792681" y="5517249"/>
                <a:ext cx="390439" cy="369332"/>
              </a:xfrm>
              <a:prstGeom prst="rect">
                <a:avLst/>
              </a:prstGeom>
              <a:noFill/>
            </p:spPr>
            <p:txBody>
              <a:bodyPr wrap="square" rtlCol="0">
                <a:spAutoFit/>
              </a:bodyPr>
              <a:lstStyle/>
              <a:p>
                <a:r>
                  <a:rPr kumimoji="1" lang="ja-JP" altLang="en-US" dirty="0"/>
                  <a:t>～</a:t>
                </a:r>
                <a:endParaRPr kumimoji="1" lang="en-US" altLang="ja-JP" dirty="0"/>
              </a:p>
            </p:txBody>
          </p:sp>
        </p:grpSp>
        <p:grpSp>
          <p:nvGrpSpPr>
            <p:cNvPr id="26" name="グループ化 25"/>
            <p:cNvGrpSpPr/>
            <p:nvPr/>
          </p:nvGrpSpPr>
          <p:grpSpPr>
            <a:xfrm>
              <a:off x="9505875" y="1074489"/>
              <a:ext cx="448385" cy="400635"/>
              <a:chOff x="6792681" y="5485946"/>
              <a:chExt cx="390439" cy="400635"/>
            </a:xfrm>
          </p:grpSpPr>
          <p:sp>
            <p:nvSpPr>
              <p:cNvPr id="27" name="テキスト ボックス 26"/>
              <p:cNvSpPr txBox="1"/>
              <p:nvPr/>
            </p:nvSpPr>
            <p:spPr>
              <a:xfrm>
                <a:off x="6792681" y="5485946"/>
                <a:ext cx="390439" cy="369332"/>
              </a:xfrm>
              <a:prstGeom prst="rect">
                <a:avLst/>
              </a:prstGeom>
              <a:noFill/>
            </p:spPr>
            <p:txBody>
              <a:bodyPr wrap="square" rtlCol="0">
                <a:spAutoFit/>
              </a:bodyPr>
              <a:lstStyle/>
              <a:p>
                <a:r>
                  <a:rPr kumimoji="1" lang="ja-JP" altLang="en-US" dirty="0"/>
                  <a:t>～</a:t>
                </a:r>
                <a:endParaRPr kumimoji="1" lang="en-US" altLang="ja-JP" dirty="0"/>
              </a:p>
            </p:txBody>
          </p:sp>
          <p:sp>
            <p:nvSpPr>
              <p:cNvPr id="28" name="テキスト ボックス 27"/>
              <p:cNvSpPr txBox="1"/>
              <p:nvPr/>
            </p:nvSpPr>
            <p:spPr>
              <a:xfrm>
                <a:off x="6792681" y="5517249"/>
                <a:ext cx="390439" cy="369332"/>
              </a:xfrm>
              <a:prstGeom prst="rect">
                <a:avLst/>
              </a:prstGeom>
              <a:noFill/>
            </p:spPr>
            <p:txBody>
              <a:bodyPr wrap="square" rtlCol="0">
                <a:spAutoFit/>
              </a:bodyPr>
              <a:lstStyle/>
              <a:p>
                <a:r>
                  <a:rPr kumimoji="1" lang="ja-JP" altLang="en-US" dirty="0"/>
                  <a:t>～</a:t>
                </a:r>
                <a:endParaRPr kumimoji="1" lang="en-US" altLang="ja-JP" dirty="0"/>
              </a:p>
            </p:txBody>
          </p:sp>
        </p:grpSp>
      </p:grpSp>
      <p:sp>
        <p:nvSpPr>
          <p:cNvPr id="31" name="テキスト ボックス 30"/>
          <p:cNvSpPr txBox="1"/>
          <p:nvPr/>
        </p:nvSpPr>
        <p:spPr>
          <a:xfrm>
            <a:off x="7237392" y="441834"/>
            <a:ext cx="4955203" cy="276999"/>
          </a:xfrm>
          <a:prstGeom prst="rect">
            <a:avLst/>
          </a:prstGeom>
          <a:noFill/>
        </p:spPr>
        <p:txBody>
          <a:bodyPr wrap="none" rtlCol="0">
            <a:spAutoFit/>
          </a:bodyPr>
          <a:lstStyle/>
          <a:p>
            <a:r>
              <a:rPr kumimoji="1" lang="en-US" altLang="ja-JP" sz="1200" dirty="0"/>
              <a:t>※</a:t>
            </a:r>
            <a:r>
              <a:rPr kumimoji="1" lang="ja-JP" altLang="en-US" sz="1200" dirty="0"/>
              <a:t>数値は公共下水道事業の経営比較分析表（令和５年度決算）を参照</a:t>
            </a:r>
          </a:p>
        </p:txBody>
      </p:sp>
      <p:sp>
        <p:nvSpPr>
          <p:cNvPr id="32" name="正方形/長方形 31"/>
          <p:cNvSpPr/>
          <p:nvPr/>
        </p:nvSpPr>
        <p:spPr>
          <a:xfrm>
            <a:off x="9973743" y="848520"/>
            <a:ext cx="2034531" cy="276999"/>
          </a:xfrm>
          <a:prstGeom prst="rect">
            <a:avLst/>
          </a:prstGeom>
          <a:solidFill>
            <a:srgbClr val="FBEBE8"/>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smtClean="0">
                <a:solidFill>
                  <a:sysClr val="windowText" lastClr="000000"/>
                </a:solidFill>
              </a:rPr>
              <a:t>北摂七市一町</a:t>
            </a:r>
            <a:r>
              <a:rPr kumimoji="1" lang="ja-JP" altLang="en-US" sz="1200" dirty="0" smtClean="0">
                <a:solidFill>
                  <a:sysClr val="windowText" lastClr="000000"/>
                </a:solidFill>
              </a:rPr>
              <a:t>平均</a:t>
            </a:r>
            <a:r>
              <a:rPr kumimoji="1" lang="en-US" altLang="ja-JP" sz="1200" dirty="0" smtClean="0">
                <a:solidFill>
                  <a:sysClr val="windowText" lastClr="000000"/>
                </a:solidFill>
              </a:rPr>
              <a:t>185.89</a:t>
            </a:r>
            <a:r>
              <a:rPr kumimoji="1" lang="ja-JP" altLang="en-US" sz="1200" dirty="0" smtClean="0">
                <a:solidFill>
                  <a:sysClr val="windowText" lastClr="000000"/>
                </a:solidFill>
              </a:rPr>
              <a:t>％</a:t>
            </a:r>
            <a:endParaRPr kumimoji="1" lang="ja-JP" altLang="en-US" sz="1200" dirty="0">
              <a:solidFill>
                <a:sysClr val="windowText" lastClr="000000"/>
              </a:solidFill>
            </a:endParaRPr>
          </a:p>
        </p:txBody>
      </p:sp>
    </p:spTree>
    <p:extLst>
      <p:ext uri="{BB962C8B-B14F-4D97-AF65-F5344CB8AC3E}">
        <p14:creationId xmlns:p14="http://schemas.microsoft.com/office/powerpoint/2010/main" val="1683373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18</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5081840"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＜現金預金の状況＞</a:t>
            </a:r>
            <a:r>
              <a:rPr lang="ja-JP" altLang="en-US" sz="1400" dirty="0">
                <a:solidFill>
                  <a:schemeClr val="tx2">
                    <a:lumMod val="90000"/>
                    <a:lumOff val="10000"/>
                  </a:schemeClr>
                </a:solidFill>
                <a:latin typeface="BIZ UDPゴシック" panose="020B0400000000000000" pitchFamily="50" charset="-128"/>
                <a:ea typeface="BIZ UDPゴシック" panose="020B0400000000000000" pitchFamily="50" charset="-128"/>
              </a:rPr>
              <a:t>下水道使用料に対する現金保有額</a:t>
            </a:r>
            <a:endParaRPr lang="ja-JP" altLang="en-US" dirty="0"/>
          </a:p>
        </p:txBody>
      </p:sp>
      <p:graphicFrame>
        <p:nvGraphicFramePr>
          <p:cNvPr id="10" name="グラフ 9"/>
          <p:cNvGraphicFramePr>
            <a:graphicFrameLocks noChangeAspect="1"/>
          </p:cNvGraphicFramePr>
          <p:nvPr>
            <p:extLst>
              <p:ext uri="{D42A27DB-BD31-4B8C-83A1-F6EECF244321}">
                <p14:modId xmlns:p14="http://schemas.microsoft.com/office/powerpoint/2010/main" val="2352976817"/>
              </p:ext>
            </p:extLst>
          </p:nvPr>
        </p:nvGraphicFramePr>
        <p:xfrm>
          <a:off x="487933" y="1174091"/>
          <a:ext cx="8164666"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0" y="1089828"/>
            <a:ext cx="902811" cy="215444"/>
          </a:xfrm>
          <a:prstGeom prst="rect">
            <a:avLst/>
          </a:prstGeom>
          <a:noFill/>
        </p:spPr>
        <p:txBody>
          <a:bodyPr wrap="none" rtlCol="0">
            <a:spAutoFit/>
          </a:bodyPr>
          <a:lstStyle/>
          <a:p>
            <a:r>
              <a:rPr kumimoji="1" lang="ja-JP" altLang="en-US" sz="800" dirty="0"/>
              <a:t>（単位：億円）</a:t>
            </a:r>
          </a:p>
        </p:txBody>
      </p:sp>
      <p:sp>
        <p:nvSpPr>
          <p:cNvPr id="23" name="正方形/長方形 22"/>
          <p:cNvSpPr/>
          <p:nvPr/>
        </p:nvSpPr>
        <p:spPr>
          <a:xfrm>
            <a:off x="8652599" y="1170677"/>
            <a:ext cx="3433325" cy="26776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lnSpc>
                <a:spcPct val="150000"/>
              </a:lnSpc>
            </a:pPr>
            <a:r>
              <a:rPr lang="en-US" altLang="ja-JP" sz="1400" dirty="0">
                <a:solidFill>
                  <a:sysClr val="windowText" lastClr="000000"/>
                </a:solidFill>
              </a:rPr>
              <a:t>― </a:t>
            </a:r>
            <a:r>
              <a:rPr lang="ja-JP" altLang="en-US" sz="1400" dirty="0">
                <a:solidFill>
                  <a:sysClr val="windowText" lastClr="000000"/>
                </a:solidFill>
              </a:rPr>
              <a:t>各市の現金預金に関する考え方 －</a:t>
            </a:r>
            <a:endParaRPr lang="en-US" altLang="ja-JP" sz="1400" dirty="0">
              <a:solidFill>
                <a:sysClr val="windowText" lastClr="000000"/>
              </a:solidFill>
            </a:endParaRPr>
          </a:p>
          <a:p>
            <a:pPr algn="r">
              <a:lnSpc>
                <a:spcPct val="150000"/>
              </a:lnSpc>
            </a:pPr>
            <a:r>
              <a:rPr lang="ja-JP" altLang="en-US" sz="1400" dirty="0">
                <a:solidFill>
                  <a:sysClr val="windowText" lastClr="000000"/>
                </a:solidFill>
              </a:rPr>
              <a:t>（公表している団体）</a:t>
            </a:r>
            <a:endParaRPr lang="en-US" altLang="ja-JP" sz="1400" dirty="0">
              <a:solidFill>
                <a:sysClr val="windowText" lastClr="000000"/>
              </a:solidFill>
            </a:endParaRPr>
          </a:p>
          <a:p>
            <a:pPr>
              <a:lnSpc>
                <a:spcPct val="150000"/>
              </a:lnSpc>
            </a:pPr>
            <a:r>
              <a:rPr lang="ja-JP" altLang="en-US" sz="1400" dirty="0">
                <a:solidFill>
                  <a:sysClr val="windowText" lastClr="000000"/>
                </a:solidFill>
              </a:rPr>
              <a:t>豊中市</a:t>
            </a:r>
            <a:endParaRPr lang="en-US" altLang="ja-JP" sz="1400" dirty="0">
              <a:solidFill>
                <a:sysClr val="windowText" lastClr="000000"/>
              </a:solidFill>
            </a:endParaRPr>
          </a:p>
          <a:p>
            <a:pPr>
              <a:lnSpc>
                <a:spcPct val="150000"/>
              </a:lnSpc>
            </a:pPr>
            <a:r>
              <a:rPr lang="ja-JP" altLang="en-US" sz="1400" dirty="0">
                <a:solidFill>
                  <a:sysClr val="windowText" lastClr="000000"/>
                </a:solidFill>
              </a:rPr>
              <a:t>　</a:t>
            </a:r>
            <a:r>
              <a:rPr lang="ja-JP" altLang="en-US" sz="1400" dirty="0" smtClean="0">
                <a:solidFill>
                  <a:sysClr val="windowText" lastClr="000000"/>
                </a:solidFill>
              </a:rPr>
              <a:t>常に</a:t>
            </a:r>
            <a:r>
              <a:rPr lang="en-US" altLang="ja-JP" sz="1400" dirty="0">
                <a:solidFill>
                  <a:sysClr val="windowText" lastClr="000000"/>
                </a:solidFill>
              </a:rPr>
              <a:t>40</a:t>
            </a:r>
            <a:r>
              <a:rPr lang="ja-JP" altLang="en-US" sz="1400" dirty="0">
                <a:solidFill>
                  <a:sysClr val="windowText" lastClr="000000"/>
                </a:solidFill>
              </a:rPr>
              <a:t>億円以上を保有</a:t>
            </a:r>
            <a:endParaRPr lang="en-US" altLang="ja-JP" sz="1400" dirty="0">
              <a:solidFill>
                <a:sysClr val="windowText" lastClr="000000"/>
              </a:solidFill>
            </a:endParaRPr>
          </a:p>
          <a:p>
            <a:pPr>
              <a:lnSpc>
                <a:spcPct val="150000"/>
              </a:lnSpc>
            </a:pPr>
            <a:r>
              <a:rPr lang="ja-JP" altLang="en-US" sz="1400" dirty="0">
                <a:solidFill>
                  <a:sysClr val="windowText" lastClr="000000"/>
                </a:solidFill>
              </a:rPr>
              <a:t>茨木市</a:t>
            </a:r>
            <a:endParaRPr lang="en-US" altLang="ja-JP" sz="1400" dirty="0">
              <a:solidFill>
                <a:sysClr val="windowText" lastClr="000000"/>
              </a:solidFill>
            </a:endParaRPr>
          </a:p>
          <a:p>
            <a:pPr>
              <a:lnSpc>
                <a:spcPct val="150000"/>
              </a:lnSpc>
            </a:pPr>
            <a:r>
              <a:rPr lang="ja-JP" altLang="en-US" sz="1400" dirty="0">
                <a:solidFill>
                  <a:sysClr val="windowText" lastClr="000000"/>
                </a:solidFill>
              </a:rPr>
              <a:t>　</a:t>
            </a:r>
            <a:r>
              <a:rPr lang="en-US" altLang="ja-JP" sz="1400" dirty="0" smtClean="0">
                <a:solidFill>
                  <a:sysClr val="windowText" lastClr="000000"/>
                </a:solidFill>
              </a:rPr>
              <a:t>15</a:t>
            </a:r>
            <a:r>
              <a:rPr lang="ja-JP" altLang="en-US" sz="1400" dirty="0">
                <a:solidFill>
                  <a:sysClr val="windowText" lastClr="000000"/>
                </a:solidFill>
              </a:rPr>
              <a:t>～</a:t>
            </a:r>
            <a:r>
              <a:rPr lang="en-US" altLang="ja-JP" sz="1400" dirty="0">
                <a:solidFill>
                  <a:sysClr val="windowText" lastClr="000000"/>
                </a:solidFill>
              </a:rPr>
              <a:t>40</a:t>
            </a:r>
            <a:r>
              <a:rPr lang="ja-JP" altLang="en-US" sz="1400" dirty="0">
                <a:solidFill>
                  <a:sysClr val="windowText" lastClr="000000"/>
                </a:solidFill>
              </a:rPr>
              <a:t>億円程度の範囲内を維持</a:t>
            </a:r>
            <a:endParaRPr lang="en-US" altLang="ja-JP" sz="1400" dirty="0">
              <a:solidFill>
                <a:sysClr val="windowText" lastClr="000000"/>
              </a:solidFill>
            </a:endParaRPr>
          </a:p>
          <a:p>
            <a:pPr>
              <a:lnSpc>
                <a:spcPct val="150000"/>
              </a:lnSpc>
            </a:pPr>
            <a:r>
              <a:rPr lang="ja-JP" altLang="en-US" sz="1400" dirty="0">
                <a:solidFill>
                  <a:sysClr val="windowText" lastClr="000000"/>
                </a:solidFill>
              </a:rPr>
              <a:t>池田市</a:t>
            </a:r>
            <a:endParaRPr lang="en-US" altLang="ja-JP" sz="1400" dirty="0">
              <a:solidFill>
                <a:sysClr val="windowText" lastClr="000000"/>
              </a:solidFill>
            </a:endParaRPr>
          </a:p>
          <a:p>
            <a:pPr>
              <a:lnSpc>
                <a:spcPct val="150000"/>
              </a:lnSpc>
            </a:pPr>
            <a:r>
              <a:rPr lang="ja-JP" altLang="en-US" sz="1400" dirty="0">
                <a:solidFill>
                  <a:sysClr val="windowText" lastClr="000000"/>
                </a:solidFill>
              </a:rPr>
              <a:t>　</a:t>
            </a:r>
            <a:r>
              <a:rPr lang="ja-JP" altLang="en-US" sz="1400" dirty="0" smtClean="0">
                <a:solidFill>
                  <a:sysClr val="windowText" lastClr="000000"/>
                </a:solidFill>
              </a:rPr>
              <a:t>緊急</a:t>
            </a:r>
            <a:r>
              <a:rPr lang="ja-JP" altLang="en-US" sz="1400" dirty="0">
                <a:solidFill>
                  <a:sysClr val="windowText" lastClr="000000"/>
                </a:solidFill>
              </a:rPr>
              <a:t>時に備え</a:t>
            </a:r>
            <a:r>
              <a:rPr lang="en-US" altLang="ja-JP" sz="1400" dirty="0">
                <a:solidFill>
                  <a:sysClr val="windowText" lastClr="000000"/>
                </a:solidFill>
              </a:rPr>
              <a:t>15</a:t>
            </a:r>
            <a:r>
              <a:rPr lang="ja-JP" altLang="en-US" sz="1400" dirty="0">
                <a:solidFill>
                  <a:sysClr val="windowText" lastClr="000000"/>
                </a:solidFill>
              </a:rPr>
              <a:t>～</a:t>
            </a:r>
            <a:r>
              <a:rPr lang="en-US" altLang="ja-JP" sz="1400" dirty="0">
                <a:solidFill>
                  <a:sysClr val="windowText" lastClr="000000"/>
                </a:solidFill>
              </a:rPr>
              <a:t>20</a:t>
            </a:r>
            <a:r>
              <a:rPr lang="ja-JP" altLang="en-US" sz="1400" dirty="0">
                <a:solidFill>
                  <a:sysClr val="windowText" lastClr="000000"/>
                </a:solidFill>
              </a:rPr>
              <a:t>億円程度を確保</a:t>
            </a:r>
            <a:endParaRPr lang="en-US" altLang="ja-JP" sz="1400" dirty="0">
              <a:solidFill>
                <a:sysClr val="windowText" lastClr="000000"/>
              </a:solidFill>
            </a:endParaRPr>
          </a:p>
        </p:txBody>
      </p:sp>
      <p:sp>
        <p:nvSpPr>
          <p:cNvPr id="32" name="テキスト ボックス 31"/>
          <p:cNvSpPr txBox="1"/>
          <p:nvPr/>
        </p:nvSpPr>
        <p:spPr>
          <a:xfrm>
            <a:off x="7172844" y="441834"/>
            <a:ext cx="5262979" cy="276999"/>
          </a:xfrm>
          <a:prstGeom prst="rect">
            <a:avLst/>
          </a:prstGeom>
          <a:noFill/>
        </p:spPr>
        <p:txBody>
          <a:bodyPr wrap="none" rtlCol="0">
            <a:spAutoFit/>
          </a:bodyPr>
          <a:lstStyle/>
          <a:p>
            <a:r>
              <a:rPr kumimoji="1" lang="en-US" altLang="ja-JP" sz="1200" dirty="0"/>
              <a:t>※</a:t>
            </a:r>
            <a:r>
              <a:rPr kumimoji="1" lang="ja-JP" altLang="en-US" sz="1200" dirty="0"/>
              <a:t>数値は決算状況調査</a:t>
            </a:r>
            <a:r>
              <a:rPr lang="ja-JP" altLang="en-US" sz="1200" dirty="0"/>
              <a:t>のうち公共下水道事業（</a:t>
            </a:r>
            <a:r>
              <a:rPr kumimoji="1" lang="ja-JP" altLang="en-US" sz="1200" dirty="0"/>
              <a:t>令和５年度決算）を参照</a:t>
            </a:r>
          </a:p>
        </p:txBody>
      </p:sp>
      <p:sp>
        <p:nvSpPr>
          <p:cNvPr id="13" name="正方形/長方形 12"/>
          <p:cNvSpPr/>
          <p:nvPr/>
        </p:nvSpPr>
        <p:spPr>
          <a:xfrm>
            <a:off x="5155731" y="853040"/>
            <a:ext cx="3419526" cy="276999"/>
          </a:xfrm>
          <a:prstGeom prst="rect">
            <a:avLst/>
          </a:prstGeom>
          <a:solidFill>
            <a:srgbClr val="FBEBE8"/>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smtClean="0">
                <a:solidFill>
                  <a:sysClr val="windowText" lastClr="000000"/>
                </a:solidFill>
              </a:rPr>
              <a:t>北摂七市一町</a:t>
            </a:r>
            <a:r>
              <a:rPr kumimoji="1" lang="ja-JP" altLang="en-US" sz="1200" dirty="0" smtClean="0">
                <a:solidFill>
                  <a:sysClr val="windowText" lastClr="000000"/>
                </a:solidFill>
              </a:rPr>
              <a:t>平均（現預金年商比率）</a:t>
            </a:r>
            <a:r>
              <a:rPr kumimoji="1" lang="en-US" altLang="ja-JP" sz="1200" dirty="0" smtClean="0">
                <a:solidFill>
                  <a:sysClr val="windowText" lastClr="000000"/>
                </a:solidFill>
              </a:rPr>
              <a:t>158.18</a:t>
            </a:r>
            <a:r>
              <a:rPr kumimoji="1" lang="ja-JP" altLang="en-US" sz="1200" dirty="0" smtClean="0">
                <a:solidFill>
                  <a:sysClr val="windowText" lastClr="000000"/>
                </a:solidFill>
              </a:rPr>
              <a:t>％</a:t>
            </a:r>
            <a:endParaRPr kumimoji="1" lang="ja-JP" altLang="en-US" sz="1200" dirty="0">
              <a:solidFill>
                <a:sysClr val="windowText" lastClr="000000"/>
              </a:solidFill>
            </a:endParaRPr>
          </a:p>
        </p:txBody>
      </p:sp>
      <p:sp>
        <p:nvSpPr>
          <p:cNvPr id="2" name="正方形/長方形 1"/>
          <p:cNvSpPr/>
          <p:nvPr/>
        </p:nvSpPr>
        <p:spPr>
          <a:xfrm>
            <a:off x="73890" y="6234545"/>
            <a:ext cx="8578709" cy="369332"/>
          </a:xfrm>
          <a:prstGeom prst="rect">
            <a:avLst/>
          </a:prstGeom>
          <a:solidFill>
            <a:schemeClr val="accent2">
              <a:lumMod val="20000"/>
              <a:lumOff val="80000"/>
            </a:schemeClr>
          </a:solidFill>
        </p:spPr>
        <p:txBody>
          <a:bodyPr wrap="square">
            <a:spAutoFit/>
          </a:bodyPr>
          <a:lstStyle/>
          <a:p>
            <a:r>
              <a:rPr lang="ja-JP" altLang="en-US" sz="1200" dirty="0" smtClean="0">
                <a:solidFill>
                  <a:srgbClr val="000000"/>
                </a:solidFill>
                <a:latin typeface="游ゴシック" panose="020B0400000000000000" pitchFamily="50" charset="-128"/>
              </a:rPr>
              <a:t>現預金年商比率　</a:t>
            </a:r>
            <a:r>
              <a:rPr lang="en-US" altLang="ja-JP" sz="1200" dirty="0" smtClean="0">
                <a:solidFill>
                  <a:srgbClr val="000000"/>
                </a:solidFill>
                <a:latin typeface="游ゴシック" panose="020B0400000000000000" pitchFamily="50" charset="-128"/>
              </a:rPr>
              <a:t>34.05% </a:t>
            </a:r>
            <a:r>
              <a:rPr lang="en-US" altLang="ja-JP" sz="1200" dirty="0">
                <a:solidFill>
                  <a:srgbClr val="000000"/>
                </a:solidFill>
                <a:latin typeface="游ゴシック" panose="020B0400000000000000" pitchFamily="50" charset="-128"/>
              </a:rPr>
              <a:t>	</a:t>
            </a:r>
            <a:r>
              <a:rPr lang="en-US" altLang="ja-JP" sz="1200" dirty="0" smtClean="0">
                <a:solidFill>
                  <a:srgbClr val="000000"/>
                </a:solidFill>
                <a:latin typeface="游ゴシック" panose="020B0400000000000000" pitchFamily="50" charset="-128"/>
              </a:rPr>
              <a:t>  </a:t>
            </a:r>
            <a:r>
              <a:rPr lang="ja-JP" altLang="en-US" sz="1200" dirty="0" smtClean="0">
                <a:solidFill>
                  <a:srgbClr val="000000"/>
                </a:solidFill>
                <a:latin typeface="游ゴシック" panose="020B0400000000000000" pitchFamily="50" charset="-128"/>
              </a:rPr>
              <a:t>　</a:t>
            </a:r>
            <a:r>
              <a:rPr lang="en-US" altLang="ja-JP" sz="1200" dirty="0" smtClean="0">
                <a:solidFill>
                  <a:srgbClr val="000000"/>
                </a:solidFill>
                <a:latin typeface="游ゴシック" panose="020B0400000000000000" pitchFamily="50" charset="-128"/>
              </a:rPr>
              <a:t>193.46%  </a:t>
            </a:r>
            <a:r>
              <a:rPr lang="en-US" altLang="ja-JP" sz="1200" dirty="0">
                <a:solidFill>
                  <a:srgbClr val="000000"/>
                </a:solidFill>
                <a:latin typeface="游ゴシック" panose="020B0400000000000000" pitchFamily="50" charset="-128"/>
              </a:rPr>
              <a:t>	</a:t>
            </a:r>
            <a:r>
              <a:rPr lang="ja-JP" altLang="en-US" sz="1200" dirty="0" smtClean="0">
                <a:solidFill>
                  <a:srgbClr val="000000"/>
                </a:solidFill>
                <a:latin typeface="游ゴシック" panose="020B0400000000000000" pitchFamily="50" charset="-128"/>
              </a:rPr>
              <a:t>　  </a:t>
            </a:r>
            <a:r>
              <a:rPr lang="en-US" altLang="ja-JP" sz="1200" dirty="0" smtClean="0">
                <a:solidFill>
                  <a:srgbClr val="000000"/>
                </a:solidFill>
                <a:latin typeface="游ゴシック" panose="020B0400000000000000" pitchFamily="50" charset="-128"/>
              </a:rPr>
              <a:t>124.73% </a:t>
            </a:r>
            <a:r>
              <a:rPr lang="en-US" altLang="ja-JP" sz="1200" dirty="0">
                <a:solidFill>
                  <a:srgbClr val="000000"/>
                </a:solidFill>
                <a:latin typeface="游ゴシック" panose="020B0400000000000000" pitchFamily="50" charset="-128"/>
              </a:rPr>
              <a:t>	</a:t>
            </a:r>
            <a:r>
              <a:rPr lang="ja-JP" altLang="en-US" sz="1200" dirty="0" smtClean="0">
                <a:solidFill>
                  <a:srgbClr val="000000"/>
                </a:solidFill>
                <a:latin typeface="游ゴシック" panose="020B0400000000000000" pitchFamily="50" charset="-128"/>
              </a:rPr>
              <a:t>　　</a:t>
            </a:r>
            <a:r>
              <a:rPr lang="en-US" altLang="ja-JP" sz="1200" dirty="0" smtClean="0">
                <a:solidFill>
                  <a:srgbClr val="000000"/>
                </a:solidFill>
                <a:latin typeface="游ゴシック" panose="020B0400000000000000" pitchFamily="50" charset="-128"/>
              </a:rPr>
              <a:t>94.82% </a:t>
            </a:r>
            <a:r>
              <a:rPr lang="en-US" altLang="ja-JP" sz="1200" dirty="0">
                <a:solidFill>
                  <a:srgbClr val="000000"/>
                </a:solidFill>
                <a:latin typeface="游ゴシック" panose="020B0400000000000000" pitchFamily="50" charset="-128"/>
              </a:rPr>
              <a:t>	</a:t>
            </a:r>
            <a:r>
              <a:rPr lang="en-US" altLang="ja-JP" sz="1200" dirty="0" smtClean="0">
                <a:solidFill>
                  <a:srgbClr val="000000"/>
                </a:solidFill>
                <a:latin typeface="游ゴシック" panose="020B0400000000000000" pitchFamily="50" charset="-128"/>
              </a:rPr>
              <a:t>      381.78% </a:t>
            </a:r>
            <a:r>
              <a:rPr lang="en-US" altLang="ja-JP" sz="1200" dirty="0">
                <a:solidFill>
                  <a:srgbClr val="000000"/>
                </a:solidFill>
                <a:latin typeface="游ゴシック" panose="020B0400000000000000" pitchFamily="50" charset="-128"/>
              </a:rPr>
              <a:t>	</a:t>
            </a:r>
            <a:r>
              <a:rPr lang="en-US" altLang="ja-JP" sz="1200" dirty="0" smtClean="0">
                <a:solidFill>
                  <a:srgbClr val="000000"/>
                </a:solidFill>
                <a:latin typeface="游ゴシック" panose="020B0400000000000000" pitchFamily="50" charset="-128"/>
              </a:rPr>
              <a:t>       274.48%        51.54% </a:t>
            </a:r>
            <a:r>
              <a:rPr lang="en-US" altLang="ja-JP" sz="1200" dirty="0">
                <a:solidFill>
                  <a:srgbClr val="000000"/>
                </a:solidFill>
                <a:latin typeface="游ゴシック" panose="020B0400000000000000" pitchFamily="50" charset="-128"/>
              </a:rPr>
              <a:t>	</a:t>
            </a:r>
            <a:r>
              <a:rPr lang="en-US" altLang="ja-JP" sz="1200" dirty="0" smtClean="0">
                <a:solidFill>
                  <a:srgbClr val="000000"/>
                </a:solidFill>
                <a:latin typeface="游ゴシック" panose="020B0400000000000000" pitchFamily="50" charset="-128"/>
              </a:rPr>
              <a:t>       110.57%</a:t>
            </a:r>
            <a:r>
              <a:rPr lang="en-US" altLang="ja-JP" dirty="0">
                <a:solidFill>
                  <a:srgbClr val="000000"/>
                </a:solidFill>
                <a:latin typeface="游ゴシック" panose="020B0400000000000000" pitchFamily="50" charset="-128"/>
              </a:rPr>
              <a:t>	</a:t>
            </a:r>
          </a:p>
        </p:txBody>
      </p:sp>
    </p:spTree>
    <p:extLst>
      <p:ext uri="{BB962C8B-B14F-4D97-AF65-F5344CB8AC3E}">
        <p14:creationId xmlns:p14="http://schemas.microsoft.com/office/powerpoint/2010/main" val="4053922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19</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5113900"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＜累積欠損金比率＞</a:t>
            </a:r>
            <a:r>
              <a:rPr lang="ja-JP" altLang="en-US" sz="1400" dirty="0">
                <a:solidFill>
                  <a:schemeClr val="tx2">
                    <a:lumMod val="90000"/>
                    <a:lumOff val="10000"/>
                  </a:schemeClr>
                </a:solidFill>
                <a:latin typeface="BIZ UDPゴシック" panose="020B0400000000000000" pitchFamily="50" charset="-128"/>
                <a:ea typeface="BIZ UDPゴシック" panose="020B0400000000000000" pitchFamily="50" charset="-128"/>
              </a:rPr>
              <a:t>営業収益に対する累積欠損金の割合</a:t>
            </a:r>
            <a:endParaRPr lang="ja-JP" altLang="en-US" sz="1400" dirty="0"/>
          </a:p>
        </p:txBody>
      </p:sp>
      <p:graphicFrame>
        <p:nvGraphicFramePr>
          <p:cNvPr id="5" name="グラフ 4"/>
          <p:cNvGraphicFramePr>
            <a:graphicFrameLocks noChangeAspect="1"/>
          </p:cNvGraphicFramePr>
          <p:nvPr>
            <p:extLst>
              <p:ext uri="{D42A27DB-BD31-4B8C-83A1-F6EECF244321}">
                <p14:modId xmlns:p14="http://schemas.microsoft.com/office/powerpoint/2010/main" val="3580838806"/>
              </p:ext>
            </p:extLst>
          </p:nvPr>
        </p:nvGraphicFramePr>
        <p:xfrm>
          <a:off x="120867" y="1270050"/>
          <a:ext cx="5937251" cy="39581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noChangeAspect="1"/>
          </p:cNvGraphicFramePr>
          <p:nvPr>
            <p:extLst>
              <p:ext uri="{D42A27DB-BD31-4B8C-83A1-F6EECF244321}">
                <p14:modId xmlns:p14="http://schemas.microsoft.com/office/powerpoint/2010/main" val="158462786"/>
              </p:ext>
            </p:extLst>
          </p:nvPr>
        </p:nvGraphicFramePr>
        <p:xfrm>
          <a:off x="6125809" y="1270050"/>
          <a:ext cx="5937251" cy="392681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コネクタ 11"/>
          <p:cNvCxnSpPr/>
          <p:nvPr/>
        </p:nvCxnSpPr>
        <p:spPr>
          <a:xfrm>
            <a:off x="6727365" y="4176462"/>
            <a:ext cx="5184000" cy="0"/>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0" y="1089828"/>
            <a:ext cx="800219" cy="215444"/>
          </a:xfrm>
          <a:prstGeom prst="rect">
            <a:avLst/>
          </a:prstGeom>
          <a:noFill/>
        </p:spPr>
        <p:txBody>
          <a:bodyPr wrap="none" rtlCol="0">
            <a:spAutoFit/>
          </a:bodyPr>
          <a:lstStyle/>
          <a:p>
            <a:r>
              <a:rPr kumimoji="1" lang="ja-JP" altLang="en-US" sz="800" dirty="0"/>
              <a:t>（単位：％）</a:t>
            </a:r>
          </a:p>
        </p:txBody>
      </p:sp>
      <p:sp>
        <p:nvSpPr>
          <p:cNvPr id="15" name="テキスト ボックス 14"/>
          <p:cNvSpPr txBox="1"/>
          <p:nvPr/>
        </p:nvSpPr>
        <p:spPr>
          <a:xfrm>
            <a:off x="5992462" y="1089828"/>
            <a:ext cx="800219" cy="215444"/>
          </a:xfrm>
          <a:prstGeom prst="rect">
            <a:avLst/>
          </a:prstGeom>
          <a:noFill/>
        </p:spPr>
        <p:txBody>
          <a:bodyPr wrap="none" rtlCol="0">
            <a:spAutoFit/>
          </a:bodyPr>
          <a:lstStyle/>
          <a:p>
            <a:r>
              <a:rPr kumimoji="1" lang="ja-JP" altLang="en-US" sz="800" dirty="0"/>
              <a:t>（単位：％）</a:t>
            </a:r>
          </a:p>
        </p:txBody>
      </p:sp>
      <p:sp>
        <p:nvSpPr>
          <p:cNvPr id="6" name="角丸四角形 5"/>
          <p:cNvSpPr/>
          <p:nvPr/>
        </p:nvSpPr>
        <p:spPr>
          <a:xfrm>
            <a:off x="134456" y="5217807"/>
            <a:ext cx="1443157" cy="252000"/>
          </a:xfrm>
          <a:prstGeom prst="roundRect">
            <a:avLst/>
          </a:prstGeom>
          <a:solidFill>
            <a:srgbClr val="FBEBE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ysClr val="windowText" lastClr="000000"/>
                </a:solidFill>
              </a:rPr>
              <a:t>類似団体について</a:t>
            </a:r>
            <a:endParaRPr kumimoji="1" lang="en-US" altLang="ja-JP" sz="1200" dirty="0">
              <a:solidFill>
                <a:sysClr val="windowText" lastClr="000000"/>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1727334990"/>
              </p:ext>
            </p:extLst>
          </p:nvPr>
        </p:nvGraphicFramePr>
        <p:xfrm>
          <a:off x="122536" y="5485946"/>
          <a:ext cx="6517750" cy="1295400"/>
        </p:xfrm>
        <a:graphic>
          <a:graphicData uri="http://schemas.openxmlformats.org/drawingml/2006/table">
            <a:tbl>
              <a:tblPr firstRow="1" bandRow="1">
                <a:tableStyleId>{5C22544A-7EE6-4342-B048-85BDC9FD1C3A}</a:tableStyleId>
              </a:tblPr>
              <a:tblGrid>
                <a:gridCol w="476568">
                  <a:extLst>
                    <a:ext uri="{9D8B030D-6E8A-4147-A177-3AD203B41FA5}">
                      <a16:colId xmlns:a16="http://schemas.microsoft.com/office/drawing/2014/main" val="3171225533"/>
                    </a:ext>
                  </a:extLst>
                </a:gridCol>
                <a:gridCol w="1200468">
                  <a:extLst>
                    <a:ext uri="{9D8B030D-6E8A-4147-A177-3AD203B41FA5}">
                      <a16:colId xmlns:a16="http://schemas.microsoft.com/office/drawing/2014/main" val="3938311903"/>
                    </a:ext>
                  </a:extLst>
                </a:gridCol>
                <a:gridCol w="1479868">
                  <a:extLst>
                    <a:ext uri="{9D8B030D-6E8A-4147-A177-3AD203B41FA5}">
                      <a16:colId xmlns:a16="http://schemas.microsoft.com/office/drawing/2014/main" val="1477532593"/>
                    </a:ext>
                  </a:extLst>
                </a:gridCol>
                <a:gridCol w="1200468">
                  <a:extLst>
                    <a:ext uri="{9D8B030D-6E8A-4147-A177-3AD203B41FA5}">
                      <a16:colId xmlns:a16="http://schemas.microsoft.com/office/drawing/2014/main" val="2919986956"/>
                    </a:ext>
                  </a:extLst>
                </a:gridCol>
                <a:gridCol w="2160378">
                  <a:extLst>
                    <a:ext uri="{9D8B030D-6E8A-4147-A177-3AD203B41FA5}">
                      <a16:colId xmlns:a16="http://schemas.microsoft.com/office/drawing/2014/main" val="2349907318"/>
                    </a:ext>
                  </a:extLst>
                </a:gridCol>
              </a:tblGrid>
              <a:tr h="216000">
                <a:tc>
                  <a:txBody>
                    <a:bodyPr/>
                    <a:lstStyle/>
                    <a:p>
                      <a:pPr algn="ct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処理区域内人口密度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供用開始後年数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（府内の類似団体）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361472"/>
                  </a:ext>
                </a:extLst>
              </a:tr>
              <a:tr h="216000">
                <a:tc>
                  <a:txBody>
                    <a:bodyPr/>
                    <a:lstStyle/>
                    <a:p>
                      <a:r>
                        <a:rPr kumimoji="1" lang="en-US" altLang="ja-JP" sz="1100" dirty="0">
                          <a:solidFill>
                            <a:sysClr val="windowText" lastClr="000000"/>
                          </a:solidFill>
                        </a:rPr>
                        <a:t>Aa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枚方市、守口市</a:t>
                      </a:r>
                      <a:r>
                        <a:rPr kumimoji="1" lang="ja-JP" altLang="en-US" sz="1100" baseline="0" dirty="0">
                          <a:solidFill>
                            <a:sysClr val="windowText" lastClr="000000"/>
                          </a:solidFill>
                        </a:rPr>
                        <a:t>など</a:t>
                      </a:r>
                      <a:r>
                        <a:rPr kumimoji="1" lang="en-US" altLang="ja-JP" sz="1100" baseline="0" dirty="0">
                          <a:solidFill>
                            <a:sysClr val="windowText" lastClr="000000"/>
                          </a:solidFill>
                        </a:rPr>
                        <a:t>8</a:t>
                      </a:r>
                      <a:r>
                        <a:rPr kumimoji="1" lang="ja-JP" altLang="en-US" sz="1100" baseline="0" dirty="0">
                          <a:solidFill>
                            <a:sysClr val="windowText" lastClr="000000"/>
                          </a:solidFill>
                        </a:rPr>
                        <a:t>団体</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983237"/>
                  </a:ext>
                </a:extLst>
              </a:tr>
              <a:tr h="216000">
                <a:tc>
                  <a:txBody>
                    <a:bodyPr/>
                    <a:lstStyle/>
                    <a:p>
                      <a:r>
                        <a:rPr kumimoji="1" lang="en-US" altLang="ja-JP" sz="1100" dirty="0">
                          <a:solidFill>
                            <a:sysClr val="windowText" lastClr="000000"/>
                          </a:solidFill>
                        </a:rPr>
                        <a:t>Ac1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50</a:t>
                      </a:r>
                      <a:r>
                        <a:rPr kumimoji="1" lang="ja-JP" altLang="en-US" sz="1100" dirty="0">
                          <a:solidFill>
                            <a:sysClr val="windowText" lastClr="000000"/>
                          </a:solidFill>
                        </a:rPr>
                        <a:t>人／</a:t>
                      </a:r>
                      <a:r>
                        <a:rPr kumimoji="1" lang="en-US" altLang="ja-JP" sz="1100" dirty="0">
                          <a:solidFill>
                            <a:sysClr val="windowText" lastClr="000000"/>
                          </a:solidFill>
                        </a:rPr>
                        <a:t>ha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岸和田市、富田林市など</a:t>
                      </a:r>
                      <a:r>
                        <a:rPr kumimoji="1" lang="en-US" altLang="ja-JP" sz="1100" dirty="0">
                          <a:solidFill>
                            <a:sysClr val="windowText" lastClr="000000"/>
                          </a:solidFill>
                        </a:rPr>
                        <a:t>4</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854486"/>
                  </a:ext>
                </a:extLst>
              </a:tr>
              <a:tr h="216000">
                <a:tc>
                  <a:txBody>
                    <a:bodyPr/>
                    <a:lstStyle/>
                    <a:p>
                      <a:r>
                        <a:rPr kumimoji="1" lang="en-US" altLang="ja-JP" sz="1100" dirty="0">
                          <a:solidFill>
                            <a:sysClr val="windowText" lastClr="000000"/>
                          </a:solidFill>
                        </a:rPr>
                        <a:t>Ba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50829"/>
                  </a:ext>
                </a:extLst>
              </a:tr>
              <a:tr h="216000">
                <a:tc>
                  <a:txBody>
                    <a:bodyPr/>
                    <a:lstStyle/>
                    <a:p>
                      <a:r>
                        <a:rPr kumimoji="1" lang="en-US" altLang="ja-JP" sz="1100" dirty="0">
                          <a:solidFill>
                            <a:sysClr val="windowText" lastClr="000000"/>
                          </a:solidFill>
                        </a:rPr>
                        <a:t>Bb1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75</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柏原市、羽曳野市など</a:t>
                      </a:r>
                      <a:r>
                        <a:rPr kumimoji="1" lang="en-US" altLang="ja-JP" sz="1100" dirty="0">
                          <a:solidFill>
                            <a:sysClr val="windowText" lastClr="000000"/>
                          </a:solidFill>
                        </a:rPr>
                        <a:t>8</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697122"/>
                  </a:ext>
                </a:extLst>
              </a:tr>
            </a:tbl>
          </a:graphicData>
        </a:graphic>
      </p:graphicFrame>
      <p:sp>
        <p:nvSpPr>
          <p:cNvPr id="19" name="正方形/長方形 18"/>
          <p:cNvSpPr/>
          <p:nvPr/>
        </p:nvSpPr>
        <p:spPr>
          <a:xfrm>
            <a:off x="6868883" y="5172528"/>
            <a:ext cx="5278562" cy="165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b="1" dirty="0">
                <a:solidFill>
                  <a:sysClr val="windowText" lastClr="000000"/>
                </a:solidFill>
              </a:rPr>
              <a:t>0</a:t>
            </a:r>
            <a:r>
              <a:rPr kumimoji="1" lang="ja-JP" altLang="en-US" sz="1400" b="1" dirty="0">
                <a:solidFill>
                  <a:sysClr val="windowText" lastClr="000000"/>
                </a:solidFill>
              </a:rPr>
              <a:t>％でない（累積欠損金が発生している）場合は経営の改善を図る必要がある</a:t>
            </a:r>
            <a:r>
              <a:rPr kumimoji="1" lang="ja-JP" altLang="en-US" sz="1400" dirty="0">
                <a:solidFill>
                  <a:sysClr val="windowText" lastClr="000000"/>
                </a:solidFill>
              </a:rPr>
              <a:t>ことを示す。</a:t>
            </a:r>
            <a:endParaRPr kumimoji="1" lang="en-US" altLang="ja-JP" sz="1400" dirty="0">
              <a:solidFill>
                <a:sysClr val="windowText" lastClr="000000"/>
              </a:solidFill>
            </a:endParaRPr>
          </a:p>
          <a:p>
            <a:r>
              <a:rPr kumimoji="1" lang="ja-JP" altLang="en-US" sz="1400" dirty="0">
                <a:solidFill>
                  <a:sysClr val="windowText" lastClr="000000"/>
                </a:solidFill>
              </a:rPr>
              <a:t>企業会計化以降、累積欠損金は発生していない。</a:t>
            </a:r>
            <a:endParaRPr kumimoji="1" lang="en-US" altLang="ja-JP" sz="1400" dirty="0">
              <a:solidFill>
                <a:sysClr val="windowText" lastClr="000000"/>
              </a:solidFill>
            </a:endParaRPr>
          </a:p>
          <a:p>
            <a:r>
              <a:rPr lang="ja-JP" altLang="en-US" sz="1400" dirty="0" smtClean="0">
                <a:solidFill>
                  <a:sysClr val="windowText" lastClr="000000"/>
                </a:solidFill>
              </a:rPr>
              <a:t>（</a:t>
            </a:r>
            <a:r>
              <a:rPr lang="ja-JP" altLang="en-US" sz="1400" dirty="0">
                <a:solidFill>
                  <a:sysClr val="windowText" lastClr="000000"/>
                </a:solidFill>
              </a:rPr>
              <a:t>近隣市の状況）</a:t>
            </a:r>
            <a:endParaRPr lang="en-US" altLang="ja-JP" sz="1400" dirty="0">
              <a:solidFill>
                <a:sysClr val="windowText" lastClr="000000"/>
              </a:solidFill>
            </a:endParaRPr>
          </a:p>
          <a:p>
            <a:r>
              <a:rPr lang="ja-JP" altLang="en-US" sz="1400" dirty="0">
                <a:solidFill>
                  <a:sysClr val="windowText" lastClr="000000"/>
                </a:solidFill>
              </a:rPr>
              <a:t>池田市以外は</a:t>
            </a:r>
            <a:r>
              <a:rPr lang="en-US" altLang="ja-JP" sz="1400" dirty="0">
                <a:solidFill>
                  <a:sysClr val="windowText" lastClr="000000"/>
                </a:solidFill>
              </a:rPr>
              <a:t>0</a:t>
            </a:r>
            <a:r>
              <a:rPr lang="ja-JP" altLang="en-US" sz="1400" dirty="0">
                <a:solidFill>
                  <a:sysClr val="windowText" lastClr="000000"/>
                </a:solidFill>
              </a:rPr>
              <a:t>％となっている。</a:t>
            </a:r>
            <a:endParaRPr lang="en-US" altLang="ja-JP" sz="1400" dirty="0">
              <a:solidFill>
                <a:sysClr val="windowText" lastClr="000000"/>
              </a:solidFill>
            </a:endParaRPr>
          </a:p>
          <a:p>
            <a:r>
              <a:rPr lang="ja-JP" altLang="en-US" sz="1400" dirty="0">
                <a:solidFill>
                  <a:sysClr val="windowText" lastClr="000000"/>
                </a:solidFill>
              </a:rPr>
              <a:t>池田市は令和  </a:t>
            </a:r>
            <a:r>
              <a:rPr lang="en-US" altLang="ja-JP" sz="1400" dirty="0">
                <a:solidFill>
                  <a:sysClr val="windowText" lastClr="000000"/>
                </a:solidFill>
              </a:rPr>
              <a:t>6</a:t>
            </a:r>
            <a:r>
              <a:rPr lang="ja-JP" altLang="en-US" sz="1400" dirty="0">
                <a:solidFill>
                  <a:sysClr val="windowText" lastClr="000000"/>
                </a:solidFill>
              </a:rPr>
              <a:t>年</a:t>
            </a:r>
            <a:r>
              <a:rPr lang="en-US" altLang="ja-JP" sz="1400" dirty="0">
                <a:solidFill>
                  <a:sysClr val="windowText" lastClr="000000"/>
                </a:solidFill>
              </a:rPr>
              <a:t>1</a:t>
            </a:r>
            <a:r>
              <a:rPr lang="ja-JP" altLang="en-US" sz="1400" dirty="0">
                <a:solidFill>
                  <a:sysClr val="windowText" lastClr="000000"/>
                </a:solidFill>
              </a:rPr>
              <a:t>月に使用料を改定</a:t>
            </a:r>
            <a:endParaRPr lang="en-US" altLang="ja-JP" sz="1400" dirty="0">
              <a:solidFill>
                <a:sysClr val="windowText" lastClr="000000"/>
              </a:solidFill>
            </a:endParaRPr>
          </a:p>
        </p:txBody>
      </p:sp>
      <p:sp>
        <p:nvSpPr>
          <p:cNvPr id="17" name="テキスト ボックス 16"/>
          <p:cNvSpPr txBox="1"/>
          <p:nvPr/>
        </p:nvSpPr>
        <p:spPr>
          <a:xfrm>
            <a:off x="7237392" y="441834"/>
            <a:ext cx="4955203" cy="276999"/>
          </a:xfrm>
          <a:prstGeom prst="rect">
            <a:avLst/>
          </a:prstGeom>
          <a:noFill/>
        </p:spPr>
        <p:txBody>
          <a:bodyPr wrap="none" rtlCol="0">
            <a:spAutoFit/>
          </a:bodyPr>
          <a:lstStyle/>
          <a:p>
            <a:r>
              <a:rPr kumimoji="1" lang="en-US" altLang="ja-JP" sz="1200" dirty="0"/>
              <a:t>※</a:t>
            </a:r>
            <a:r>
              <a:rPr kumimoji="1" lang="ja-JP" altLang="en-US" sz="1200" dirty="0"/>
              <a:t>数値は公共下水道事業の経営比較分析表（令和５年度決算）を参照</a:t>
            </a:r>
          </a:p>
        </p:txBody>
      </p:sp>
      <p:sp>
        <p:nvSpPr>
          <p:cNvPr id="20" name="正方形/長方形 19"/>
          <p:cNvSpPr/>
          <p:nvPr/>
        </p:nvSpPr>
        <p:spPr>
          <a:xfrm>
            <a:off x="10046752" y="826654"/>
            <a:ext cx="1864613" cy="276999"/>
          </a:xfrm>
          <a:prstGeom prst="rect">
            <a:avLst/>
          </a:prstGeom>
          <a:solidFill>
            <a:srgbClr val="FBEBE8"/>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smtClean="0">
                <a:solidFill>
                  <a:sysClr val="windowText" lastClr="000000"/>
                </a:solidFill>
              </a:rPr>
              <a:t>北摂七市一町</a:t>
            </a:r>
            <a:r>
              <a:rPr kumimoji="1" lang="ja-JP" altLang="en-US" sz="1200" dirty="0" smtClean="0">
                <a:solidFill>
                  <a:sysClr val="windowText" lastClr="000000"/>
                </a:solidFill>
              </a:rPr>
              <a:t>平均</a:t>
            </a:r>
            <a:r>
              <a:rPr lang="en-US" altLang="ja-JP" sz="1200" dirty="0" smtClean="0">
                <a:solidFill>
                  <a:sysClr val="windowText" lastClr="000000"/>
                </a:solidFill>
              </a:rPr>
              <a:t>3</a:t>
            </a:r>
            <a:r>
              <a:rPr kumimoji="1" lang="en-US" altLang="ja-JP" sz="1200" dirty="0" smtClean="0">
                <a:solidFill>
                  <a:sysClr val="windowText" lastClr="000000"/>
                </a:solidFill>
              </a:rPr>
              <a:t>.38</a:t>
            </a:r>
            <a:r>
              <a:rPr kumimoji="1" lang="ja-JP" altLang="en-US" sz="1200" dirty="0" smtClean="0">
                <a:solidFill>
                  <a:sysClr val="windowText" lastClr="000000"/>
                </a:solidFill>
              </a:rPr>
              <a:t>％</a:t>
            </a:r>
            <a:endParaRPr kumimoji="1" lang="ja-JP" altLang="en-US" sz="1200" dirty="0">
              <a:solidFill>
                <a:sysClr val="windowText" lastClr="000000"/>
              </a:solidFill>
            </a:endParaRPr>
          </a:p>
        </p:txBody>
      </p:sp>
    </p:spTree>
    <p:extLst>
      <p:ext uri="{BB962C8B-B14F-4D97-AF65-F5344CB8AC3E}">
        <p14:creationId xmlns:p14="http://schemas.microsoft.com/office/powerpoint/2010/main" val="285000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A9782181-70D7-7F04-092F-A13F5C353F13}"/>
              </a:ext>
            </a:extLst>
          </p:cNvPr>
          <p:cNvGraphicFramePr>
            <a:graphicFrameLocks noGrp="1"/>
          </p:cNvGraphicFramePr>
          <p:nvPr>
            <p:extLst>
              <p:ext uri="{D42A27DB-BD31-4B8C-83A1-F6EECF244321}">
                <p14:modId xmlns:p14="http://schemas.microsoft.com/office/powerpoint/2010/main" val="982860672"/>
              </p:ext>
            </p:extLst>
          </p:nvPr>
        </p:nvGraphicFramePr>
        <p:xfrm>
          <a:off x="1027653" y="613675"/>
          <a:ext cx="9929091" cy="5768273"/>
        </p:xfrm>
        <a:graphic>
          <a:graphicData uri="http://schemas.openxmlformats.org/drawingml/2006/table">
            <a:tbl>
              <a:tblPr firstRow="1" bandRow="1">
                <a:tableStyleId>{5C22544A-7EE6-4342-B048-85BDC9FD1C3A}</a:tableStyleId>
              </a:tblPr>
              <a:tblGrid>
                <a:gridCol w="552129">
                  <a:extLst>
                    <a:ext uri="{9D8B030D-6E8A-4147-A177-3AD203B41FA5}">
                      <a16:colId xmlns:a16="http://schemas.microsoft.com/office/drawing/2014/main" val="1824774767"/>
                    </a:ext>
                  </a:extLst>
                </a:gridCol>
                <a:gridCol w="1610227">
                  <a:extLst>
                    <a:ext uri="{9D8B030D-6E8A-4147-A177-3AD203B41FA5}">
                      <a16:colId xmlns:a16="http://schemas.microsoft.com/office/drawing/2014/main" val="1624543506"/>
                    </a:ext>
                  </a:extLst>
                </a:gridCol>
                <a:gridCol w="1654315">
                  <a:extLst>
                    <a:ext uri="{9D8B030D-6E8A-4147-A177-3AD203B41FA5}">
                      <a16:colId xmlns:a16="http://schemas.microsoft.com/office/drawing/2014/main" val="2411870956"/>
                    </a:ext>
                  </a:extLst>
                </a:gridCol>
                <a:gridCol w="6112420">
                  <a:extLst>
                    <a:ext uri="{9D8B030D-6E8A-4147-A177-3AD203B41FA5}">
                      <a16:colId xmlns:a16="http://schemas.microsoft.com/office/drawing/2014/main" val="698710896"/>
                    </a:ext>
                  </a:extLst>
                </a:gridCol>
              </a:tblGrid>
              <a:tr h="591130">
                <a:tc>
                  <a:txBody>
                    <a:bodyPr/>
                    <a:lstStyle/>
                    <a:p>
                      <a:endParaRPr kumimoji="1" lang="ja-JP" altLang="en-US" dirty="0"/>
                    </a:p>
                  </a:txBody>
                  <a:tcPr>
                    <a:noFill/>
                  </a:tcPr>
                </a:tc>
                <a:tc gridSpan="2">
                  <a:txBody>
                    <a:bodyPr/>
                    <a:lstStyle/>
                    <a:p>
                      <a:pPr algn="ctr"/>
                      <a:r>
                        <a:rPr kumimoji="1" lang="ja-JP" altLang="en-US" sz="2000" b="0" dirty="0">
                          <a:latin typeface="BIZ UDゴシック" panose="020B0400000000000000" pitchFamily="49" charset="-128"/>
                          <a:ea typeface="BIZ UDゴシック" panose="020B0400000000000000" pitchFamily="49" charset="-128"/>
                        </a:rPr>
                        <a:t>開催日</a:t>
                      </a:r>
                    </a:p>
                  </a:txBody>
                  <a:tcPr>
                    <a:noFill/>
                  </a:tcPr>
                </a:tc>
                <a:tc hMerge="1">
                  <a:txBody>
                    <a:bodyPr/>
                    <a:lstStyle/>
                    <a:p>
                      <a:endParaRPr kumimoji="1" lang="ja-JP" altLang="en-US" dirty="0"/>
                    </a:p>
                  </a:txBody>
                  <a:tcPr/>
                </a:tc>
                <a:tc>
                  <a:txBody>
                    <a:bodyPr/>
                    <a:lstStyle/>
                    <a:p>
                      <a:pPr algn="ctr"/>
                      <a:r>
                        <a:rPr kumimoji="1" lang="ja-JP" altLang="en-US" sz="2000" b="0" dirty="0">
                          <a:latin typeface="BIZ UDゴシック" panose="020B0400000000000000" pitchFamily="49" charset="-128"/>
                          <a:ea typeface="BIZ UDゴシック" panose="020B0400000000000000" pitchFamily="49" charset="-128"/>
                        </a:rPr>
                        <a:t>議題等</a:t>
                      </a:r>
                    </a:p>
                  </a:txBody>
                  <a:tcPr>
                    <a:noFill/>
                  </a:tcPr>
                </a:tc>
                <a:extLst>
                  <a:ext uri="{0D108BD9-81ED-4DB2-BD59-A6C34878D82A}">
                    <a16:rowId xmlns:a16="http://schemas.microsoft.com/office/drawing/2014/main" val="1206079306"/>
                  </a:ext>
                </a:extLst>
              </a:tr>
              <a:tr h="650241">
                <a:tc rowSpan="4">
                  <a:txBody>
                    <a:bodyPr/>
                    <a:lstStyle/>
                    <a:p>
                      <a:pPr algn="ctr"/>
                      <a:endParaRPr kumimoji="1" lang="en-US" altLang="ja-JP" dirty="0"/>
                    </a:p>
                    <a:p>
                      <a:pPr algn="ctr"/>
                      <a:endParaRPr kumimoji="1" lang="en-US" altLang="ja-JP" dirty="0"/>
                    </a:p>
                    <a:p>
                      <a:pPr algn="ctr"/>
                      <a:r>
                        <a:rPr kumimoji="1" lang="ja-JP" altLang="en-US" dirty="0">
                          <a:solidFill>
                            <a:schemeClr val="bg1"/>
                          </a:solidFill>
                          <a:latin typeface="BIZ UDゴシック" panose="020B0400000000000000" pitchFamily="49" charset="-128"/>
                          <a:ea typeface="BIZ UDゴシック" panose="020B0400000000000000" pitchFamily="49" charset="-128"/>
                        </a:rPr>
                        <a:t>令和７年度</a:t>
                      </a:r>
                    </a:p>
                  </a:txBody>
                  <a:tcPr>
                    <a:solidFill>
                      <a:schemeClr val="tx2">
                        <a:lumMod val="50000"/>
                        <a:lumOff val="50000"/>
                      </a:schemeClr>
                    </a:solidFill>
                  </a:tcPr>
                </a:tc>
                <a:tc>
                  <a:txBody>
                    <a:bodyPr/>
                    <a:lstStyle/>
                    <a:p>
                      <a:r>
                        <a:rPr kumimoji="1" lang="ja-JP" altLang="en-US" dirty="0">
                          <a:solidFill>
                            <a:schemeClr val="tx1"/>
                          </a:solidFill>
                        </a:rPr>
                        <a:t>７月４日</a:t>
                      </a:r>
                      <a:endParaRPr kumimoji="1" lang="en-US" altLang="ja-JP"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第１回</a:t>
                      </a:r>
                      <a:r>
                        <a:rPr kumimoji="1" lang="ja-JP" altLang="en-US" sz="1800" b="0" i="0" u="none" strike="noStrike" kern="1200" cap="none" spc="0" normalizeH="0" baseline="0" noProof="0" dirty="0">
                          <a:ln>
                            <a:noFill/>
                          </a:ln>
                          <a:solidFill>
                            <a:prstClr val="black"/>
                          </a:solidFill>
                          <a:effectLst/>
                          <a:uLnTx/>
                          <a:uFillTx/>
                          <a:latin typeface="+mn-lt"/>
                          <a:ea typeface="+mn-ea"/>
                          <a:cs typeface="+mn-cs"/>
                        </a:rPr>
                        <a:t>審議会</a:t>
                      </a:r>
                    </a:p>
                    <a:p>
                      <a:endParaRPr kumimoji="1" lang="en-US" altLang="ja-JP" dirty="0"/>
                    </a:p>
                  </a:txBody>
                  <a:tcPr>
                    <a:solidFill>
                      <a:schemeClr val="bg1"/>
                    </a:solidFill>
                  </a:tcPr>
                </a:tc>
                <a:tc>
                  <a:txBody>
                    <a:bodyPr/>
                    <a:lstStyle/>
                    <a:p>
                      <a:r>
                        <a:rPr kumimoji="1" lang="ja-JP" altLang="en-US" dirty="0"/>
                        <a:t>・下水道等事業の概要と現況について</a:t>
                      </a:r>
                      <a:endParaRPr kumimoji="1" lang="en-US" altLang="ja-JP" dirty="0"/>
                    </a:p>
                    <a:p>
                      <a:r>
                        <a:rPr kumimoji="1" lang="ja-JP" altLang="en-US" dirty="0"/>
                        <a:t>・下水道等事業会計の概要と経営状況について</a:t>
                      </a:r>
                    </a:p>
                  </a:txBody>
                  <a:tcPr>
                    <a:solidFill>
                      <a:schemeClr val="bg1"/>
                    </a:solidFill>
                  </a:tcPr>
                </a:tc>
                <a:extLst>
                  <a:ext uri="{0D108BD9-81ED-4DB2-BD59-A6C34878D82A}">
                    <a16:rowId xmlns:a16="http://schemas.microsoft.com/office/drawing/2014/main" val="2783727950"/>
                  </a:ext>
                </a:extLst>
              </a:tr>
              <a:tr h="667683">
                <a:tc vMerge="1">
                  <a:txBody>
                    <a:bodyPr/>
                    <a:lstStyle/>
                    <a:p>
                      <a:endParaRPr kumimoji="1" lang="ja-JP" altLang="en-US" dirty="0"/>
                    </a:p>
                  </a:txBody>
                  <a:tcPr/>
                </a:tc>
                <a:tc>
                  <a:txBody>
                    <a:bodyPr/>
                    <a:lstStyle/>
                    <a:p>
                      <a:r>
                        <a:rPr kumimoji="1" lang="ja-JP" altLang="en-US" dirty="0"/>
                        <a:t>９月２９日</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第２回</a:t>
                      </a:r>
                      <a:r>
                        <a:rPr kumimoji="1" lang="ja-JP" altLang="en-US" sz="1800" b="0" i="0" u="none" strike="noStrike" kern="1200" cap="none" spc="0" normalizeH="0" baseline="0" noProof="0" dirty="0">
                          <a:ln>
                            <a:noFill/>
                          </a:ln>
                          <a:solidFill>
                            <a:prstClr val="black"/>
                          </a:solidFill>
                          <a:effectLst/>
                          <a:uLnTx/>
                          <a:uFillTx/>
                          <a:latin typeface="+mn-lt"/>
                          <a:ea typeface="+mn-ea"/>
                          <a:cs typeface="+mn-cs"/>
                        </a:rPr>
                        <a:t>審議会</a:t>
                      </a:r>
                    </a:p>
                    <a:p>
                      <a:endParaRPr kumimoji="1" lang="en-US" altLang="ja-JP" dirty="0"/>
                    </a:p>
                  </a:txBody>
                  <a:tcPr>
                    <a:solidFill>
                      <a:schemeClr val="bg1">
                        <a:lumMod val="95000"/>
                      </a:schemeClr>
                    </a:solidFill>
                  </a:tcPr>
                </a:tc>
                <a:tc>
                  <a:txBody>
                    <a:bodyPr/>
                    <a:lstStyle/>
                    <a:p>
                      <a:r>
                        <a:rPr kumimoji="1" lang="ja-JP" altLang="en-US" dirty="0"/>
                        <a:t>・投資計画（主に汚水）について</a:t>
                      </a:r>
                      <a:endParaRPr kumimoji="1" lang="en-US" altLang="ja-JP" dirty="0"/>
                    </a:p>
                    <a:p>
                      <a:r>
                        <a:rPr kumimoji="1" lang="ja-JP" altLang="en-US" dirty="0"/>
                        <a:t>・財政計画について</a:t>
                      </a:r>
                    </a:p>
                  </a:txBody>
                  <a:tcPr>
                    <a:solidFill>
                      <a:schemeClr val="bg1">
                        <a:lumMod val="95000"/>
                      </a:schemeClr>
                    </a:solidFill>
                  </a:tcPr>
                </a:tc>
                <a:extLst>
                  <a:ext uri="{0D108BD9-81ED-4DB2-BD59-A6C34878D82A}">
                    <a16:rowId xmlns:a16="http://schemas.microsoft.com/office/drawing/2014/main" val="3031721873"/>
                  </a:ext>
                </a:extLst>
              </a:tr>
              <a:tr h="637234">
                <a:tc vMerge="1">
                  <a:txBody>
                    <a:bodyPr/>
                    <a:lstStyle/>
                    <a:p>
                      <a:endParaRPr kumimoji="1" lang="ja-JP" altLang="en-US" dirty="0"/>
                    </a:p>
                  </a:txBody>
                  <a:tcPr/>
                </a:tc>
                <a:tc>
                  <a:txBody>
                    <a:bodyPr/>
                    <a:lstStyle/>
                    <a:p>
                      <a:r>
                        <a:rPr kumimoji="1" lang="ja-JP" altLang="en-US" dirty="0" smtClean="0"/>
                        <a:t>１２月２５日</a:t>
                      </a:r>
                      <a:endParaRPr kumimoji="1" lang="ja-JP" altLang="en-US"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第３回審議会</a:t>
                      </a:r>
                    </a:p>
                  </a:txBody>
                  <a:tcPr>
                    <a:solidFill>
                      <a:schemeClr val="bg1"/>
                    </a:solidFill>
                  </a:tcPr>
                </a:tc>
                <a:tc>
                  <a:txBody>
                    <a:bodyPr/>
                    <a:lstStyle/>
                    <a:p>
                      <a:r>
                        <a:rPr kumimoji="1" lang="ja-JP" altLang="en-US" dirty="0"/>
                        <a:t>・経営改善策、経営目標（主に財務関係）について</a:t>
                      </a:r>
                      <a:endParaRPr kumimoji="1" lang="en-US" altLang="ja-JP" dirty="0"/>
                    </a:p>
                    <a:p>
                      <a:r>
                        <a:rPr kumimoji="1" lang="ja-JP" altLang="en-US" dirty="0"/>
                        <a:t>・</a:t>
                      </a:r>
                      <a:r>
                        <a:rPr kumimoji="1" lang="ja-JP" altLang="en-US" dirty="0" smtClean="0"/>
                        <a:t>使用料に関する本市の状況について</a:t>
                      </a:r>
                      <a:endParaRPr kumimoji="1" lang="en-US" altLang="ja-JP" dirty="0"/>
                    </a:p>
                  </a:txBody>
                  <a:tcPr>
                    <a:solidFill>
                      <a:schemeClr val="bg1"/>
                    </a:solidFill>
                  </a:tcPr>
                </a:tc>
                <a:extLst>
                  <a:ext uri="{0D108BD9-81ED-4DB2-BD59-A6C34878D82A}">
                    <a16:rowId xmlns:a16="http://schemas.microsoft.com/office/drawing/2014/main" val="3837144030"/>
                  </a:ext>
                </a:extLst>
              </a:tr>
              <a:tr h="364133">
                <a:tc vMerge="1">
                  <a:txBody>
                    <a:bodyPr/>
                    <a:lstStyle/>
                    <a:p>
                      <a:endParaRPr kumimoji="1" lang="ja-JP" altLang="en-US"/>
                    </a:p>
                  </a:txBody>
                  <a:tcPr/>
                </a:tc>
                <a:tc>
                  <a:txBody>
                    <a:bodyPr/>
                    <a:lstStyle/>
                    <a:p>
                      <a:r>
                        <a:rPr kumimoji="1" lang="ja-JP" altLang="en-US" dirty="0"/>
                        <a:t>２～３月</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（予備）</a:t>
                      </a: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審議会</a:t>
                      </a:r>
                    </a:p>
                  </a:txBody>
                  <a:tcPr>
                    <a:solidFill>
                      <a:schemeClr val="bg1">
                        <a:lumMod val="95000"/>
                      </a:schemeClr>
                    </a:solidFill>
                  </a:tcPr>
                </a:tc>
                <a:tc>
                  <a:txBody>
                    <a:bodyPr/>
                    <a:lstStyle/>
                    <a:p>
                      <a:endParaRPr kumimoji="1" lang="ja-JP" altLang="en-US" dirty="0"/>
                    </a:p>
                  </a:txBody>
                  <a:tcPr>
                    <a:solidFill>
                      <a:schemeClr val="bg1">
                        <a:lumMod val="95000"/>
                      </a:schemeClr>
                    </a:solidFill>
                  </a:tcPr>
                </a:tc>
                <a:extLst>
                  <a:ext uri="{0D108BD9-81ED-4DB2-BD59-A6C34878D82A}">
                    <a16:rowId xmlns:a16="http://schemas.microsoft.com/office/drawing/2014/main" val="645744669"/>
                  </a:ext>
                </a:extLst>
              </a:tr>
              <a:tr h="637234">
                <a:tc rowSpan="6">
                  <a:txBody>
                    <a:bodyPr/>
                    <a:lstStyle/>
                    <a:p>
                      <a:pPr algn="ctr"/>
                      <a:endParaRPr kumimoji="1" lang="en-US" altLang="ja-JP" dirty="0"/>
                    </a:p>
                    <a:p>
                      <a:pPr algn="ctr"/>
                      <a:endParaRPr kumimoji="1" lang="en-US" altLang="ja-JP" dirty="0">
                        <a:solidFill>
                          <a:schemeClr val="bg1"/>
                        </a:solidFill>
                      </a:endParaRPr>
                    </a:p>
                    <a:p>
                      <a:pPr algn="ctr"/>
                      <a:r>
                        <a:rPr kumimoji="1" lang="ja-JP" altLang="en-US" dirty="0">
                          <a:solidFill>
                            <a:schemeClr val="bg1"/>
                          </a:solidFill>
                          <a:latin typeface="BIZ UDゴシック" panose="020B0400000000000000" pitchFamily="49" charset="-128"/>
                          <a:ea typeface="BIZ UDゴシック" panose="020B0400000000000000" pitchFamily="49" charset="-128"/>
                        </a:rPr>
                        <a:t>令和８年度</a:t>
                      </a:r>
                    </a:p>
                  </a:txBody>
                  <a:tcPr>
                    <a:solidFill>
                      <a:schemeClr val="tx2">
                        <a:lumMod val="75000"/>
                        <a:lumOff val="25000"/>
                      </a:schemeClr>
                    </a:solidFill>
                  </a:tcPr>
                </a:tc>
                <a:tc>
                  <a:txBody>
                    <a:bodyPr/>
                    <a:lstStyle/>
                    <a:p>
                      <a:r>
                        <a:rPr kumimoji="1" lang="ja-JP" altLang="en-US" dirty="0"/>
                        <a:t>６月</a:t>
                      </a:r>
                      <a:endParaRPr kumimoji="1" lang="en-US" altLang="ja-JP"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第１回審議会</a:t>
                      </a:r>
                    </a:p>
                  </a:txBody>
                  <a:tcPr>
                    <a:solidFill>
                      <a:schemeClr val="bg1"/>
                    </a:solidFill>
                  </a:tcPr>
                </a:tc>
                <a:tc>
                  <a:txBody>
                    <a:bodyPr/>
                    <a:lstStyle/>
                    <a:p>
                      <a:r>
                        <a:rPr kumimoji="1" lang="ja-JP" altLang="en-US" dirty="0"/>
                        <a:t>・投資計画（主に雨水）について</a:t>
                      </a:r>
                      <a:endParaRPr kumimoji="1" lang="en-US" altLang="ja-JP" dirty="0"/>
                    </a:p>
                    <a:p>
                      <a:r>
                        <a:rPr kumimoji="1" lang="ja-JP" altLang="en-US" dirty="0"/>
                        <a:t>・経営目標の設定について</a:t>
                      </a:r>
                    </a:p>
                  </a:txBody>
                  <a:tcPr>
                    <a:solidFill>
                      <a:schemeClr val="bg1"/>
                    </a:solidFill>
                  </a:tcPr>
                </a:tc>
                <a:extLst>
                  <a:ext uri="{0D108BD9-81ED-4DB2-BD59-A6C34878D82A}">
                    <a16:rowId xmlns:a16="http://schemas.microsoft.com/office/drawing/2014/main" val="2261101086"/>
                  </a:ext>
                </a:extLst>
              </a:tr>
              <a:tr h="502457">
                <a:tc vMerge="1">
                  <a:txBody>
                    <a:bodyPr/>
                    <a:lstStyle/>
                    <a:p>
                      <a:endParaRPr kumimoji="1" lang="ja-JP" altLang="en-US" dirty="0"/>
                    </a:p>
                  </a:txBody>
                  <a:tcPr/>
                </a:tc>
                <a:tc>
                  <a:txBody>
                    <a:bodyPr/>
                    <a:lstStyle/>
                    <a:p>
                      <a:r>
                        <a:rPr kumimoji="1" lang="ja-JP" altLang="en-US" dirty="0"/>
                        <a:t>９月</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第２回審議会</a:t>
                      </a:r>
                    </a:p>
                  </a:txBody>
                  <a:tcPr>
                    <a:solidFill>
                      <a:schemeClr val="bg2"/>
                    </a:solidFill>
                  </a:tcPr>
                </a:tc>
                <a:tc>
                  <a:txBody>
                    <a:bodyPr/>
                    <a:lstStyle/>
                    <a:p>
                      <a:r>
                        <a:rPr kumimoji="1" lang="ja-JP" altLang="en-US" dirty="0"/>
                        <a:t>第２次高槻市下水道等事業経営計画（案）の提示</a:t>
                      </a:r>
                      <a:endParaRPr kumimoji="1" lang="en-US" altLang="ja-JP" dirty="0"/>
                    </a:p>
                    <a:p>
                      <a:r>
                        <a:rPr kumimoji="1" lang="ja-JP" altLang="en-US" dirty="0"/>
                        <a:t>（答申）について</a:t>
                      </a:r>
                    </a:p>
                  </a:txBody>
                  <a:tcPr>
                    <a:solidFill>
                      <a:schemeClr val="bg2"/>
                    </a:solidFill>
                  </a:tcPr>
                </a:tc>
                <a:extLst>
                  <a:ext uri="{0D108BD9-81ED-4DB2-BD59-A6C34878D82A}">
                    <a16:rowId xmlns:a16="http://schemas.microsoft.com/office/drawing/2014/main" val="329866915"/>
                  </a:ext>
                </a:extLst>
              </a:tr>
              <a:tr h="416827">
                <a:tc vMerge="1">
                  <a:txBody>
                    <a:bodyPr/>
                    <a:lstStyle/>
                    <a:p>
                      <a:endParaRPr kumimoji="1" lang="ja-JP" altLang="en-US" dirty="0"/>
                    </a:p>
                  </a:txBody>
                  <a:tcPr/>
                </a:tc>
                <a:tc>
                  <a:txBody>
                    <a:bodyPr/>
                    <a:lstStyle/>
                    <a:p>
                      <a:r>
                        <a:rPr kumimoji="1" lang="ja-JP" altLang="en-US" dirty="0"/>
                        <a:t>１２月上旬</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委員会協議会</a:t>
                      </a:r>
                    </a:p>
                  </a:txBody>
                  <a:tcPr>
                    <a:solidFill>
                      <a:schemeClr val="bg1"/>
                    </a:solidFill>
                  </a:tcPr>
                </a:tc>
                <a:tc>
                  <a:txBody>
                    <a:bodyPr/>
                    <a:lstStyle/>
                    <a:p>
                      <a:r>
                        <a:rPr kumimoji="1" lang="ja-JP" altLang="en-US" dirty="0"/>
                        <a:t>パブリックコメントの実施について</a:t>
                      </a:r>
                    </a:p>
                  </a:txBody>
                  <a:tcPr>
                    <a:solidFill>
                      <a:schemeClr val="bg1"/>
                    </a:solidFill>
                  </a:tcPr>
                </a:tc>
                <a:extLst>
                  <a:ext uri="{0D108BD9-81ED-4DB2-BD59-A6C34878D82A}">
                    <a16:rowId xmlns:a16="http://schemas.microsoft.com/office/drawing/2014/main" val="3801093724"/>
                  </a:ext>
                </a:extLst>
              </a:tr>
              <a:tr h="424872">
                <a:tc vMerge="1">
                  <a:txBody>
                    <a:bodyPr/>
                    <a:lstStyle/>
                    <a:p>
                      <a:endParaRPr kumimoji="1" lang="ja-JP" altLang="en-US"/>
                    </a:p>
                  </a:txBody>
                  <a:tcPr/>
                </a:tc>
                <a:tc>
                  <a:txBody>
                    <a:bodyPr/>
                    <a:lstStyle/>
                    <a:p>
                      <a:r>
                        <a:rPr kumimoji="1" lang="ja-JP" altLang="en-US" dirty="0"/>
                        <a:t>１２～１月</a:t>
                      </a:r>
                    </a:p>
                  </a:txBody>
                  <a:tcPr>
                    <a:solidFill>
                      <a:schemeClr val="bg2"/>
                    </a:solidFill>
                  </a:tcPr>
                </a:tc>
                <a:tc gridSpan="2">
                  <a:txBody>
                    <a:bodyPr/>
                    <a:lstStyle/>
                    <a:p>
                      <a:pPr algn="ctr"/>
                      <a:r>
                        <a:rPr kumimoji="1" lang="ja-JP" altLang="en-US" dirty="0"/>
                        <a:t>パブリックコメント実施</a:t>
                      </a:r>
                    </a:p>
                  </a:txBody>
                  <a:tcPr>
                    <a:solidFill>
                      <a:schemeClr val="bg2"/>
                    </a:solidFill>
                  </a:tcPr>
                </a:tc>
                <a:tc hMerge="1">
                  <a:txBody>
                    <a:bodyPr/>
                    <a:lstStyle/>
                    <a:p>
                      <a:endParaRPr dirty="0"/>
                    </a:p>
                  </a:txBody>
                  <a:tcPr/>
                </a:tc>
                <a:extLst>
                  <a:ext uri="{0D108BD9-81ED-4DB2-BD59-A6C34878D82A}">
                    <a16:rowId xmlns:a16="http://schemas.microsoft.com/office/drawing/2014/main" val="1852201046"/>
                  </a:ext>
                </a:extLst>
              </a:tr>
              <a:tr h="364133">
                <a:tc vMerge="1">
                  <a:txBody>
                    <a:bodyPr/>
                    <a:lstStyle/>
                    <a:p>
                      <a:endParaRPr kumimoji="1" lang="ja-JP" altLang="en-US" dirty="0"/>
                    </a:p>
                  </a:txBody>
                  <a:tcPr/>
                </a:tc>
                <a:tc>
                  <a:txBody>
                    <a:bodyPr/>
                    <a:lstStyle/>
                    <a:p>
                      <a:r>
                        <a:rPr kumimoji="1" lang="ja-JP" altLang="en-US" dirty="0"/>
                        <a:t>１月</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lt"/>
                          <a:ea typeface="+mn-ea"/>
                          <a:cs typeface="+mn-cs"/>
                        </a:rPr>
                        <a:t>（予備）</a:t>
                      </a:r>
                      <a:r>
                        <a:rPr kumimoji="1" lang="ja-JP" altLang="en-US" sz="1800" b="0" i="0" u="none" strike="noStrike" kern="1200" cap="none" spc="0" normalizeH="0" baseline="0" noProof="0" dirty="0">
                          <a:ln>
                            <a:noFill/>
                          </a:ln>
                          <a:solidFill>
                            <a:prstClr val="black"/>
                          </a:solidFill>
                          <a:effectLst/>
                          <a:uLnTx/>
                          <a:uFillTx/>
                          <a:latin typeface="+mn-lt"/>
                          <a:ea typeface="+mn-ea"/>
                          <a:cs typeface="+mn-cs"/>
                        </a:rPr>
                        <a:t>審議会</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パブリックコメント後に必要があれば開催</a:t>
                      </a:r>
                    </a:p>
                  </a:txBody>
                  <a:tcPr>
                    <a:solidFill>
                      <a:schemeClr val="bg1"/>
                    </a:solidFill>
                  </a:tcPr>
                </a:tc>
                <a:extLst>
                  <a:ext uri="{0D108BD9-81ED-4DB2-BD59-A6C34878D82A}">
                    <a16:rowId xmlns:a16="http://schemas.microsoft.com/office/drawing/2014/main" val="1042608064"/>
                  </a:ext>
                </a:extLst>
              </a:tr>
              <a:tr h="364133">
                <a:tc vMerge="1">
                  <a:txBody>
                    <a:bodyPr/>
                    <a:lstStyle/>
                    <a:p>
                      <a:endParaRPr kumimoji="1" lang="ja-JP" altLang="en-US" dirty="0"/>
                    </a:p>
                  </a:txBody>
                  <a:tcPr/>
                </a:tc>
                <a:tc>
                  <a:txBody>
                    <a:bodyPr/>
                    <a:lstStyle/>
                    <a:p>
                      <a:r>
                        <a:rPr kumimoji="1" lang="ja-JP" altLang="en-US" dirty="0"/>
                        <a:t>３月</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委員会協議会</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パブリックコメントの結果と対応について</a:t>
                      </a:r>
                    </a:p>
                  </a:txBody>
                  <a:tcPr>
                    <a:solidFill>
                      <a:schemeClr val="bg1">
                        <a:lumMod val="95000"/>
                      </a:schemeClr>
                    </a:solidFill>
                  </a:tcPr>
                </a:tc>
                <a:extLst>
                  <a:ext uri="{0D108BD9-81ED-4DB2-BD59-A6C34878D82A}">
                    <a16:rowId xmlns:a16="http://schemas.microsoft.com/office/drawing/2014/main" val="1144846911"/>
                  </a:ext>
                </a:extLst>
              </a:tr>
            </a:tbl>
          </a:graphicData>
        </a:graphic>
      </p:graphicFrame>
      <p:sp>
        <p:nvSpPr>
          <p:cNvPr id="3" name="正方形/長方形 2">
            <a:extLst>
              <a:ext uri="{FF2B5EF4-FFF2-40B4-BE49-F238E27FC236}">
                <a16:creationId xmlns:a16="http://schemas.microsoft.com/office/drawing/2014/main" id="{28A21E75-3ACF-69D4-8B00-CCAB072634AF}"/>
              </a:ext>
            </a:extLst>
          </p:cNvPr>
          <p:cNvSpPr/>
          <p:nvPr/>
        </p:nvSpPr>
        <p:spPr>
          <a:xfrm>
            <a:off x="1027653" y="513367"/>
            <a:ext cx="9929091" cy="6834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912901D-7D25-BFE3-0116-9AA68DEE2703}"/>
              </a:ext>
            </a:extLst>
          </p:cNvPr>
          <p:cNvSpPr/>
          <p:nvPr/>
        </p:nvSpPr>
        <p:spPr>
          <a:xfrm>
            <a:off x="1589810" y="2534156"/>
            <a:ext cx="9320754" cy="596289"/>
          </a:xfrm>
          <a:prstGeom prst="rect">
            <a:avLst/>
          </a:prstGeom>
          <a:noFill/>
          <a:ln w="41275">
            <a:solidFill>
              <a:srgbClr val="FB87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端子 7">
            <a:extLst>
              <a:ext uri="{FF2B5EF4-FFF2-40B4-BE49-F238E27FC236}">
                <a16:creationId xmlns:a16="http://schemas.microsoft.com/office/drawing/2014/main" id="{D582645A-EA80-9FCA-9A67-7B4E55D9B0A2}"/>
              </a:ext>
            </a:extLst>
          </p:cNvPr>
          <p:cNvSpPr/>
          <p:nvPr/>
        </p:nvSpPr>
        <p:spPr>
          <a:xfrm>
            <a:off x="1801092" y="613675"/>
            <a:ext cx="3380508" cy="55676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88 w 21613"/>
              <a:gd name="connsiteY0" fmla="*/ 0 h 21935"/>
              <a:gd name="connsiteX1" fmla="*/ 18138 w 21613"/>
              <a:gd name="connsiteY1" fmla="*/ 0 h 21935"/>
              <a:gd name="connsiteX2" fmla="*/ 21613 w 21613"/>
              <a:gd name="connsiteY2" fmla="*/ 10800 h 21935"/>
              <a:gd name="connsiteX3" fmla="*/ 18138 w 21613"/>
              <a:gd name="connsiteY3" fmla="*/ 21600 h 21935"/>
              <a:gd name="connsiteX4" fmla="*/ 2669 w 21613"/>
              <a:gd name="connsiteY4" fmla="*/ 21935 h 21935"/>
              <a:gd name="connsiteX5" fmla="*/ 13 w 21613"/>
              <a:gd name="connsiteY5" fmla="*/ 10800 h 21935"/>
              <a:gd name="connsiteX6" fmla="*/ 3488 w 21613"/>
              <a:gd name="connsiteY6" fmla="*/ 0 h 21935"/>
              <a:gd name="connsiteX0" fmla="*/ 2345 w 21604"/>
              <a:gd name="connsiteY0" fmla="*/ 335 h 21935"/>
              <a:gd name="connsiteX1" fmla="*/ 18129 w 21604"/>
              <a:gd name="connsiteY1" fmla="*/ 0 h 21935"/>
              <a:gd name="connsiteX2" fmla="*/ 21604 w 21604"/>
              <a:gd name="connsiteY2" fmla="*/ 10800 h 21935"/>
              <a:gd name="connsiteX3" fmla="*/ 18129 w 21604"/>
              <a:gd name="connsiteY3" fmla="*/ 21600 h 21935"/>
              <a:gd name="connsiteX4" fmla="*/ 2660 w 21604"/>
              <a:gd name="connsiteY4" fmla="*/ 21935 h 21935"/>
              <a:gd name="connsiteX5" fmla="*/ 4 w 21604"/>
              <a:gd name="connsiteY5" fmla="*/ 10800 h 21935"/>
              <a:gd name="connsiteX6" fmla="*/ 2345 w 21604"/>
              <a:gd name="connsiteY6" fmla="*/ 335 h 21935"/>
              <a:gd name="connsiteX0" fmla="*/ 2349 w 21608"/>
              <a:gd name="connsiteY0" fmla="*/ 335 h 21935"/>
              <a:gd name="connsiteX1" fmla="*/ 18133 w 21608"/>
              <a:gd name="connsiteY1" fmla="*/ 0 h 21935"/>
              <a:gd name="connsiteX2" fmla="*/ 21608 w 21608"/>
              <a:gd name="connsiteY2" fmla="*/ 10800 h 21935"/>
              <a:gd name="connsiteX3" fmla="*/ 18133 w 21608"/>
              <a:gd name="connsiteY3" fmla="*/ 21600 h 21935"/>
              <a:gd name="connsiteX4" fmla="*/ 2034 w 21608"/>
              <a:gd name="connsiteY4" fmla="*/ 21935 h 21935"/>
              <a:gd name="connsiteX5" fmla="*/ 8 w 21608"/>
              <a:gd name="connsiteY5" fmla="*/ 10800 h 21935"/>
              <a:gd name="connsiteX6" fmla="*/ 2349 w 21608"/>
              <a:gd name="connsiteY6" fmla="*/ 335 h 21935"/>
              <a:gd name="connsiteX0" fmla="*/ 1964 w 21601"/>
              <a:gd name="connsiteY0" fmla="*/ 670 h 21935"/>
              <a:gd name="connsiteX1" fmla="*/ 18126 w 21601"/>
              <a:gd name="connsiteY1" fmla="*/ 0 h 21935"/>
              <a:gd name="connsiteX2" fmla="*/ 21601 w 21601"/>
              <a:gd name="connsiteY2" fmla="*/ 10800 h 21935"/>
              <a:gd name="connsiteX3" fmla="*/ 18126 w 21601"/>
              <a:gd name="connsiteY3" fmla="*/ 21600 h 21935"/>
              <a:gd name="connsiteX4" fmla="*/ 2027 w 21601"/>
              <a:gd name="connsiteY4" fmla="*/ 21935 h 21935"/>
              <a:gd name="connsiteX5" fmla="*/ 1 w 21601"/>
              <a:gd name="connsiteY5" fmla="*/ 10800 h 21935"/>
              <a:gd name="connsiteX6" fmla="*/ 1964 w 21601"/>
              <a:gd name="connsiteY6" fmla="*/ 670 h 21935"/>
              <a:gd name="connsiteX0" fmla="*/ 1964 w 21700"/>
              <a:gd name="connsiteY0" fmla="*/ 1 h 21266"/>
              <a:gd name="connsiteX1" fmla="*/ 19763 w 21700"/>
              <a:gd name="connsiteY1" fmla="*/ 0 h 21266"/>
              <a:gd name="connsiteX2" fmla="*/ 21601 w 21700"/>
              <a:gd name="connsiteY2" fmla="*/ 10131 h 21266"/>
              <a:gd name="connsiteX3" fmla="*/ 18126 w 21700"/>
              <a:gd name="connsiteY3" fmla="*/ 20931 h 21266"/>
              <a:gd name="connsiteX4" fmla="*/ 2027 w 21700"/>
              <a:gd name="connsiteY4" fmla="*/ 21266 h 21266"/>
              <a:gd name="connsiteX5" fmla="*/ 1 w 21700"/>
              <a:gd name="connsiteY5" fmla="*/ 10131 h 21266"/>
              <a:gd name="connsiteX6" fmla="*/ 1964 w 21700"/>
              <a:gd name="connsiteY6" fmla="*/ 1 h 21266"/>
              <a:gd name="connsiteX0" fmla="*/ 1964 w 21615"/>
              <a:gd name="connsiteY0" fmla="*/ 1 h 21266"/>
              <a:gd name="connsiteX1" fmla="*/ 19763 w 21615"/>
              <a:gd name="connsiteY1" fmla="*/ 0 h 21266"/>
              <a:gd name="connsiteX2" fmla="*/ 21601 w 21615"/>
              <a:gd name="connsiteY2" fmla="*/ 10131 h 21266"/>
              <a:gd name="connsiteX3" fmla="*/ 19889 w 21615"/>
              <a:gd name="connsiteY3" fmla="*/ 20931 h 21266"/>
              <a:gd name="connsiteX4" fmla="*/ 2027 w 21615"/>
              <a:gd name="connsiteY4" fmla="*/ 21266 h 21266"/>
              <a:gd name="connsiteX5" fmla="*/ 1 w 21615"/>
              <a:gd name="connsiteY5" fmla="*/ 10131 h 21266"/>
              <a:gd name="connsiteX6" fmla="*/ 1964 w 21615"/>
              <a:gd name="connsiteY6" fmla="*/ 1 h 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5" h="21266">
                <a:moveTo>
                  <a:pt x="1964" y="1"/>
                </a:moveTo>
                <a:lnTo>
                  <a:pt x="19763" y="0"/>
                </a:lnTo>
                <a:cubicBezTo>
                  <a:pt x="21682" y="0"/>
                  <a:pt x="21580" y="6643"/>
                  <a:pt x="21601" y="10131"/>
                </a:cubicBezTo>
                <a:cubicBezTo>
                  <a:pt x="21622" y="13619"/>
                  <a:pt x="21808" y="20931"/>
                  <a:pt x="19889" y="20931"/>
                </a:cubicBezTo>
                <a:cubicBezTo>
                  <a:pt x="15006" y="20931"/>
                  <a:pt x="6910" y="21266"/>
                  <a:pt x="2027" y="21266"/>
                </a:cubicBezTo>
                <a:cubicBezTo>
                  <a:pt x="108" y="21266"/>
                  <a:pt x="11" y="13675"/>
                  <a:pt x="1" y="10131"/>
                </a:cubicBezTo>
                <a:cubicBezTo>
                  <a:pt x="-9" y="6587"/>
                  <a:pt x="45" y="1"/>
                  <a:pt x="1964" y="1"/>
                </a:cubicBezTo>
                <a:close/>
              </a:path>
            </a:pathLst>
          </a:cu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ゴシック" panose="020B0400000000000000" pitchFamily="49" charset="-128"/>
                <a:ea typeface="BIZ UDゴシック" panose="020B0400000000000000" pitchFamily="49" charset="-128"/>
              </a:rPr>
              <a:t>開催日</a:t>
            </a:r>
          </a:p>
        </p:txBody>
      </p:sp>
      <p:sp>
        <p:nvSpPr>
          <p:cNvPr id="10" name="フローチャート: 端子 7">
            <a:extLst>
              <a:ext uri="{FF2B5EF4-FFF2-40B4-BE49-F238E27FC236}">
                <a16:creationId xmlns:a16="http://schemas.microsoft.com/office/drawing/2014/main" id="{F7938E26-A74E-C29B-A21D-70B3904C7E9D}"/>
              </a:ext>
            </a:extLst>
          </p:cNvPr>
          <p:cNvSpPr/>
          <p:nvPr/>
        </p:nvSpPr>
        <p:spPr>
          <a:xfrm>
            <a:off x="5246254" y="613675"/>
            <a:ext cx="5710489" cy="55676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88 w 21613"/>
              <a:gd name="connsiteY0" fmla="*/ 0 h 21935"/>
              <a:gd name="connsiteX1" fmla="*/ 18138 w 21613"/>
              <a:gd name="connsiteY1" fmla="*/ 0 h 21935"/>
              <a:gd name="connsiteX2" fmla="*/ 21613 w 21613"/>
              <a:gd name="connsiteY2" fmla="*/ 10800 h 21935"/>
              <a:gd name="connsiteX3" fmla="*/ 18138 w 21613"/>
              <a:gd name="connsiteY3" fmla="*/ 21600 h 21935"/>
              <a:gd name="connsiteX4" fmla="*/ 2669 w 21613"/>
              <a:gd name="connsiteY4" fmla="*/ 21935 h 21935"/>
              <a:gd name="connsiteX5" fmla="*/ 13 w 21613"/>
              <a:gd name="connsiteY5" fmla="*/ 10800 h 21935"/>
              <a:gd name="connsiteX6" fmla="*/ 3488 w 21613"/>
              <a:gd name="connsiteY6" fmla="*/ 0 h 21935"/>
              <a:gd name="connsiteX0" fmla="*/ 2345 w 21604"/>
              <a:gd name="connsiteY0" fmla="*/ 335 h 21935"/>
              <a:gd name="connsiteX1" fmla="*/ 18129 w 21604"/>
              <a:gd name="connsiteY1" fmla="*/ 0 h 21935"/>
              <a:gd name="connsiteX2" fmla="*/ 21604 w 21604"/>
              <a:gd name="connsiteY2" fmla="*/ 10800 h 21935"/>
              <a:gd name="connsiteX3" fmla="*/ 18129 w 21604"/>
              <a:gd name="connsiteY3" fmla="*/ 21600 h 21935"/>
              <a:gd name="connsiteX4" fmla="*/ 2660 w 21604"/>
              <a:gd name="connsiteY4" fmla="*/ 21935 h 21935"/>
              <a:gd name="connsiteX5" fmla="*/ 4 w 21604"/>
              <a:gd name="connsiteY5" fmla="*/ 10800 h 21935"/>
              <a:gd name="connsiteX6" fmla="*/ 2345 w 21604"/>
              <a:gd name="connsiteY6" fmla="*/ 335 h 21935"/>
              <a:gd name="connsiteX0" fmla="*/ 2349 w 21608"/>
              <a:gd name="connsiteY0" fmla="*/ 335 h 21935"/>
              <a:gd name="connsiteX1" fmla="*/ 18133 w 21608"/>
              <a:gd name="connsiteY1" fmla="*/ 0 h 21935"/>
              <a:gd name="connsiteX2" fmla="*/ 21608 w 21608"/>
              <a:gd name="connsiteY2" fmla="*/ 10800 h 21935"/>
              <a:gd name="connsiteX3" fmla="*/ 18133 w 21608"/>
              <a:gd name="connsiteY3" fmla="*/ 21600 h 21935"/>
              <a:gd name="connsiteX4" fmla="*/ 2034 w 21608"/>
              <a:gd name="connsiteY4" fmla="*/ 21935 h 21935"/>
              <a:gd name="connsiteX5" fmla="*/ 8 w 21608"/>
              <a:gd name="connsiteY5" fmla="*/ 10800 h 21935"/>
              <a:gd name="connsiteX6" fmla="*/ 2349 w 21608"/>
              <a:gd name="connsiteY6" fmla="*/ 335 h 21935"/>
              <a:gd name="connsiteX0" fmla="*/ 1964 w 21601"/>
              <a:gd name="connsiteY0" fmla="*/ 670 h 21935"/>
              <a:gd name="connsiteX1" fmla="*/ 18126 w 21601"/>
              <a:gd name="connsiteY1" fmla="*/ 0 h 21935"/>
              <a:gd name="connsiteX2" fmla="*/ 21601 w 21601"/>
              <a:gd name="connsiteY2" fmla="*/ 10800 h 21935"/>
              <a:gd name="connsiteX3" fmla="*/ 18126 w 21601"/>
              <a:gd name="connsiteY3" fmla="*/ 21600 h 21935"/>
              <a:gd name="connsiteX4" fmla="*/ 2027 w 21601"/>
              <a:gd name="connsiteY4" fmla="*/ 21935 h 21935"/>
              <a:gd name="connsiteX5" fmla="*/ 1 w 21601"/>
              <a:gd name="connsiteY5" fmla="*/ 10800 h 21935"/>
              <a:gd name="connsiteX6" fmla="*/ 1964 w 21601"/>
              <a:gd name="connsiteY6" fmla="*/ 670 h 21935"/>
              <a:gd name="connsiteX0" fmla="*/ 1964 w 21700"/>
              <a:gd name="connsiteY0" fmla="*/ 1 h 21266"/>
              <a:gd name="connsiteX1" fmla="*/ 19763 w 21700"/>
              <a:gd name="connsiteY1" fmla="*/ 0 h 21266"/>
              <a:gd name="connsiteX2" fmla="*/ 21601 w 21700"/>
              <a:gd name="connsiteY2" fmla="*/ 10131 h 21266"/>
              <a:gd name="connsiteX3" fmla="*/ 18126 w 21700"/>
              <a:gd name="connsiteY3" fmla="*/ 20931 h 21266"/>
              <a:gd name="connsiteX4" fmla="*/ 2027 w 21700"/>
              <a:gd name="connsiteY4" fmla="*/ 21266 h 21266"/>
              <a:gd name="connsiteX5" fmla="*/ 1 w 21700"/>
              <a:gd name="connsiteY5" fmla="*/ 10131 h 21266"/>
              <a:gd name="connsiteX6" fmla="*/ 1964 w 21700"/>
              <a:gd name="connsiteY6" fmla="*/ 1 h 21266"/>
              <a:gd name="connsiteX0" fmla="*/ 1964 w 21615"/>
              <a:gd name="connsiteY0" fmla="*/ 1 h 21266"/>
              <a:gd name="connsiteX1" fmla="*/ 19763 w 21615"/>
              <a:gd name="connsiteY1" fmla="*/ 0 h 21266"/>
              <a:gd name="connsiteX2" fmla="*/ 21601 w 21615"/>
              <a:gd name="connsiteY2" fmla="*/ 10131 h 21266"/>
              <a:gd name="connsiteX3" fmla="*/ 19889 w 21615"/>
              <a:gd name="connsiteY3" fmla="*/ 20931 h 21266"/>
              <a:gd name="connsiteX4" fmla="*/ 2027 w 21615"/>
              <a:gd name="connsiteY4" fmla="*/ 21266 h 21266"/>
              <a:gd name="connsiteX5" fmla="*/ 1 w 21615"/>
              <a:gd name="connsiteY5" fmla="*/ 10131 h 21266"/>
              <a:gd name="connsiteX6" fmla="*/ 1964 w 21615"/>
              <a:gd name="connsiteY6" fmla="*/ 1 h 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5" h="21266">
                <a:moveTo>
                  <a:pt x="1964" y="1"/>
                </a:moveTo>
                <a:lnTo>
                  <a:pt x="19763" y="0"/>
                </a:lnTo>
                <a:cubicBezTo>
                  <a:pt x="21682" y="0"/>
                  <a:pt x="21580" y="6643"/>
                  <a:pt x="21601" y="10131"/>
                </a:cubicBezTo>
                <a:cubicBezTo>
                  <a:pt x="21622" y="13619"/>
                  <a:pt x="21808" y="20931"/>
                  <a:pt x="19889" y="20931"/>
                </a:cubicBezTo>
                <a:cubicBezTo>
                  <a:pt x="15006" y="20931"/>
                  <a:pt x="6910" y="21266"/>
                  <a:pt x="2027" y="21266"/>
                </a:cubicBezTo>
                <a:cubicBezTo>
                  <a:pt x="108" y="21266"/>
                  <a:pt x="11" y="13675"/>
                  <a:pt x="1" y="10131"/>
                </a:cubicBezTo>
                <a:cubicBezTo>
                  <a:pt x="-9" y="6587"/>
                  <a:pt x="45" y="1"/>
                  <a:pt x="1964" y="1"/>
                </a:cubicBezTo>
                <a:close/>
              </a:path>
            </a:pathLst>
          </a:cu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ゴシック" panose="020B0400000000000000" pitchFamily="49" charset="-128"/>
                <a:ea typeface="BIZ UDゴシック" panose="020B0400000000000000" pitchFamily="49" charset="-128"/>
              </a:rPr>
              <a:t>議題等</a:t>
            </a:r>
          </a:p>
        </p:txBody>
      </p:sp>
      <p:pic>
        <p:nvPicPr>
          <p:cNvPr id="13" name="図 12">
            <a:extLst>
              <a:ext uri="{FF2B5EF4-FFF2-40B4-BE49-F238E27FC236}">
                <a16:creationId xmlns:a16="http://schemas.microsoft.com/office/drawing/2014/main" id="{CB86889C-8606-777C-955E-68F6BAEB3AC1}"/>
              </a:ext>
            </a:extLst>
          </p:cNvPr>
          <p:cNvPicPr>
            <a:picLocks noChangeAspect="1"/>
          </p:cNvPicPr>
          <p:nvPr/>
        </p:nvPicPr>
        <p:blipFill>
          <a:blip r:embed="rId3"/>
          <a:stretch>
            <a:fillRect/>
          </a:stretch>
        </p:blipFill>
        <p:spPr>
          <a:xfrm>
            <a:off x="5246254" y="613675"/>
            <a:ext cx="1036559" cy="556765"/>
          </a:xfrm>
          <a:prstGeom prst="rect">
            <a:avLst/>
          </a:prstGeom>
        </p:spPr>
      </p:pic>
      <p:pic>
        <p:nvPicPr>
          <p:cNvPr id="14" name="図 13">
            <a:extLst>
              <a:ext uri="{FF2B5EF4-FFF2-40B4-BE49-F238E27FC236}">
                <a16:creationId xmlns:a16="http://schemas.microsoft.com/office/drawing/2014/main" id="{B736EB08-23E1-F84F-0CAB-52494C447959}"/>
              </a:ext>
            </a:extLst>
          </p:cNvPr>
          <p:cNvPicPr>
            <a:picLocks noChangeAspect="1"/>
          </p:cNvPicPr>
          <p:nvPr/>
        </p:nvPicPr>
        <p:blipFill>
          <a:blip r:embed="rId3"/>
          <a:stretch>
            <a:fillRect/>
          </a:stretch>
        </p:blipFill>
        <p:spPr>
          <a:xfrm rot="10800000">
            <a:off x="9952512" y="604438"/>
            <a:ext cx="1036559" cy="556765"/>
          </a:xfrm>
          <a:prstGeom prst="rect">
            <a:avLst/>
          </a:prstGeom>
        </p:spPr>
      </p:pic>
      <p:sp>
        <p:nvSpPr>
          <p:cNvPr id="4" name="スライド番号プレースホルダー 3"/>
          <p:cNvSpPr>
            <a:spLocks noGrp="1"/>
          </p:cNvSpPr>
          <p:nvPr>
            <p:ph type="sldNum" sz="quarter" idx="12"/>
          </p:nvPr>
        </p:nvSpPr>
        <p:spPr/>
        <p:txBody>
          <a:bodyPr/>
          <a:lstStyle/>
          <a:p>
            <a:fld id="{20AA8A0C-CD05-4FD3-B973-D8E31167C9F0}" type="slidenum">
              <a:rPr kumimoji="1" lang="ja-JP" altLang="en-US" smtClean="0"/>
              <a:t>2</a:t>
            </a:fld>
            <a:endParaRPr kumimoji="1" lang="ja-JP" altLang="en-US"/>
          </a:p>
        </p:txBody>
      </p:sp>
    </p:spTree>
    <p:extLst>
      <p:ext uri="{BB962C8B-B14F-4D97-AF65-F5344CB8AC3E}">
        <p14:creationId xmlns:p14="http://schemas.microsoft.com/office/powerpoint/2010/main" val="2384047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20</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7904728"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＜企業債残高対事業規模比率＞</a:t>
            </a:r>
            <a:r>
              <a:rPr lang="ja-JP" altLang="en-US" sz="1400" dirty="0">
                <a:solidFill>
                  <a:schemeClr val="tx2">
                    <a:lumMod val="90000"/>
                    <a:lumOff val="10000"/>
                  </a:schemeClr>
                </a:solidFill>
                <a:latin typeface="BIZ UDPゴシック" panose="020B0400000000000000" pitchFamily="50" charset="-128"/>
                <a:ea typeface="BIZ UDPゴシック" panose="020B0400000000000000" pitchFamily="50" charset="-128"/>
              </a:rPr>
              <a:t>料金収入に対する企業債残高の割合（公費負担分を除く）</a:t>
            </a:r>
            <a:endParaRPr lang="ja-JP" altLang="en-US" dirty="0"/>
          </a:p>
        </p:txBody>
      </p:sp>
      <p:graphicFrame>
        <p:nvGraphicFramePr>
          <p:cNvPr id="5" name="グラフ 4"/>
          <p:cNvGraphicFramePr>
            <a:graphicFrameLocks noChangeAspect="1"/>
          </p:cNvGraphicFramePr>
          <p:nvPr>
            <p:extLst>
              <p:ext uri="{D42A27DB-BD31-4B8C-83A1-F6EECF244321}">
                <p14:modId xmlns:p14="http://schemas.microsoft.com/office/powerpoint/2010/main" val="2661752563"/>
              </p:ext>
            </p:extLst>
          </p:nvPr>
        </p:nvGraphicFramePr>
        <p:xfrm>
          <a:off x="120867" y="1270050"/>
          <a:ext cx="5937251" cy="39581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noChangeAspect="1"/>
          </p:cNvGraphicFramePr>
          <p:nvPr>
            <p:extLst>
              <p:ext uri="{D42A27DB-BD31-4B8C-83A1-F6EECF244321}">
                <p14:modId xmlns:p14="http://schemas.microsoft.com/office/powerpoint/2010/main" val="899946864"/>
              </p:ext>
            </p:extLst>
          </p:nvPr>
        </p:nvGraphicFramePr>
        <p:xfrm>
          <a:off x="6125809" y="1270050"/>
          <a:ext cx="5937251" cy="392681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コネクタ 11"/>
          <p:cNvCxnSpPr/>
          <p:nvPr/>
        </p:nvCxnSpPr>
        <p:spPr>
          <a:xfrm>
            <a:off x="6792681" y="2826631"/>
            <a:ext cx="5184000" cy="0"/>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0" y="1089828"/>
            <a:ext cx="800219" cy="215444"/>
          </a:xfrm>
          <a:prstGeom prst="rect">
            <a:avLst/>
          </a:prstGeom>
          <a:noFill/>
        </p:spPr>
        <p:txBody>
          <a:bodyPr wrap="none" rtlCol="0">
            <a:spAutoFit/>
          </a:bodyPr>
          <a:lstStyle/>
          <a:p>
            <a:r>
              <a:rPr kumimoji="1" lang="ja-JP" altLang="en-US" sz="800" dirty="0"/>
              <a:t>（単位：％）</a:t>
            </a:r>
          </a:p>
        </p:txBody>
      </p:sp>
      <p:sp>
        <p:nvSpPr>
          <p:cNvPr id="15" name="テキスト ボックス 14"/>
          <p:cNvSpPr txBox="1"/>
          <p:nvPr/>
        </p:nvSpPr>
        <p:spPr>
          <a:xfrm>
            <a:off x="5992462" y="1089828"/>
            <a:ext cx="800219" cy="215444"/>
          </a:xfrm>
          <a:prstGeom prst="rect">
            <a:avLst/>
          </a:prstGeom>
          <a:noFill/>
        </p:spPr>
        <p:txBody>
          <a:bodyPr wrap="none" rtlCol="0">
            <a:spAutoFit/>
          </a:bodyPr>
          <a:lstStyle/>
          <a:p>
            <a:r>
              <a:rPr kumimoji="1" lang="ja-JP" altLang="en-US" sz="800" dirty="0"/>
              <a:t>（単位：％）</a:t>
            </a:r>
          </a:p>
        </p:txBody>
      </p:sp>
      <p:sp>
        <p:nvSpPr>
          <p:cNvPr id="6" name="角丸四角形 5"/>
          <p:cNvSpPr/>
          <p:nvPr/>
        </p:nvSpPr>
        <p:spPr>
          <a:xfrm>
            <a:off x="134456" y="5217807"/>
            <a:ext cx="1443157" cy="252000"/>
          </a:xfrm>
          <a:prstGeom prst="roundRect">
            <a:avLst/>
          </a:prstGeom>
          <a:solidFill>
            <a:srgbClr val="FBEBE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ysClr val="windowText" lastClr="000000"/>
                </a:solidFill>
              </a:rPr>
              <a:t>類似団体について</a:t>
            </a:r>
            <a:endParaRPr kumimoji="1" lang="en-US" altLang="ja-JP" sz="1200" dirty="0">
              <a:solidFill>
                <a:sysClr val="windowText" lastClr="000000"/>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711529948"/>
              </p:ext>
            </p:extLst>
          </p:nvPr>
        </p:nvGraphicFramePr>
        <p:xfrm>
          <a:off x="122536" y="5485946"/>
          <a:ext cx="6517750" cy="1295400"/>
        </p:xfrm>
        <a:graphic>
          <a:graphicData uri="http://schemas.openxmlformats.org/drawingml/2006/table">
            <a:tbl>
              <a:tblPr firstRow="1" bandRow="1">
                <a:tableStyleId>{5C22544A-7EE6-4342-B048-85BDC9FD1C3A}</a:tableStyleId>
              </a:tblPr>
              <a:tblGrid>
                <a:gridCol w="476568">
                  <a:extLst>
                    <a:ext uri="{9D8B030D-6E8A-4147-A177-3AD203B41FA5}">
                      <a16:colId xmlns:a16="http://schemas.microsoft.com/office/drawing/2014/main" val="3171225533"/>
                    </a:ext>
                  </a:extLst>
                </a:gridCol>
                <a:gridCol w="1200468">
                  <a:extLst>
                    <a:ext uri="{9D8B030D-6E8A-4147-A177-3AD203B41FA5}">
                      <a16:colId xmlns:a16="http://schemas.microsoft.com/office/drawing/2014/main" val="3938311903"/>
                    </a:ext>
                  </a:extLst>
                </a:gridCol>
                <a:gridCol w="1479868">
                  <a:extLst>
                    <a:ext uri="{9D8B030D-6E8A-4147-A177-3AD203B41FA5}">
                      <a16:colId xmlns:a16="http://schemas.microsoft.com/office/drawing/2014/main" val="1477532593"/>
                    </a:ext>
                  </a:extLst>
                </a:gridCol>
                <a:gridCol w="1200468">
                  <a:extLst>
                    <a:ext uri="{9D8B030D-6E8A-4147-A177-3AD203B41FA5}">
                      <a16:colId xmlns:a16="http://schemas.microsoft.com/office/drawing/2014/main" val="2919986956"/>
                    </a:ext>
                  </a:extLst>
                </a:gridCol>
                <a:gridCol w="2160378">
                  <a:extLst>
                    <a:ext uri="{9D8B030D-6E8A-4147-A177-3AD203B41FA5}">
                      <a16:colId xmlns:a16="http://schemas.microsoft.com/office/drawing/2014/main" val="2349907318"/>
                    </a:ext>
                  </a:extLst>
                </a:gridCol>
              </a:tblGrid>
              <a:tr h="216000">
                <a:tc>
                  <a:txBody>
                    <a:bodyPr/>
                    <a:lstStyle/>
                    <a:p>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処理区域内人口密度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供用開始後年数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rPr>
                        <a:t>（府内の類似団体）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361472"/>
                  </a:ext>
                </a:extLst>
              </a:tr>
              <a:tr h="216000">
                <a:tc>
                  <a:txBody>
                    <a:bodyPr/>
                    <a:lstStyle/>
                    <a:p>
                      <a:r>
                        <a:rPr kumimoji="1" lang="en-US" altLang="ja-JP" sz="1100" dirty="0">
                          <a:solidFill>
                            <a:sysClr val="windowText" lastClr="000000"/>
                          </a:solidFill>
                        </a:rPr>
                        <a:t>Aa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枚方市、守口市</a:t>
                      </a:r>
                      <a:r>
                        <a:rPr kumimoji="1" lang="ja-JP" altLang="en-US" sz="1100" baseline="0" dirty="0">
                          <a:solidFill>
                            <a:sysClr val="windowText" lastClr="000000"/>
                          </a:solidFill>
                        </a:rPr>
                        <a:t>など</a:t>
                      </a:r>
                      <a:r>
                        <a:rPr kumimoji="1" lang="en-US" altLang="ja-JP" sz="1100" baseline="0" dirty="0">
                          <a:solidFill>
                            <a:sysClr val="windowText" lastClr="000000"/>
                          </a:solidFill>
                        </a:rPr>
                        <a:t>8</a:t>
                      </a:r>
                      <a:r>
                        <a:rPr kumimoji="1" lang="ja-JP" altLang="en-US" sz="1100" baseline="0" dirty="0">
                          <a:solidFill>
                            <a:sysClr val="windowText" lastClr="000000"/>
                          </a:solidFill>
                        </a:rPr>
                        <a:t>団体</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983237"/>
                  </a:ext>
                </a:extLst>
              </a:tr>
              <a:tr h="216000">
                <a:tc>
                  <a:txBody>
                    <a:bodyPr/>
                    <a:lstStyle/>
                    <a:p>
                      <a:r>
                        <a:rPr kumimoji="1" lang="en-US" altLang="ja-JP" sz="1100" dirty="0">
                          <a:solidFill>
                            <a:sysClr val="windowText" lastClr="000000"/>
                          </a:solidFill>
                        </a:rPr>
                        <a:t>Ac1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50</a:t>
                      </a:r>
                      <a:r>
                        <a:rPr kumimoji="1" lang="ja-JP" altLang="en-US" sz="1100" dirty="0">
                          <a:solidFill>
                            <a:sysClr val="windowText" lastClr="000000"/>
                          </a:solidFill>
                        </a:rPr>
                        <a:t>人／</a:t>
                      </a:r>
                      <a:r>
                        <a:rPr kumimoji="1" lang="en-US" altLang="ja-JP" sz="1100" dirty="0">
                          <a:solidFill>
                            <a:sysClr val="windowText" lastClr="000000"/>
                          </a:solidFill>
                        </a:rPr>
                        <a:t>ha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岸和田市、富田林市など</a:t>
                      </a:r>
                      <a:r>
                        <a:rPr kumimoji="1" lang="en-US" altLang="ja-JP" sz="1100" dirty="0">
                          <a:solidFill>
                            <a:sysClr val="windowText" lastClr="000000"/>
                          </a:solidFill>
                        </a:rPr>
                        <a:t>4</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854486"/>
                  </a:ext>
                </a:extLst>
              </a:tr>
              <a:tr h="216000">
                <a:tc>
                  <a:txBody>
                    <a:bodyPr/>
                    <a:lstStyle/>
                    <a:p>
                      <a:r>
                        <a:rPr kumimoji="1" lang="en-US" altLang="ja-JP" sz="1100" dirty="0">
                          <a:solidFill>
                            <a:sysClr val="windowText" lastClr="000000"/>
                          </a:solidFill>
                        </a:rPr>
                        <a:t>Ba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100</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a:solidFill>
                            <a:sysClr val="windowText" lastClr="000000"/>
                          </a:solidFill>
                        </a:rPr>
                        <a:t>―</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50829"/>
                  </a:ext>
                </a:extLst>
              </a:tr>
              <a:tr h="216000">
                <a:tc>
                  <a:txBody>
                    <a:bodyPr/>
                    <a:lstStyle/>
                    <a:p>
                      <a:r>
                        <a:rPr kumimoji="1" lang="en-US" altLang="ja-JP" sz="1100" dirty="0">
                          <a:solidFill>
                            <a:sysClr val="windowText" lastClr="000000"/>
                          </a:solidFill>
                        </a:rPr>
                        <a:t>Bb1</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a:t>
                      </a:r>
                      <a:r>
                        <a:rPr kumimoji="1" lang="ja-JP" altLang="en-US" sz="1100" dirty="0">
                          <a:solidFill>
                            <a:sysClr val="windowText" lastClr="000000"/>
                          </a:solidFill>
                        </a:rPr>
                        <a:t>万以上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75</a:t>
                      </a:r>
                      <a:r>
                        <a:rPr kumimoji="1" lang="ja-JP" altLang="en-US" sz="1100" dirty="0">
                          <a:solidFill>
                            <a:sysClr val="windowText" lastClr="000000"/>
                          </a:solidFill>
                        </a:rPr>
                        <a:t>人／</a:t>
                      </a:r>
                      <a:r>
                        <a:rPr kumimoji="1" lang="en-US" altLang="ja-JP" sz="1100" dirty="0">
                          <a:solidFill>
                            <a:sysClr val="windowText" lastClr="000000"/>
                          </a:solidFill>
                        </a:rPr>
                        <a:t>ha</a:t>
                      </a:r>
                      <a:endParaRPr kumimoji="1" lang="ja-JP" altLang="en-US" sz="1100"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ysClr val="windowText" lastClr="000000"/>
                          </a:solidFill>
                        </a:rPr>
                        <a:t>30</a:t>
                      </a:r>
                      <a:r>
                        <a:rPr kumimoji="1" lang="ja-JP" altLang="en-US" sz="1100" dirty="0">
                          <a:solidFill>
                            <a:sysClr val="windowText" lastClr="000000"/>
                          </a:solidFill>
                        </a:rPr>
                        <a:t>年以上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rPr>
                        <a:t>柏原市、羽曳野市など</a:t>
                      </a:r>
                      <a:r>
                        <a:rPr kumimoji="1" lang="en-US" altLang="ja-JP" sz="1100" dirty="0">
                          <a:solidFill>
                            <a:sysClr val="windowText" lastClr="000000"/>
                          </a:solidFill>
                        </a:rPr>
                        <a:t>8</a:t>
                      </a:r>
                      <a:r>
                        <a:rPr kumimoji="1" lang="ja-JP" altLang="en-US" sz="1100" dirty="0">
                          <a:solidFill>
                            <a:sysClr val="windowText" lastClr="000000"/>
                          </a:solidFill>
                        </a:rPr>
                        <a:t>団体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697122"/>
                  </a:ext>
                </a:extLst>
              </a:tr>
            </a:tbl>
          </a:graphicData>
        </a:graphic>
      </p:graphicFrame>
      <p:sp>
        <p:nvSpPr>
          <p:cNvPr id="17" name="正方形/長方形 16"/>
          <p:cNvSpPr/>
          <p:nvPr/>
        </p:nvSpPr>
        <p:spPr>
          <a:xfrm>
            <a:off x="6868883" y="5172528"/>
            <a:ext cx="5278562" cy="165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ysClr val="windowText" lastClr="000000"/>
                </a:solidFill>
              </a:rPr>
              <a:t>企業債残高の規模</a:t>
            </a:r>
            <a:r>
              <a:rPr lang="ja-JP" altLang="en-US" sz="1400" dirty="0">
                <a:solidFill>
                  <a:sysClr val="windowText" lastClr="000000"/>
                </a:solidFill>
              </a:rPr>
              <a:t>を</a:t>
            </a:r>
            <a:r>
              <a:rPr kumimoji="1" lang="ja-JP" altLang="en-US" sz="1400" dirty="0">
                <a:solidFill>
                  <a:sysClr val="windowText" lastClr="000000"/>
                </a:solidFill>
              </a:rPr>
              <a:t>示す。明確な数値基準はない。</a:t>
            </a:r>
            <a:endParaRPr kumimoji="1" lang="en-US" altLang="ja-JP" sz="1400" dirty="0">
              <a:solidFill>
                <a:sysClr val="windowText" lastClr="000000"/>
              </a:solidFill>
            </a:endParaRPr>
          </a:p>
          <a:p>
            <a:endParaRPr kumimoji="1" lang="en-US" altLang="ja-JP" sz="1400" dirty="0">
              <a:solidFill>
                <a:sysClr val="windowText" lastClr="000000"/>
              </a:solidFill>
            </a:endParaRPr>
          </a:p>
          <a:p>
            <a:r>
              <a:rPr lang="ja-JP" altLang="en-US" sz="1400" dirty="0">
                <a:solidFill>
                  <a:sysClr val="windowText" lastClr="000000"/>
                </a:solidFill>
              </a:rPr>
              <a:t>令和</a:t>
            </a:r>
            <a:r>
              <a:rPr lang="en-US" altLang="ja-JP" sz="1400" dirty="0">
                <a:solidFill>
                  <a:sysClr val="windowText" lastClr="000000"/>
                </a:solidFill>
              </a:rPr>
              <a:t>4</a:t>
            </a:r>
            <a:r>
              <a:rPr lang="ja-JP" altLang="en-US" sz="1400" dirty="0">
                <a:solidFill>
                  <a:sysClr val="windowText" lastClr="000000"/>
                </a:solidFill>
              </a:rPr>
              <a:t>年度以降は類似団体の平均を下回っている。</a:t>
            </a:r>
            <a:endParaRPr kumimoji="1" lang="en-US" altLang="ja-JP" sz="1400" dirty="0">
              <a:solidFill>
                <a:sysClr val="windowText" lastClr="000000"/>
              </a:solidFill>
            </a:endParaRPr>
          </a:p>
          <a:p>
            <a:r>
              <a:rPr lang="ja-JP" altLang="en-US" sz="1400" dirty="0">
                <a:solidFill>
                  <a:sysClr val="windowText" lastClr="000000"/>
                </a:solidFill>
              </a:rPr>
              <a:t>（近隣市の企業債残高の状況）</a:t>
            </a:r>
            <a:endParaRPr lang="en-US" altLang="ja-JP" sz="1400" dirty="0">
              <a:solidFill>
                <a:sysClr val="windowText" lastClr="000000"/>
              </a:solidFill>
            </a:endParaRPr>
          </a:p>
          <a:p>
            <a:r>
              <a:rPr lang="ja-JP" altLang="en-US" sz="1400" dirty="0">
                <a:solidFill>
                  <a:sysClr val="windowText" lastClr="000000"/>
                </a:solidFill>
              </a:rPr>
              <a:t>豊中市 </a:t>
            </a:r>
            <a:r>
              <a:rPr lang="en-US" altLang="ja-JP" sz="1400" dirty="0">
                <a:solidFill>
                  <a:sysClr val="windowText" lastClr="000000"/>
                </a:solidFill>
              </a:rPr>
              <a:t>259.8</a:t>
            </a:r>
            <a:r>
              <a:rPr lang="ja-JP" altLang="en-US" sz="1400" dirty="0">
                <a:solidFill>
                  <a:sysClr val="windowText" lastClr="000000"/>
                </a:solidFill>
              </a:rPr>
              <a:t>億円、吹田市 </a:t>
            </a:r>
            <a:r>
              <a:rPr lang="en-US" altLang="ja-JP" sz="1400" dirty="0">
                <a:solidFill>
                  <a:sysClr val="windowText" lastClr="000000"/>
                </a:solidFill>
              </a:rPr>
              <a:t>295.9</a:t>
            </a:r>
            <a:r>
              <a:rPr lang="ja-JP" altLang="en-US" sz="1400" dirty="0">
                <a:solidFill>
                  <a:sysClr val="windowText" lastClr="000000"/>
                </a:solidFill>
              </a:rPr>
              <a:t>億円、茨木市 </a:t>
            </a:r>
            <a:r>
              <a:rPr lang="en-US" altLang="ja-JP" sz="1400" dirty="0">
                <a:solidFill>
                  <a:sysClr val="windowText" lastClr="000000"/>
                </a:solidFill>
              </a:rPr>
              <a:t>193.4</a:t>
            </a:r>
            <a:r>
              <a:rPr lang="ja-JP" altLang="en-US" sz="1400" dirty="0">
                <a:solidFill>
                  <a:sysClr val="windowText" lastClr="000000"/>
                </a:solidFill>
              </a:rPr>
              <a:t>億円、</a:t>
            </a:r>
            <a:endParaRPr lang="en-US" altLang="ja-JP" sz="1400" dirty="0">
              <a:solidFill>
                <a:sysClr val="windowText" lastClr="000000"/>
              </a:solidFill>
            </a:endParaRPr>
          </a:p>
          <a:p>
            <a:r>
              <a:rPr lang="ja-JP" altLang="en-US" sz="1400" dirty="0">
                <a:solidFill>
                  <a:sysClr val="windowText" lastClr="000000"/>
                </a:solidFill>
              </a:rPr>
              <a:t>箕面市   </a:t>
            </a:r>
            <a:r>
              <a:rPr lang="en-US" altLang="ja-JP" sz="1400" dirty="0">
                <a:solidFill>
                  <a:sysClr val="windowText" lastClr="000000"/>
                </a:solidFill>
              </a:rPr>
              <a:t>31.3</a:t>
            </a:r>
            <a:r>
              <a:rPr lang="ja-JP" altLang="en-US" sz="1400" dirty="0">
                <a:solidFill>
                  <a:sysClr val="windowText" lastClr="000000"/>
                </a:solidFill>
              </a:rPr>
              <a:t>億円、池田市 </a:t>
            </a:r>
            <a:r>
              <a:rPr lang="en-US" altLang="ja-JP" sz="1400" dirty="0">
                <a:solidFill>
                  <a:sysClr val="windowText" lastClr="000000"/>
                </a:solidFill>
              </a:rPr>
              <a:t>111.9</a:t>
            </a:r>
            <a:r>
              <a:rPr lang="ja-JP" altLang="en-US" sz="1400" dirty="0">
                <a:solidFill>
                  <a:sysClr val="windowText" lastClr="000000"/>
                </a:solidFill>
              </a:rPr>
              <a:t>億円、摂津市 </a:t>
            </a:r>
            <a:r>
              <a:rPr lang="en-US" altLang="ja-JP" sz="1400" dirty="0">
                <a:solidFill>
                  <a:sysClr val="windowText" lastClr="000000"/>
                </a:solidFill>
              </a:rPr>
              <a:t>194.6</a:t>
            </a:r>
            <a:r>
              <a:rPr lang="ja-JP" altLang="en-US" sz="1400" dirty="0">
                <a:solidFill>
                  <a:sysClr val="windowText" lastClr="000000"/>
                </a:solidFill>
              </a:rPr>
              <a:t>億円、</a:t>
            </a:r>
            <a:endParaRPr lang="en-US" altLang="ja-JP" sz="1400" dirty="0">
              <a:solidFill>
                <a:sysClr val="windowText" lastClr="000000"/>
              </a:solidFill>
            </a:endParaRPr>
          </a:p>
          <a:p>
            <a:r>
              <a:rPr lang="ja-JP" altLang="en-US" sz="1400" dirty="0">
                <a:solidFill>
                  <a:sysClr val="windowText" lastClr="000000"/>
                </a:solidFill>
              </a:rPr>
              <a:t>島本町   </a:t>
            </a:r>
            <a:r>
              <a:rPr lang="en-US" altLang="ja-JP" sz="1400" dirty="0">
                <a:solidFill>
                  <a:sysClr val="windowText" lastClr="000000"/>
                </a:solidFill>
              </a:rPr>
              <a:t>50.9</a:t>
            </a:r>
            <a:r>
              <a:rPr lang="ja-JP" altLang="en-US" sz="1400" dirty="0">
                <a:solidFill>
                  <a:sysClr val="windowText" lastClr="000000"/>
                </a:solidFill>
              </a:rPr>
              <a:t>億円。</a:t>
            </a:r>
            <a:r>
              <a:rPr lang="en-US" altLang="ja-JP" sz="1400" dirty="0">
                <a:solidFill>
                  <a:sysClr val="windowText" lastClr="000000"/>
                </a:solidFill>
              </a:rPr>
              <a:t>※</a:t>
            </a:r>
            <a:r>
              <a:rPr lang="ja-JP" altLang="en-US" sz="1400" dirty="0">
                <a:solidFill>
                  <a:sysClr val="windowText" lastClr="000000"/>
                </a:solidFill>
              </a:rPr>
              <a:t>高槻市は</a:t>
            </a:r>
            <a:r>
              <a:rPr lang="en-US" altLang="ja-JP" sz="1400" dirty="0">
                <a:solidFill>
                  <a:sysClr val="windowText" lastClr="000000"/>
                </a:solidFill>
              </a:rPr>
              <a:t>285.0</a:t>
            </a:r>
            <a:r>
              <a:rPr lang="ja-JP" altLang="en-US" sz="1400" dirty="0">
                <a:solidFill>
                  <a:sysClr val="windowText" lastClr="000000"/>
                </a:solidFill>
              </a:rPr>
              <a:t>億円</a:t>
            </a:r>
            <a:endParaRPr lang="en-US" altLang="ja-JP" sz="1400" dirty="0">
              <a:solidFill>
                <a:sysClr val="windowText" lastClr="000000"/>
              </a:solidFill>
            </a:endParaRPr>
          </a:p>
        </p:txBody>
      </p:sp>
      <p:sp>
        <p:nvSpPr>
          <p:cNvPr id="19" name="テキスト ボックス 18"/>
          <p:cNvSpPr txBox="1"/>
          <p:nvPr/>
        </p:nvSpPr>
        <p:spPr>
          <a:xfrm>
            <a:off x="7237392" y="441834"/>
            <a:ext cx="4955203" cy="276999"/>
          </a:xfrm>
          <a:prstGeom prst="rect">
            <a:avLst/>
          </a:prstGeom>
          <a:noFill/>
        </p:spPr>
        <p:txBody>
          <a:bodyPr wrap="none" rtlCol="0">
            <a:spAutoFit/>
          </a:bodyPr>
          <a:lstStyle/>
          <a:p>
            <a:r>
              <a:rPr kumimoji="1" lang="en-US" altLang="ja-JP" sz="1200" dirty="0"/>
              <a:t>※</a:t>
            </a:r>
            <a:r>
              <a:rPr kumimoji="1" lang="ja-JP" altLang="en-US" sz="1200" dirty="0"/>
              <a:t>数値は公共下水道事業の経営比較分析表（令和５年度決算）を参照</a:t>
            </a:r>
          </a:p>
        </p:txBody>
      </p:sp>
      <p:sp>
        <p:nvSpPr>
          <p:cNvPr id="20" name="正方形/長方形 19"/>
          <p:cNvSpPr/>
          <p:nvPr/>
        </p:nvSpPr>
        <p:spPr>
          <a:xfrm>
            <a:off x="9927328" y="826654"/>
            <a:ext cx="2103461" cy="276999"/>
          </a:xfrm>
          <a:prstGeom prst="rect">
            <a:avLst/>
          </a:prstGeom>
          <a:solidFill>
            <a:srgbClr val="FBEBE8"/>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smtClean="0">
                <a:solidFill>
                  <a:sysClr val="windowText" lastClr="000000"/>
                </a:solidFill>
              </a:rPr>
              <a:t>北摂七市一町</a:t>
            </a:r>
            <a:r>
              <a:rPr kumimoji="1" lang="ja-JP" altLang="en-US" sz="1200" dirty="0" smtClean="0">
                <a:solidFill>
                  <a:sysClr val="windowText" lastClr="000000"/>
                </a:solidFill>
              </a:rPr>
              <a:t>平均</a:t>
            </a:r>
            <a:r>
              <a:rPr lang="en-US" altLang="ja-JP" sz="1200" dirty="0" smtClean="0">
                <a:solidFill>
                  <a:sysClr val="windowText" lastClr="000000"/>
                </a:solidFill>
              </a:rPr>
              <a:t>386</a:t>
            </a:r>
            <a:r>
              <a:rPr kumimoji="1" lang="en-US" altLang="ja-JP" sz="1200" dirty="0" smtClean="0">
                <a:solidFill>
                  <a:sysClr val="windowText" lastClr="000000"/>
                </a:solidFill>
              </a:rPr>
              <a:t>.48</a:t>
            </a:r>
            <a:r>
              <a:rPr kumimoji="1" lang="ja-JP" altLang="en-US" sz="1200" dirty="0" smtClean="0">
                <a:solidFill>
                  <a:sysClr val="windowText" lastClr="000000"/>
                </a:solidFill>
              </a:rPr>
              <a:t>％</a:t>
            </a:r>
            <a:endParaRPr kumimoji="1" lang="ja-JP" altLang="en-US" sz="1200" dirty="0">
              <a:solidFill>
                <a:sysClr val="windowText" lastClr="000000"/>
              </a:solidFill>
            </a:endParaRPr>
          </a:p>
        </p:txBody>
      </p:sp>
    </p:spTree>
    <p:extLst>
      <p:ext uri="{BB962C8B-B14F-4D97-AF65-F5344CB8AC3E}">
        <p14:creationId xmlns:p14="http://schemas.microsoft.com/office/powerpoint/2010/main" val="1825670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a:t>
            </a:r>
            <a:r>
              <a:rPr lang="ja-JP" altLang="en-US" sz="2800" dirty="0" smtClean="0">
                <a:solidFill>
                  <a:schemeClr val="tx2">
                    <a:lumMod val="90000"/>
                    <a:lumOff val="10000"/>
                  </a:schemeClr>
                </a:solidFill>
                <a:latin typeface="BIZ UDPゴシック" panose="020B0400000000000000" pitchFamily="50" charset="-128"/>
                <a:ea typeface="BIZ UDPゴシック" panose="020B0400000000000000" pitchFamily="50" charset="-128"/>
              </a:rPr>
              <a:t>．経営目標</a:t>
            </a:r>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21</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4812536"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次期計画における経営</a:t>
            </a:r>
            <a:r>
              <a:rPr lang="ja-JP" altLang="en-US" dirty="0" smtClean="0">
                <a:solidFill>
                  <a:schemeClr val="tx2">
                    <a:lumMod val="90000"/>
                    <a:lumOff val="10000"/>
                  </a:schemeClr>
                </a:solidFill>
                <a:latin typeface="BIZ UDPゴシック" panose="020B0400000000000000" pitchFamily="50" charset="-128"/>
                <a:ea typeface="BIZ UDPゴシック" panose="020B0400000000000000" pitchFamily="50" charset="-128"/>
              </a:rPr>
              <a:t>目標（案）－</a:t>
            </a:r>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財政計画－</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1392347884"/>
              </p:ext>
            </p:extLst>
          </p:nvPr>
        </p:nvGraphicFramePr>
        <p:xfrm>
          <a:off x="1043959" y="1274839"/>
          <a:ext cx="10090205" cy="4691304"/>
        </p:xfrm>
        <a:graphic>
          <a:graphicData uri="http://schemas.openxmlformats.org/drawingml/2006/table">
            <a:tbl>
              <a:tblPr firstRow="1" bandRow="1">
                <a:tableStyleId>{5C22544A-7EE6-4342-B048-85BDC9FD1C3A}</a:tableStyleId>
              </a:tblPr>
              <a:tblGrid>
                <a:gridCol w="3561642">
                  <a:extLst>
                    <a:ext uri="{9D8B030D-6E8A-4147-A177-3AD203B41FA5}">
                      <a16:colId xmlns:a16="http://schemas.microsoft.com/office/drawing/2014/main" val="140148237"/>
                    </a:ext>
                  </a:extLst>
                </a:gridCol>
                <a:gridCol w="2403249">
                  <a:extLst>
                    <a:ext uri="{9D8B030D-6E8A-4147-A177-3AD203B41FA5}">
                      <a16:colId xmlns:a16="http://schemas.microsoft.com/office/drawing/2014/main" val="3014467800"/>
                    </a:ext>
                  </a:extLst>
                </a:gridCol>
                <a:gridCol w="4125314">
                  <a:extLst>
                    <a:ext uri="{9D8B030D-6E8A-4147-A177-3AD203B41FA5}">
                      <a16:colId xmlns:a16="http://schemas.microsoft.com/office/drawing/2014/main" val="827596464"/>
                    </a:ext>
                  </a:extLst>
                </a:gridCol>
              </a:tblGrid>
              <a:tr h="421400">
                <a:tc>
                  <a:txBody>
                    <a:bodyPr/>
                    <a:lstStyle/>
                    <a:p>
                      <a:pPr algn="ctr"/>
                      <a:r>
                        <a:rPr kumimoji="1" lang="ja-JP" altLang="en-US" sz="1500" dirty="0">
                          <a:solidFill>
                            <a:sysClr val="windowText" lastClr="000000"/>
                          </a:solidFill>
                          <a:latin typeface="+mn-ea"/>
                          <a:ea typeface="+mn-ea"/>
                        </a:rPr>
                        <a:t>項目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500" dirty="0">
                          <a:solidFill>
                            <a:sysClr val="windowText" lastClr="000000"/>
                          </a:solidFill>
                          <a:latin typeface="+mn-ea"/>
                          <a:ea typeface="+mn-ea"/>
                        </a:rPr>
                        <a:t>望ましい数値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500" dirty="0">
                          <a:solidFill>
                            <a:sysClr val="windowText" lastClr="000000"/>
                          </a:solidFill>
                          <a:latin typeface="+mn-ea"/>
                          <a:ea typeface="+mn-ea"/>
                        </a:rPr>
                        <a:t>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46861326"/>
                  </a:ext>
                </a:extLst>
              </a:tr>
              <a:tr h="831256">
                <a:tc>
                  <a:txBody>
                    <a:bodyPr/>
                    <a:lstStyle/>
                    <a:p>
                      <a:pPr algn="l"/>
                      <a:endParaRPr kumimoji="1" lang="en-US" altLang="ja-JP" sz="1400" dirty="0">
                        <a:solidFill>
                          <a:sysClr val="windowText" lastClr="000000"/>
                        </a:solidFill>
                        <a:latin typeface="+mn-ea"/>
                        <a:ea typeface="+mn-ea"/>
                      </a:endParaRPr>
                    </a:p>
                    <a:p>
                      <a:pPr algn="l"/>
                      <a:r>
                        <a:rPr kumimoji="1" lang="ja-JP" altLang="en-US" sz="1400" dirty="0">
                          <a:solidFill>
                            <a:sysClr val="windowText" lastClr="000000"/>
                          </a:solidFill>
                          <a:latin typeface="+mn-ea"/>
                          <a:ea typeface="+mn-ea"/>
                        </a:rPr>
                        <a:t>経常収支比率</a:t>
                      </a:r>
                      <a:endParaRPr kumimoji="1" lang="en-US" altLang="ja-JP" sz="1400" dirty="0">
                        <a:solidFill>
                          <a:sysClr val="windowText" lastClr="000000"/>
                        </a:solidFill>
                        <a:latin typeface="+mn-ea"/>
                        <a:ea typeface="+mn-ea"/>
                      </a:endParaRPr>
                    </a:p>
                    <a:p>
                      <a:pPr algn="l"/>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400" dirty="0">
                          <a:solidFill>
                            <a:sysClr val="windowText" lastClr="000000"/>
                          </a:solidFill>
                          <a:latin typeface="+mn-ea"/>
                          <a:ea typeface="+mn-ea"/>
                        </a:rPr>
                        <a:t>100</a:t>
                      </a:r>
                      <a:r>
                        <a:rPr kumimoji="1" lang="ja-JP" altLang="en-US" sz="1400" dirty="0">
                          <a:solidFill>
                            <a:sysClr val="windowText" lastClr="000000"/>
                          </a:solidFill>
                          <a:latin typeface="+mn-ea"/>
                          <a:ea typeface="+mn-ea"/>
                        </a:rPr>
                        <a:t>％以上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400" dirty="0">
                          <a:solidFill>
                            <a:sysClr val="windowText" lastClr="000000"/>
                          </a:solidFill>
                          <a:latin typeface="+mn-ea"/>
                          <a:ea typeface="+mn-ea"/>
                        </a:rPr>
                        <a:t>令和</a:t>
                      </a:r>
                      <a:r>
                        <a:rPr kumimoji="1" lang="en-US" altLang="ja-JP" sz="1400" dirty="0">
                          <a:solidFill>
                            <a:sysClr val="windowText" lastClr="000000"/>
                          </a:solidFill>
                          <a:latin typeface="+mn-ea"/>
                          <a:ea typeface="+mn-ea"/>
                        </a:rPr>
                        <a:t>18</a:t>
                      </a:r>
                      <a:r>
                        <a:rPr kumimoji="1" lang="ja-JP" altLang="en-US" sz="1400" dirty="0">
                          <a:solidFill>
                            <a:sysClr val="windowText" lastClr="000000"/>
                          </a:solidFill>
                          <a:latin typeface="+mn-ea"/>
                          <a:ea typeface="+mn-ea"/>
                        </a:rPr>
                        <a:t>年度</a:t>
                      </a:r>
                      <a:r>
                        <a:rPr kumimoji="1" lang="ja-JP" altLang="en-US" sz="1400" dirty="0" smtClean="0">
                          <a:solidFill>
                            <a:sysClr val="windowText" lastClr="000000"/>
                          </a:solidFill>
                          <a:latin typeface="+mn-ea"/>
                          <a:ea typeface="+mn-ea"/>
                        </a:rPr>
                        <a:t>に</a:t>
                      </a:r>
                      <a:r>
                        <a:rPr kumimoji="1" lang="en-US" altLang="ja-JP" sz="1400" dirty="0" smtClean="0">
                          <a:solidFill>
                            <a:sysClr val="windowText" lastClr="000000"/>
                          </a:solidFill>
                          <a:latin typeface="+mn-ea"/>
                          <a:ea typeface="+mn-ea"/>
                        </a:rPr>
                        <a:t>100</a:t>
                      </a:r>
                      <a:r>
                        <a:rPr kumimoji="1" lang="ja-JP" altLang="en-US" sz="1400" dirty="0" smtClean="0">
                          <a:solidFill>
                            <a:sysClr val="windowText" lastClr="000000"/>
                          </a:solidFill>
                          <a:latin typeface="+mn-ea"/>
                          <a:ea typeface="+mn-ea"/>
                        </a:rPr>
                        <a:t>％</a:t>
                      </a:r>
                      <a:r>
                        <a:rPr kumimoji="1" lang="ja-JP" altLang="en-US" sz="1400" dirty="0">
                          <a:solidFill>
                            <a:sysClr val="windowText" lastClr="000000"/>
                          </a:solidFill>
                          <a:latin typeface="+mn-ea"/>
                          <a:ea typeface="+mn-ea"/>
                        </a:rPr>
                        <a:t>以上にする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571092"/>
                  </a:ext>
                </a:extLst>
              </a:tr>
              <a:tr h="831256">
                <a:tc>
                  <a:txBody>
                    <a:bodyPr/>
                    <a:lstStyle/>
                    <a:p>
                      <a:pPr algn="l"/>
                      <a:endParaRPr kumimoji="1" lang="en-US" altLang="ja-JP" sz="1400" dirty="0">
                        <a:solidFill>
                          <a:sysClr val="windowText" lastClr="000000"/>
                        </a:solidFill>
                        <a:latin typeface="+mn-ea"/>
                        <a:ea typeface="+mn-ea"/>
                      </a:endParaRPr>
                    </a:p>
                    <a:p>
                      <a:pPr algn="l"/>
                      <a:r>
                        <a:rPr kumimoji="1" lang="ja-JP" altLang="en-US" sz="1400" dirty="0">
                          <a:solidFill>
                            <a:sysClr val="windowText" lastClr="000000"/>
                          </a:solidFill>
                          <a:latin typeface="+mn-ea"/>
                          <a:ea typeface="+mn-ea"/>
                        </a:rPr>
                        <a:t>経費回収率</a:t>
                      </a:r>
                      <a:endParaRPr kumimoji="1" lang="en-US" altLang="ja-JP" sz="1400" dirty="0">
                        <a:solidFill>
                          <a:sysClr val="windowText" lastClr="000000"/>
                        </a:solidFill>
                        <a:latin typeface="+mn-ea"/>
                        <a:ea typeface="+mn-ea"/>
                      </a:endParaRPr>
                    </a:p>
                    <a:p>
                      <a:pPr algn="l"/>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400" dirty="0">
                          <a:solidFill>
                            <a:sysClr val="windowText" lastClr="000000"/>
                          </a:solidFill>
                          <a:latin typeface="+mn-ea"/>
                          <a:ea typeface="+mn-ea"/>
                        </a:rPr>
                        <a:t>100</a:t>
                      </a:r>
                      <a:r>
                        <a:rPr kumimoji="1" lang="ja-JP" altLang="en-US" sz="1400" dirty="0">
                          <a:solidFill>
                            <a:sysClr val="windowText" lastClr="000000"/>
                          </a:solidFill>
                          <a:latin typeface="+mn-ea"/>
                          <a:ea typeface="+mn-ea"/>
                        </a:rPr>
                        <a:t>％以上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400" dirty="0">
                          <a:solidFill>
                            <a:sysClr val="windowText" lastClr="000000"/>
                          </a:solidFill>
                          <a:latin typeface="+mn-ea"/>
                          <a:ea typeface="+mn-ea"/>
                        </a:rPr>
                        <a:t>令和</a:t>
                      </a:r>
                      <a:r>
                        <a:rPr kumimoji="1" lang="en-US" altLang="ja-JP" sz="1400" dirty="0">
                          <a:solidFill>
                            <a:sysClr val="windowText" lastClr="000000"/>
                          </a:solidFill>
                          <a:latin typeface="+mn-ea"/>
                          <a:ea typeface="+mn-ea"/>
                        </a:rPr>
                        <a:t>18</a:t>
                      </a:r>
                      <a:r>
                        <a:rPr kumimoji="1" lang="ja-JP" altLang="en-US" sz="1400" dirty="0">
                          <a:solidFill>
                            <a:sysClr val="windowText" lastClr="000000"/>
                          </a:solidFill>
                          <a:latin typeface="+mn-ea"/>
                          <a:ea typeface="+mn-ea"/>
                        </a:rPr>
                        <a:t>年度</a:t>
                      </a:r>
                      <a:r>
                        <a:rPr kumimoji="1" lang="ja-JP" altLang="en-US" sz="1400" dirty="0" smtClean="0">
                          <a:solidFill>
                            <a:sysClr val="windowText" lastClr="000000"/>
                          </a:solidFill>
                          <a:latin typeface="+mn-ea"/>
                          <a:ea typeface="+mn-ea"/>
                        </a:rPr>
                        <a:t>に</a:t>
                      </a:r>
                      <a:r>
                        <a:rPr kumimoji="1" lang="en-US" altLang="ja-JP" sz="1400" dirty="0" smtClean="0">
                          <a:solidFill>
                            <a:sysClr val="windowText" lastClr="000000"/>
                          </a:solidFill>
                          <a:latin typeface="+mn-ea"/>
                          <a:ea typeface="+mn-ea"/>
                        </a:rPr>
                        <a:t>100</a:t>
                      </a:r>
                      <a:r>
                        <a:rPr kumimoji="1" lang="ja-JP" altLang="en-US" sz="1400" dirty="0" smtClean="0">
                          <a:solidFill>
                            <a:sysClr val="windowText" lastClr="000000"/>
                          </a:solidFill>
                          <a:latin typeface="+mn-ea"/>
                          <a:ea typeface="+mn-ea"/>
                        </a:rPr>
                        <a:t>％</a:t>
                      </a:r>
                      <a:r>
                        <a:rPr kumimoji="1" lang="ja-JP" altLang="en-US" sz="1400" dirty="0">
                          <a:solidFill>
                            <a:sysClr val="windowText" lastClr="000000"/>
                          </a:solidFill>
                          <a:latin typeface="+mn-ea"/>
                          <a:ea typeface="+mn-ea"/>
                        </a:rPr>
                        <a:t>以上にする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153395"/>
                  </a:ext>
                </a:extLst>
              </a:tr>
              <a:tr h="831256">
                <a:tc>
                  <a:txBody>
                    <a:bodyPr/>
                    <a:lstStyle/>
                    <a:p>
                      <a:pPr algn="l"/>
                      <a:endParaRPr kumimoji="1" lang="en-US" altLang="ja-JP" sz="1400" dirty="0">
                        <a:solidFill>
                          <a:sysClr val="windowText" lastClr="000000"/>
                        </a:solidFill>
                        <a:latin typeface="+mn-ea"/>
                        <a:ea typeface="+mn-ea"/>
                      </a:endParaRPr>
                    </a:p>
                    <a:p>
                      <a:pPr algn="l"/>
                      <a:r>
                        <a:rPr kumimoji="1" lang="ja-JP" altLang="en-US" sz="1400" dirty="0">
                          <a:solidFill>
                            <a:sysClr val="windowText" lastClr="000000"/>
                          </a:solidFill>
                          <a:latin typeface="+mn-ea"/>
                          <a:ea typeface="+mn-ea"/>
                        </a:rPr>
                        <a:t>流動比率</a:t>
                      </a:r>
                      <a:endParaRPr kumimoji="1" lang="en-US" altLang="ja-JP" sz="1400" dirty="0">
                        <a:solidFill>
                          <a:sysClr val="windowText" lastClr="000000"/>
                        </a:solidFill>
                        <a:latin typeface="+mn-ea"/>
                        <a:ea typeface="+mn-ea"/>
                      </a:endParaRPr>
                    </a:p>
                    <a:p>
                      <a:pPr algn="l"/>
                      <a:endParaRPr kumimoji="1" lang="ja-JP" altLang="en-US"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400" dirty="0" smtClean="0">
                          <a:solidFill>
                            <a:sysClr val="windowText" lastClr="000000"/>
                          </a:solidFill>
                          <a:latin typeface="+mn-ea"/>
                          <a:ea typeface="+mn-ea"/>
                        </a:rPr>
                        <a:t>200</a:t>
                      </a:r>
                      <a:r>
                        <a:rPr kumimoji="1" lang="ja-JP" altLang="en-US" sz="1400" dirty="0">
                          <a:solidFill>
                            <a:sysClr val="windowText" lastClr="000000"/>
                          </a:solidFill>
                          <a:latin typeface="+mn-ea"/>
                          <a:ea typeface="+mn-ea"/>
                        </a:rPr>
                        <a:t>％以上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400" dirty="0">
                          <a:solidFill>
                            <a:sysClr val="windowText" lastClr="000000"/>
                          </a:solidFill>
                          <a:latin typeface="+mn-ea"/>
                          <a:ea typeface="+mn-ea"/>
                        </a:rPr>
                        <a:t>令和</a:t>
                      </a:r>
                      <a:r>
                        <a:rPr kumimoji="1" lang="en-US" altLang="ja-JP" sz="1400" dirty="0">
                          <a:solidFill>
                            <a:sysClr val="windowText" lastClr="000000"/>
                          </a:solidFill>
                          <a:latin typeface="+mn-ea"/>
                          <a:ea typeface="+mn-ea"/>
                        </a:rPr>
                        <a:t>18</a:t>
                      </a:r>
                      <a:r>
                        <a:rPr kumimoji="1" lang="ja-JP" altLang="en-US" sz="1400" dirty="0">
                          <a:solidFill>
                            <a:sysClr val="windowText" lastClr="000000"/>
                          </a:solidFill>
                          <a:latin typeface="+mn-ea"/>
                          <a:ea typeface="+mn-ea"/>
                        </a:rPr>
                        <a:t>年度</a:t>
                      </a:r>
                      <a:r>
                        <a:rPr kumimoji="1" lang="ja-JP" altLang="en-US" sz="1400" dirty="0" smtClean="0">
                          <a:solidFill>
                            <a:sysClr val="windowText" lastClr="000000"/>
                          </a:solidFill>
                          <a:latin typeface="+mn-ea"/>
                          <a:ea typeface="+mn-ea"/>
                        </a:rPr>
                        <a:t>に</a:t>
                      </a:r>
                      <a:r>
                        <a:rPr kumimoji="1" lang="en-US" altLang="ja-JP" sz="1400" dirty="0" smtClean="0">
                          <a:solidFill>
                            <a:sysClr val="windowText" lastClr="000000"/>
                          </a:solidFill>
                          <a:latin typeface="+mn-ea"/>
                          <a:ea typeface="+mn-ea"/>
                        </a:rPr>
                        <a:t>100</a:t>
                      </a:r>
                      <a:r>
                        <a:rPr kumimoji="1" lang="ja-JP" altLang="en-US" sz="1400" dirty="0" smtClean="0">
                          <a:solidFill>
                            <a:sysClr val="windowText" lastClr="000000"/>
                          </a:solidFill>
                          <a:latin typeface="+mn-ea"/>
                          <a:ea typeface="+mn-ea"/>
                        </a:rPr>
                        <a:t>％</a:t>
                      </a:r>
                      <a:r>
                        <a:rPr kumimoji="1" lang="ja-JP" altLang="en-US" sz="1400" dirty="0">
                          <a:solidFill>
                            <a:sysClr val="windowText" lastClr="000000"/>
                          </a:solidFill>
                          <a:latin typeface="+mn-ea"/>
                          <a:ea typeface="+mn-ea"/>
                        </a:rPr>
                        <a:t>以上にする</a:t>
                      </a:r>
                      <a:endParaRPr kumimoji="1" lang="en-US" altLang="ja-JP" sz="1400" dirty="0">
                        <a:solidFill>
                          <a:sysClr val="windowText" lastClr="000000"/>
                        </a:solidFill>
                        <a:latin typeface="+mn-ea"/>
                        <a:ea typeface="+mn-ea"/>
                      </a:endParaRPr>
                    </a:p>
                    <a:p>
                      <a:pPr algn="l">
                        <a:lnSpc>
                          <a:spcPct val="150000"/>
                        </a:lnSpc>
                      </a:pPr>
                      <a:r>
                        <a:rPr kumimoji="1" lang="ja-JP" altLang="en-US" sz="1400" dirty="0">
                          <a:solidFill>
                            <a:sysClr val="windowText" lastClr="000000"/>
                          </a:solidFill>
                          <a:latin typeface="+mn-ea"/>
                          <a:ea typeface="+mn-ea"/>
                        </a:rPr>
                        <a:t>現金預金の目安</a:t>
                      </a:r>
                      <a:r>
                        <a:rPr kumimoji="1" lang="ja-JP" altLang="en-US" sz="1400" dirty="0" smtClean="0">
                          <a:solidFill>
                            <a:sysClr val="windowText" lastClr="000000"/>
                          </a:solidFill>
                          <a:latin typeface="+mn-ea"/>
                          <a:ea typeface="+mn-ea"/>
                        </a:rPr>
                        <a:t>：</a:t>
                      </a:r>
                      <a:r>
                        <a:rPr kumimoji="1" lang="en-US" altLang="ja-JP" sz="1400" dirty="0" smtClean="0">
                          <a:solidFill>
                            <a:sysClr val="windowText" lastClr="000000"/>
                          </a:solidFill>
                          <a:latin typeface="+mn-ea"/>
                          <a:ea typeface="+mn-ea"/>
                        </a:rPr>
                        <a:t>30</a:t>
                      </a:r>
                      <a:r>
                        <a:rPr kumimoji="1" lang="ja-JP" altLang="en-US" sz="1400" dirty="0" smtClean="0">
                          <a:solidFill>
                            <a:sysClr val="windowText" lastClr="000000"/>
                          </a:solidFill>
                          <a:latin typeface="+mn-ea"/>
                          <a:ea typeface="+mn-ea"/>
                        </a:rPr>
                        <a:t>億円</a:t>
                      </a:r>
                      <a:endParaRPr kumimoji="1" lang="ja-JP" altLang="en-US"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268731"/>
                  </a:ext>
                </a:extLst>
              </a:tr>
              <a:tr h="831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ysClr val="windowText" lastClr="000000"/>
                          </a:solidFill>
                          <a:latin typeface="+mn-ea"/>
                          <a:ea typeface="+mn-ea"/>
                        </a:rPr>
                        <a:t>累積欠損金</a:t>
                      </a:r>
                      <a:r>
                        <a:rPr kumimoji="1" lang="ja-JP" altLang="en-US" sz="1400" dirty="0" smtClean="0">
                          <a:solidFill>
                            <a:sysClr val="windowText" lastClr="000000"/>
                          </a:solidFill>
                          <a:latin typeface="+mn-ea"/>
                          <a:ea typeface="+mn-ea"/>
                        </a:rPr>
                        <a:t>比率（</a:t>
                      </a:r>
                      <a:r>
                        <a:rPr kumimoji="1" lang="en-US" altLang="ja-JP" sz="1400" smtClean="0">
                          <a:solidFill>
                            <a:sysClr val="windowText" lastClr="000000"/>
                          </a:solidFill>
                          <a:latin typeface="+mn-ea"/>
                          <a:ea typeface="+mn-ea"/>
                        </a:rPr>
                        <a:t>※</a:t>
                      </a:r>
                      <a:r>
                        <a:rPr kumimoji="1" lang="ja-JP" altLang="en-US" sz="1400" smtClean="0">
                          <a:solidFill>
                            <a:sysClr val="windowText" lastClr="000000"/>
                          </a:solidFill>
                          <a:latin typeface="+mn-ea"/>
                          <a:ea typeface="+mn-ea"/>
                        </a:rPr>
                        <a:t>１）</a:t>
                      </a:r>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400" dirty="0">
                          <a:solidFill>
                            <a:sysClr val="windowText" lastClr="000000"/>
                          </a:solidFill>
                          <a:latin typeface="+mn-ea"/>
                          <a:ea typeface="+mn-ea"/>
                        </a:rPr>
                        <a:t>0</a:t>
                      </a:r>
                      <a:r>
                        <a:rPr kumimoji="1" lang="ja-JP" altLang="en-US" sz="1400" dirty="0">
                          <a:solidFill>
                            <a:sysClr val="windowText" lastClr="000000"/>
                          </a:solidFill>
                          <a:latin typeface="+mn-ea"/>
                          <a:ea typeface="+mn-ea"/>
                        </a:rPr>
                        <a:t>％</a:t>
                      </a:r>
                      <a:endParaRPr kumimoji="1" lang="en-US" altLang="ja-JP" sz="1400" dirty="0">
                        <a:solidFill>
                          <a:sysClr val="windowText" lastClr="000000"/>
                        </a:solidFill>
                        <a:latin typeface="+mn-ea"/>
                        <a:ea typeface="+mn-ea"/>
                      </a:endParaRPr>
                    </a:p>
                    <a:p>
                      <a:pPr algn="l"/>
                      <a:r>
                        <a:rPr kumimoji="1" lang="ja-JP" altLang="en-US" sz="1200" dirty="0">
                          <a:solidFill>
                            <a:sysClr val="windowText" lastClr="000000"/>
                          </a:solidFill>
                          <a:latin typeface="+mn-ea"/>
                          <a:ea typeface="+mn-ea"/>
                        </a:rPr>
                        <a:t>（累積欠損金なし）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en-US" altLang="ja-JP" sz="1400" dirty="0">
                          <a:solidFill>
                            <a:sysClr val="windowText" lastClr="000000"/>
                          </a:solidFill>
                          <a:latin typeface="+mn-ea"/>
                          <a:ea typeface="+mn-ea"/>
                        </a:rPr>
                        <a:t>0</a:t>
                      </a:r>
                      <a:r>
                        <a:rPr kumimoji="1" lang="ja-JP" altLang="en-US" sz="1400" dirty="0">
                          <a:solidFill>
                            <a:sysClr val="windowText" lastClr="000000"/>
                          </a:solidFill>
                          <a:latin typeface="+mn-ea"/>
                          <a:ea typeface="+mn-ea"/>
                        </a:rPr>
                        <a:t>％を維持する</a:t>
                      </a:r>
                      <a:endParaRPr kumimoji="1" lang="en-US" altLang="ja-JP" sz="1400" dirty="0">
                        <a:solidFill>
                          <a:sysClr val="windowText" lastClr="000000"/>
                        </a:solidFill>
                        <a:latin typeface="+mn-ea"/>
                        <a:ea typeface="+mn-ea"/>
                      </a:endParaRPr>
                    </a:p>
                    <a:p>
                      <a:pPr algn="l">
                        <a:lnSpc>
                          <a:spcPct val="150000"/>
                        </a:lnSpc>
                      </a:pPr>
                      <a:r>
                        <a:rPr kumimoji="1" lang="ja-JP" altLang="en-US" sz="1400" dirty="0">
                          <a:solidFill>
                            <a:sysClr val="windowText" lastClr="000000"/>
                          </a:solidFill>
                          <a:latin typeface="+mn-ea"/>
                          <a:ea typeface="+mn-ea"/>
                        </a:rPr>
                        <a:t>（累積欠損金を生じさせない）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9471995"/>
                  </a:ext>
                </a:extLst>
              </a:tr>
              <a:tr h="831256">
                <a:tc>
                  <a:txBody>
                    <a:bodyPr/>
                    <a:lstStyle/>
                    <a:p>
                      <a:pPr algn="l"/>
                      <a:endParaRPr kumimoji="1" lang="en-US" altLang="ja-JP" sz="1400" dirty="0">
                        <a:solidFill>
                          <a:sysClr val="windowText" lastClr="000000"/>
                        </a:solidFill>
                        <a:latin typeface="+mn-ea"/>
                        <a:ea typeface="+mn-ea"/>
                      </a:endParaRPr>
                    </a:p>
                    <a:p>
                      <a:pPr algn="l"/>
                      <a:r>
                        <a:rPr kumimoji="1" lang="ja-JP" altLang="en-US" sz="1400" dirty="0">
                          <a:solidFill>
                            <a:sysClr val="windowText" lastClr="000000"/>
                          </a:solidFill>
                          <a:latin typeface="+mn-ea"/>
                          <a:ea typeface="+mn-ea"/>
                        </a:rPr>
                        <a:t>企業債残高対事業規模</a:t>
                      </a:r>
                      <a:r>
                        <a:rPr kumimoji="1" lang="ja-JP" altLang="en-US" sz="1400" dirty="0" smtClean="0">
                          <a:solidFill>
                            <a:sysClr val="windowText" lastClr="000000"/>
                          </a:solidFill>
                          <a:latin typeface="+mn-ea"/>
                          <a:ea typeface="+mn-ea"/>
                        </a:rPr>
                        <a:t>比率</a:t>
                      </a:r>
                      <a:endParaRPr kumimoji="1" lang="en-US" altLang="ja-JP" sz="1400" dirty="0" smtClean="0">
                        <a:solidFill>
                          <a:sysClr val="windowText" lastClr="000000"/>
                        </a:solidFill>
                        <a:latin typeface="+mn-ea"/>
                        <a:ea typeface="+mn-ea"/>
                      </a:endParaRPr>
                    </a:p>
                    <a:p>
                      <a:pPr algn="l"/>
                      <a:r>
                        <a:rPr kumimoji="1" lang="ja-JP" altLang="en-US" sz="1400" dirty="0" smtClean="0">
                          <a:solidFill>
                            <a:sysClr val="windowText" lastClr="000000"/>
                          </a:solidFill>
                          <a:latin typeface="+mn-ea"/>
                          <a:ea typeface="+mn-ea"/>
                        </a:rPr>
                        <a:t>（</a:t>
                      </a:r>
                      <a:r>
                        <a:rPr kumimoji="1" lang="en-US" altLang="ja-JP" sz="1400" dirty="0" smtClean="0">
                          <a:solidFill>
                            <a:sysClr val="windowText" lastClr="000000"/>
                          </a:solidFill>
                          <a:latin typeface="+mn-ea"/>
                          <a:ea typeface="+mn-ea"/>
                        </a:rPr>
                        <a:t>※</a:t>
                      </a:r>
                      <a:r>
                        <a:rPr kumimoji="1" lang="ja-JP" altLang="en-US" sz="1400" dirty="0" smtClean="0">
                          <a:solidFill>
                            <a:sysClr val="windowText" lastClr="000000"/>
                          </a:solidFill>
                          <a:latin typeface="+mn-ea"/>
                          <a:ea typeface="+mn-ea"/>
                        </a:rPr>
                        <a:t>２）</a:t>
                      </a:r>
                      <a:endParaRPr kumimoji="1" lang="en-US" altLang="ja-JP" sz="1400" dirty="0">
                        <a:solidFill>
                          <a:sysClr val="windowText" lastClr="000000"/>
                        </a:solidFill>
                        <a:latin typeface="+mn-ea"/>
                        <a:ea typeface="+mn-ea"/>
                      </a:endParaRPr>
                    </a:p>
                    <a:p>
                      <a:pPr algn="l"/>
                      <a:endParaRPr kumimoji="1" lang="en-US" altLang="ja-JP" sz="14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400" dirty="0" smtClean="0">
                          <a:solidFill>
                            <a:sysClr val="windowText" lastClr="000000"/>
                          </a:solidFill>
                          <a:latin typeface="+mn-ea"/>
                          <a:ea typeface="+mn-ea"/>
                        </a:rPr>
                        <a:t>―</a:t>
                      </a:r>
                    </a:p>
                    <a:p>
                      <a:pPr algn="l"/>
                      <a:r>
                        <a:rPr kumimoji="1" lang="ja-JP" altLang="en-US" sz="1200" dirty="0" smtClean="0">
                          <a:solidFill>
                            <a:sysClr val="windowText" lastClr="000000"/>
                          </a:solidFill>
                          <a:latin typeface="+mn-ea"/>
                          <a:ea typeface="+mn-ea"/>
                        </a:rPr>
                        <a:t>（明確な基準なし）</a:t>
                      </a:r>
                      <a:endParaRPr kumimoji="1" lang="ja-JP" altLang="en-US" sz="12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400" dirty="0">
                          <a:solidFill>
                            <a:sysClr val="windowText" lastClr="000000"/>
                          </a:solidFill>
                          <a:latin typeface="+mn-ea"/>
                          <a:ea typeface="+mn-ea"/>
                        </a:rPr>
                        <a:t>令和</a:t>
                      </a:r>
                      <a:r>
                        <a:rPr kumimoji="1" lang="en-US" altLang="ja-JP" sz="1400" dirty="0">
                          <a:solidFill>
                            <a:sysClr val="windowText" lastClr="000000"/>
                          </a:solidFill>
                          <a:latin typeface="+mn-ea"/>
                          <a:ea typeface="+mn-ea"/>
                        </a:rPr>
                        <a:t>18</a:t>
                      </a:r>
                      <a:r>
                        <a:rPr kumimoji="1" lang="ja-JP" altLang="en-US" sz="1400" dirty="0">
                          <a:solidFill>
                            <a:sysClr val="windowText" lastClr="000000"/>
                          </a:solidFill>
                          <a:latin typeface="+mn-ea"/>
                          <a:ea typeface="+mn-ea"/>
                        </a:rPr>
                        <a:t>年度</a:t>
                      </a:r>
                      <a:r>
                        <a:rPr kumimoji="1" lang="ja-JP" altLang="en-US" sz="1400" dirty="0" smtClean="0">
                          <a:solidFill>
                            <a:sysClr val="windowText" lastClr="000000"/>
                          </a:solidFill>
                          <a:latin typeface="+mn-ea"/>
                          <a:ea typeface="+mn-ea"/>
                        </a:rPr>
                        <a:t>に</a:t>
                      </a:r>
                      <a:r>
                        <a:rPr kumimoji="1" lang="en-US" altLang="ja-JP" sz="1400" dirty="0" smtClean="0">
                          <a:solidFill>
                            <a:sysClr val="windowText" lastClr="000000"/>
                          </a:solidFill>
                          <a:latin typeface="+mn-ea"/>
                          <a:ea typeface="+mn-ea"/>
                        </a:rPr>
                        <a:t>300</a:t>
                      </a:r>
                      <a:r>
                        <a:rPr kumimoji="1" lang="ja-JP" altLang="en-US" sz="1400" dirty="0" smtClean="0">
                          <a:solidFill>
                            <a:sysClr val="windowText" lastClr="000000"/>
                          </a:solidFill>
                          <a:latin typeface="+mn-ea"/>
                          <a:ea typeface="+mn-ea"/>
                        </a:rPr>
                        <a:t>％</a:t>
                      </a:r>
                      <a:r>
                        <a:rPr kumimoji="1" lang="ja-JP" altLang="en-US" sz="1400" dirty="0">
                          <a:solidFill>
                            <a:sysClr val="windowText" lastClr="000000"/>
                          </a:solidFill>
                          <a:latin typeface="+mn-ea"/>
                          <a:ea typeface="+mn-ea"/>
                        </a:rPr>
                        <a:t>以下にする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9948451"/>
                  </a:ext>
                </a:extLst>
              </a:tr>
            </a:tbl>
          </a:graphicData>
        </a:graphic>
      </p:graphicFrame>
      <p:sp>
        <p:nvSpPr>
          <p:cNvPr id="22" name="正方形/長方形 21"/>
          <p:cNvSpPr/>
          <p:nvPr/>
        </p:nvSpPr>
        <p:spPr>
          <a:xfrm>
            <a:off x="4089281" y="6123278"/>
            <a:ext cx="7366119" cy="523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lang="ja-JP" altLang="en-US" sz="1400" b="1" dirty="0" smtClean="0">
                <a:solidFill>
                  <a:sysClr val="windowText" lastClr="000000"/>
                </a:solidFill>
              </a:rPr>
              <a:t>（</a:t>
            </a:r>
            <a:r>
              <a:rPr lang="en-US" altLang="ja-JP" sz="1400" b="1" dirty="0" smtClean="0">
                <a:solidFill>
                  <a:sysClr val="windowText" lastClr="000000"/>
                </a:solidFill>
              </a:rPr>
              <a:t>※</a:t>
            </a:r>
            <a:r>
              <a:rPr lang="ja-JP" altLang="en-US" sz="1400" b="1" dirty="0" smtClean="0">
                <a:solidFill>
                  <a:sysClr val="windowText" lastClr="000000"/>
                </a:solidFill>
              </a:rPr>
              <a:t>１）累積欠</a:t>
            </a:r>
            <a:r>
              <a:rPr lang="ja-JP" altLang="en-US" sz="1400" b="1" dirty="0">
                <a:solidFill>
                  <a:sysClr val="windowText" lastClr="000000"/>
                </a:solidFill>
              </a:rPr>
              <a:t>損金が生じた場合は企業債の借入に</a:t>
            </a:r>
            <a:r>
              <a:rPr lang="ja-JP" altLang="en-US" sz="1400" b="1" dirty="0" smtClean="0">
                <a:solidFill>
                  <a:sysClr val="windowText" lastClr="000000"/>
                </a:solidFill>
              </a:rPr>
              <a:t>影響あり（総務省からの指導あり）。</a:t>
            </a:r>
            <a:endParaRPr lang="en-US" altLang="ja-JP" sz="1400" b="1" dirty="0" smtClean="0">
              <a:solidFill>
                <a:sysClr val="windowText" lastClr="000000"/>
              </a:solidFill>
            </a:endParaRPr>
          </a:p>
          <a:p>
            <a:r>
              <a:rPr lang="ja-JP" altLang="en-US" sz="1400" b="1" dirty="0" smtClean="0">
                <a:solidFill>
                  <a:sysClr val="windowText" lastClr="000000"/>
                </a:solidFill>
              </a:rPr>
              <a:t>（</a:t>
            </a:r>
            <a:r>
              <a:rPr lang="en-US" altLang="ja-JP" sz="1400" b="1" dirty="0" smtClean="0">
                <a:solidFill>
                  <a:sysClr val="windowText" lastClr="000000"/>
                </a:solidFill>
              </a:rPr>
              <a:t>※</a:t>
            </a:r>
            <a:r>
              <a:rPr lang="ja-JP" altLang="en-US" sz="1400" b="1" dirty="0" smtClean="0">
                <a:solidFill>
                  <a:sysClr val="windowText" lastClr="000000"/>
                </a:solidFill>
              </a:rPr>
              <a:t>２）数値が低い方が財務の健全性は高い。</a:t>
            </a:r>
            <a:endParaRPr lang="en-US" altLang="ja-JP" sz="1400" b="1" dirty="0">
              <a:solidFill>
                <a:sysClr val="windowText" lastClr="000000"/>
              </a:solidFill>
            </a:endParaRPr>
          </a:p>
        </p:txBody>
      </p:sp>
    </p:spTree>
    <p:extLst>
      <p:ext uri="{BB962C8B-B14F-4D97-AF65-F5344CB8AC3E}">
        <p14:creationId xmlns:p14="http://schemas.microsoft.com/office/powerpoint/2010/main" val="3326200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0EAE36F-38AB-FB6A-23C1-ECD11FF7AA7C}"/>
              </a:ext>
            </a:extLst>
          </p:cNvPr>
          <p:cNvSpPr txBox="1"/>
          <p:nvPr/>
        </p:nvSpPr>
        <p:spPr>
          <a:xfrm>
            <a:off x="1387019" y="3075057"/>
            <a:ext cx="9417963" cy="707886"/>
          </a:xfrm>
          <a:prstGeom prst="rect">
            <a:avLst/>
          </a:prstGeom>
          <a:noFill/>
        </p:spPr>
        <p:txBody>
          <a:bodyPr wrap="none">
            <a:spAutoFit/>
          </a:bodyPr>
          <a:lstStyle/>
          <a:p>
            <a:r>
              <a:rPr lang="ja-JP" altLang="en-US" sz="4000" dirty="0">
                <a:latin typeface="BIZ UDゴシック" panose="020B0400000000000000" pitchFamily="49" charset="-128"/>
                <a:ea typeface="BIZ UDゴシック" panose="020B0400000000000000" pitchFamily="49" charset="-128"/>
              </a:rPr>
              <a:t>３．使用料に関する本市の状況について</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57167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327373" cy="523220"/>
          </a:xfrm>
          <a:prstGeom prst="rect">
            <a:avLst/>
          </a:prstGeom>
          <a:noFill/>
        </p:spPr>
        <p:txBody>
          <a:bodyPr wrap="non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３．使用料に関する本市の状況について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23</a:t>
            </a:fld>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1433173460"/>
              </p:ext>
            </p:extLst>
          </p:nvPr>
        </p:nvGraphicFramePr>
        <p:xfrm>
          <a:off x="261256" y="762243"/>
          <a:ext cx="12170229" cy="6103258"/>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59258"/>
            <a:ext cx="6574236" cy="369332"/>
          </a:xfrm>
          <a:prstGeom prst="rect">
            <a:avLst/>
          </a:prstGeom>
          <a:solidFill>
            <a:schemeClr val="bg1"/>
          </a:solid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大阪府内の下水道使用料（</a:t>
            </a:r>
            <a:r>
              <a:rPr lang="en-US" altLang="ja-JP" dirty="0">
                <a:solidFill>
                  <a:schemeClr val="tx2">
                    <a:lumMod val="90000"/>
                    <a:lumOff val="10000"/>
                  </a:schemeClr>
                </a:solidFill>
                <a:latin typeface="BIZ UDPゴシック" panose="020B0400000000000000" pitchFamily="50" charset="-128"/>
                <a:ea typeface="BIZ UDPゴシック" panose="020B0400000000000000" pitchFamily="50" charset="-128"/>
              </a:rPr>
              <a:t>20</a:t>
            </a:r>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㎥／月・税込）　</a:t>
            </a:r>
            <a:r>
              <a:rPr lang="en-US" altLang="ja-JP" sz="1100" dirty="0">
                <a:solidFill>
                  <a:schemeClr val="tx2">
                    <a:lumMod val="90000"/>
                    <a:lumOff val="10000"/>
                  </a:schemeClr>
                </a:solidFill>
                <a:latin typeface="BIZ UDPゴシック" panose="020B0400000000000000" pitchFamily="50" charset="-128"/>
                <a:ea typeface="BIZ UDPゴシック" panose="020B0400000000000000" pitchFamily="50" charset="-128"/>
              </a:rPr>
              <a:t>※</a:t>
            </a:r>
            <a:r>
              <a:rPr lang="ja-JP" altLang="en-US" sz="1100" dirty="0">
                <a:solidFill>
                  <a:schemeClr val="tx2">
                    <a:lumMod val="90000"/>
                    <a:lumOff val="10000"/>
                  </a:schemeClr>
                </a:solidFill>
                <a:latin typeface="BIZ UDPゴシック" panose="020B0400000000000000" pitchFamily="50" charset="-128"/>
                <a:ea typeface="BIZ UDPゴシック" panose="020B0400000000000000" pitchFamily="50" charset="-128"/>
              </a:rPr>
              <a:t>令和５年度末・浄化槽を除く</a:t>
            </a:r>
            <a:endParaRPr lang="ja-JP" altLang="en-US" sz="1100" dirty="0"/>
          </a:p>
        </p:txBody>
      </p:sp>
      <p:sp>
        <p:nvSpPr>
          <p:cNvPr id="11" name="テキスト ボックス 10"/>
          <p:cNvSpPr txBox="1"/>
          <p:nvPr/>
        </p:nvSpPr>
        <p:spPr>
          <a:xfrm>
            <a:off x="0" y="1176916"/>
            <a:ext cx="800219" cy="215444"/>
          </a:xfrm>
          <a:prstGeom prst="rect">
            <a:avLst/>
          </a:prstGeom>
          <a:noFill/>
        </p:spPr>
        <p:txBody>
          <a:bodyPr wrap="none" rtlCol="0">
            <a:spAutoFit/>
          </a:bodyPr>
          <a:lstStyle/>
          <a:p>
            <a:r>
              <a:rPr kumimoji="1" lang="ja-JP" altLang="en-US" sz="800" dirty="0"/>
              <a:t>（単位：円）</a:t>
            </a:r>
          </a:p>
        </p:txBody>
      </p:sp>
      <p:sp>
        <p:nvSpPr>
          <p:cNvPr id="12" name="テキスト ボックス 26"/>
          <p:cNvSpPr txBox="1"/>
          <p:nvPr/>
        </p:nvSpPr>
        <p:spPr>
          <a:xfrm>
            <a:off x="9745457" y="1650233"/>
            <a:ext cx="2271824" cy="584812"/>
          </a:xfrm>
          <a:prstGeom prst="rect">
            <a:avLst/>
          </a:prstGeom>
          <a:solidFill>
            <a:srgbClr val="FFFFCC"/>
          </a:solid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ja-JP" altLang="en-US" sz="1400" dirty="0">
                <a:solidFill>
                  <a:prstClr val="black"/>
                </a:solidFill>
                <a:latin typeface="Calibri" panose="020F0502020204030204"/>
                <a:ea typeface="游ゴシック" panose="020B0400000000000000" pitchFamily="50" charset="-128"/>
              </a:rPr>
              <a:t>府内</a:t>
            </a:r>
            <a:r>
              <a:rPr lang="en-US" altLang="ja-JP" sz="1400" dirty="0">
                <a:solidFill>
                  <a:prstClr val="black"/>
                </a:solidFill>
                <a:latin typeface="Calibri" panose="020F0502020204030204"/>
                <a:ea typeface="游ゴシック" panose="020B0400000000000000" pitchFamily="50" charset="-128"/>
              </a:rPr>
              <a:t>43</a:t>
            </a:r>
            <a:r>
              <a:rPr lang="ja-JP" altLang="en-US" sz="1400" dirty="0">
                <a:solidFill>
                  <a:prstClr val="black"/>
                </a:solidFill>
                <a:latin typeface="Calibri" panose="020F0502020204030204"/>
                <a:ea typeface="游ゴシック" panose="020B0400000000000000" pitchFamily="50" charset="-128"/>
              </a:rPr>
              <a:t>市町村中</a:t>
            </a:r>
            <a:r>
              <a:rPr lang="en-US" altLang="ja-JP" sz="3200" dirty="0">
                <a:solidFill>
                  <a:prstClr val="black"/>
                </a:solidFill>
                <a:latin typeface="Calibri" panose="020F0502020204030204"/>
                <a:ea typeface="游ゴシック" panose="020B0400000000000000" pitchFamily="50" charset="-128"/>
              </a:rPr>
              <a:t>36</a:t>
            </a:r>
            <a:r>
              <a:rPr lang="ja-JP" altLang="en-US" sz="3200" dirty="0">
                <a:solidFill>
                  <a:prstClr val="black"/>
                </a:solidFill>
                <a:latin typeface="Calibri" panose="020F0502020204030204"/>
                <a:ea typeface="游ゴシック" panose="020B0400000000000000" pitchFamily="50" charset="-128"/>
              </a:rPr>
              <a:t>位</a:t>
            </a:r>
            <a:endParaRPr lang="ja-JP" altLang="en-US" sz="1400" dirty="0">
              <a:solidFill>
                <a:prstClr val="black"/>
              </a:solidFill>
              <a:latin typeface="Calibri" panose="020F0502020204030204"/>
              <a:ea typeface="游ゴシック" panose="020B0400000000000000" pitchFamily="50" charset="-128"/>
            </a:endParaRPr>
          </a:p>
        </p:txBody>
      </p:sp>
      <p:sp>
        <p:nvSpPr>
          <p:cNvPr id="13" name="円形吹き出し 12"/>
          <p:cNvSpPr/>
          <p:nvPr/>
        </p:nvSpPr>
        <p:spPr>
          <a:xfrm>
            <a:off x="8796205" y="877342"/>
            <a:ext cx="1475116" cy="647006"/>
          </a:xfrm>
          <a:prstGeom prst="wedgeEllipseCallout">
            <a:avLst>
              <a:gd name="adj1" fmla="val 42910"/>
              <a:gd name="adj2" fmla="val 65167"/>
            </a:avLst>
          </a:prstGeom>
          <a:solidFill>
            <a:srgbClr val="FF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ysClr val="windowText" lastClr="000000"/>
                </a:solidFill>
              </a:rPr>
              <a:t>大阪府で</a:t>
            </a:r>
            <a:endParaRPr lang="en-US" altLang="ja-JP" dirty="0">
              <a:solidFill>
                <a:sysClr val="windowText" lastClr="000000"/>
              </a:solidFill>
            </a:endParaRPr>
          </a:p>
          <a:p>
            <a:pPr algn="ctr"/>
            <a:r>
              <a:rPr lang="ja-JP" altLang="en-US" b="1" dirty="0">
                <a:solidFill>
                  <a:sysClr val="windowText" lastClr="000000"/>
                </a:solidFill>
                <a:effectLst>
                  <a:outerShdw blurRad="38100" dist="38100" dir="2700000" algn="tl">
                    <a:srgbClr val="000000">
                      <a:alpha val="43137"/>
                    </a:srgbClr>
                  </a:outerShdw>
                </a:effectLst>
              </a:rPr>
              <a:t>８番目に安い</a:t>
            </a:r>
            <a:endParaRPr lang="ja-JP" b="1" dirty="0">
              <a:solidFill>
                <a:sysClr val="windowText" lastClr="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62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327373" cy="523220"/>
          </a:xfrm>
          <a:prstGeom prst="rect">
            <a:avLst/>
          </a:prstGeom>
          <a:noFill/>
        </p:spPr>
        <p:txBody>
          <a:bodyPr wrap="non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３．使用料に関する本市の状況について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24</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59258"/>
            <a:ext cx="2443298"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これまでの使用料改定</a:t>
            </a:r>
            <a:endParaRPr lang="ja-JP" altLang="en-US" sz="1100" dirty="0"/>
          </a:p>
        </p:txBody>
      </p:sp>
      <p:graphicFrame>
        <p:nvGraphicFramePr>
          <p:cNvPr id="5" name="表 4"/>
          <p:cNvGraphicFramePr>
            <a:graphicFrameLocks noGrp="1"/>
          </p:cNvGraphicFramePr>
          <p:nvPr>
            <p:extLst>
              <p:ext uri="{D42A27DB-BD31-4B8C-83A1-F6EECF244321}">
                <p14:modId xmlns:p14="http://schemas.microsoft.com/office/powerpoint/2010/main" val="2088357429"/>
              </p:ext>
            </p:extLst>
          </p:nvPr>
        </p:nvGraphicFramePr>
        <p:xfrm>
          <a:off x="895291" y="1146992"/>
          <a:ext cx="10110472" cy="4320000"/>
        </p:xfrm>
        <a:graphic>
          <a:graphicData uri="http://schemas.openxmlformats.org/drawingml/2006/table">
            <a:tbl>
              <a:tblPr firstRow="1" bandRow="1">
                <a:tableStyleId>{6E25E649-3F16-4E02-A733-19D2CDBF48F0}</a:tableStyleId>
              </a:tblPr>
              <a:tblGrid>
                <a:gridCol w="2533968">
                  <a:extLst>
                    <a:ext uri="{9D8B030D-6E8A-4147-A177-3AD203B41FA5}">
                      <a16:colId xmlns:a16="http://schemas.microsoft.com/office/drawing/2014/main" val="3949486676"/>
                    </a:ext>
                  </a:extLst>
                </a:gridCol>
                <a:gridCol w="3092768">
                  <a:extLst>
                    <a:ext uri="{9D8B030D-6E8A-4147-A177-3AD203B41FA5}">
                      <a16:colId xmlns:a16="http://schemas.microsoft.com/office/drawing/2014/main" val="2353862026"/>
                    </a:ext>
                  </a:extLst>
                </a:gridCol>
                <a:gridCol w="3321368">
                  <a:extLst>
                    <a:ext uri="{9D8B030D-6E8A-4147-A177-3AD203B41FA5}">
                      <a16:colId xmlns:a16="http://schemas.microsoft.com/office/drawing/2014/main" val="1866540950"/>
                    </a:ext>
                  </a:extLst>
                </a:gridCol>
                <a:gridCol w="1162368">
                  <a:extLst>
                    <a:ext uri="{9D8B030D-6E8A-4147-A177-3AD203B41FA5}">
                      <a16:colId xmlns:a16="http://schemas.microsoft.com/office/drawing/2014/main" val="3929015442"/>
                    </a:ext>
                  </a:extLst>
                </a:gridCol>
              </a:tblGrid>
              <a:tr h="480000">
                <a:tc>
                  <a:txBody>
                    <a:bodyPr/>
                    <a:lstStyle/>
                    <a:p>
                      <a:pPr algn="ctr"/>
                      <a:r>
                        <a:rPr kumimoji="1" lang="ja-JP" altLang="en-US" dirty="0">
                          <a:solidFill>
                            <a:sysClr val="windowText" lastClr="000000"/>
                          </a:solidFill>
                        </a:rPr>
                        <a:t>改定時期</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dirty="0" smtClean="0">
                          <a:solidFill>
                            <a:sysClr val="windowText" lastClr="000000"/>
                          </a:solidFill>
                        </a:rPr>
                        <a:t>改定後（</a:t>
                      </a:r>
                      <a:r>
                        <a:rPr kumimoji="1" lang="ja-JP" altLang="en-US" dirty="0">
                          <a:solidFill>
                            <a:sysClr val="windowText" lastClr="000000"/>
                          </a:solidFill>
                        </a:rPr>
                        <a:t>税抜）</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dirty="0" smtClean="0">
                          <a:solidFill>
                            <a:sysClr val="windowText" lastClr="000000"/>
                          </a:solidFill>
                        </a:rPr>
                        <a:t>改定幅（</a:t>
                      </a:r>
                      <a:r>
                        <a:rPr kumimoji="1" lang="ja-JP" altLang="en-US" dirty="0">
                          <a:solidFill>
                            <a:sysClr val="windowText" lastClr="000000"/>
                          </a:solidFill>
                        </a:rPr>
                        <a:t>税抜）</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dirty="0">
                          <a:solidFill>
                            <a:sysClr val="windowText" lastClr="000000"/>
                          </a:solidFill>
                        </a:rPr>
                        <a:t>消費税率</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58824300"/>
                  </a:ext>
                </a:extLst>
              </a:tr>
              <a:tr h="480000">
                <a:tc>
                  <a:txBody>
                    <a:bodyPr/>
                    <a:lstStyle/>
                    <a:p>
                      <a:r>
                        <a:rPr kumimoji="1" lang="ja-JP" altLang="en-US" dirty="0">
                          <a:solidFill>
                            <a:sysClr val="windowText" lastClr="000000"/>
                          </a:solidFill>
                        </a:rPr>
                        <a:t>昭和５１年（第１回）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smtClean="0">
                          <a:solidFill>
                            <a:sysClr val="windowText" lastClr="000000"/>
                          </a:solidFill>
                        </a:rPr>
                        <a:t>30</a:t>
                      </a:r>
                      <a:r>
                        <a:rPr kumimoji="1" lang="ja-JP" altLang="en-US" dirty="0" smtClean="0">
                          <a:solidFill>
                            <a:sysClr val="windowText" lastClr="000000"/>
                          </a:solidFill>
                        </a:rPr>
                        <a:t>円</a:t>
                      </a:r>
                      <a:r>
                        <a:rPr kumimoji="1" lang="ja-JP" altLang="en-US" dirty="0">
                          <a:solidFill>
                            <a:sysClr val="windowText" lastClr="000000"/>
                          </a:solidFill>
                        </a:rPr>
                        <a:t>／㎥</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ysClr val="windowText" lastClr="000000"/>
                          </a:solidFill>
                        </a:rPr>
                        <a:t>30</a:t>
                      </a:r>
                      <a:r>
                        <a:rPr kumimoji="1" lang="ja-JP" altLang="en-US" dirty="0">
                          <a:solidFill>
                            <a:sysClr val="windowText" lastClr="000000"/>
                          </a:solidFill>
                        </a:rPr>
                        <a:t>円／</a:t>
                      </a:r>
                      <a:r>
                        <a:rPr kumimoji="1" lang="ja-JP" altLang="en-US" dirty="0" smtClean="0">
                          <a:solidFill>
                            <a:sysClr val="windowText" lastClr="000000"/>
                          </a:solidFill>
                        </a:rPr>
                        <a:t>㎥（</a:t>
                      </a:r>
                      <a:r>
                        <a:rPr kumimoji="1" lang="en-US" altLang="ja-JP" dirty="0" smtClean="0">
                          <a:solidFill>
                            <a:sysClr val="windowText" lastClr="000000"/>
                          </a:solidFill>
                        </a:rPr>
                        <a:t>+15</a:t>
                      </a:r>
                      <a:r>
                        <a:rPr kumimoji="1" lang="ja-JP" altLang="en-US" dirty="0" smtClean="0">
                          <a:solidFill>
                            <a:sysClr val="windowText" lastClr="000000"/>
                          </a:solidFill>
                        </a:rPr>
                        <a:t>円、</a:t>
                      </a:r>
                      <a:r>
                        <a:rPr kumimoji="1" lang="en-US" altLang="ja-JP" dirty="0" smtClean="0">
                          <a:solidFill>
                            <a:sysClr val="windowText" lastClr="000000"/>
                          </a:solidFill>
                        </a:rPr>
                        <a:t>+100%</a:t>
                      </a:r>
                      <a:r>
                        <a:rPr kumimoji="1" lang="ja-JP" altLang="en-US" dirty="0" smtClean="0">
                          <a:solidFill>
                            <a:sysClr val="windowText" lastClr="000000"/>
                          </a:solidFill>
                        </a:rPr>
                        <a:t>）</a:t>
                      </a:r>
                      <a:endParaRPr kumimoji="1" lang="ja-JP" altLang="en-US" dirty="0">
                        <a:solidFill>
                          <a:sysClr val="windowText" lastClr="000000"/>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solidFill>
                            <a:sysClr val="windowText" lastClr="000000"/>
                          </a:solidFill>
                        </a:rPr>
                        <a:t>―</a:t>
                      </a:r>
                      <a:endParaRPr kumimoji="1" lang="ja-JP" altLang="en-US" dirty="0">
                        <a:solidFill>
                          <a:sysClr val="windowText" lastClr="000000"/>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6002407"/>
                  </a:ext>
                </a:extLst>
              </a:tr>
              <a:tr h="480000">
                <a:tc>
                  <a:txBody>
                    <a:bodyPr/>
                    <a:lstStyle/>
                    <a:p>
                      <a:r>
                        <a:rPr kumimoji="1" lang="ja-JP" altLang="en-US" dirty="0">
                          <a:solidFill>
                            <a:sysClr val="windowText" lastClr="000000"/>
                          </a:solidFill>
                        </a:rPr>
                        <a:t>昭和５７年（第２回）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ysClr val="windowText" lastClr="000000"/>
                          </a:solidFill>
                        </a:rPr>
                        <a:t>10</a:t>
                      </a:r>
                      <a:r>
                        <a:rPr kumimoji="1" lang="ja-JP" altLang="en-US" dirty="0">
                          <a:solidFill>
                            <a:sysClr val="windowText" lastClr="000000"/>
                          </a:solidFill>
                        </a:rPr>
                        <a:t>㎥／月　</a:t>
                      </a:r>
                      <a:r>
                        <a:rPr kumimoji="1" lang="en-US" altLang="ja-JP" dirty="0">
                          <a:solidFill>
                            <a:sysClr val="windowText" lastClr="000000"/>
                          </a:solidFill>
                        </a:rPr>
                        <a:t>300</a:t>
                      </a:r>
                      <a:r>
                        <a:rPr kumimoji="1" lang="ja-JP" altLang="en-US" dirty="0">
                          <a:solidFill>
                            <a:sysClr val="windowText" lastClr="000000"/>
                          </a:solidFill>
                        </a:rPr>
                        <a:t>円</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ysClr val="windowText" lastClr="000000"/>
                          </a:solidFill>
                        </a:rPr>
                        <a:t>基本料金の設定</a:t>
                      </a:r>
                      <a:endParaRPr kumimoji="1" lang="ja-JP" altLang="en-US" dirty="0">
                        <a:solidFill>
                          <a:sysClr val="windowText" lastClr="000000"/>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solidFill>
                            <a:sysClr val="windowText" lastClr="000000"/>
                          </a:solidFill>
                        </a:rPr>
                        <a:t>―</a:t>
                      </a:r>
                      <a:endParaRPr kumimoji="1" lang="ja-JP" altLang="en-US" dirty="0">
                        <a:solidFill>
                          <a:sysClr val="windowText" lastClr="000000"/>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0213879"/>
                  </a:ext>
                </a:extLst>
              </a:tr>
              <a:tr h="480000">
                <a:tc>
                  <a:txBody>
                    <a:bodyPr/>
                    <a:lstStyle/>
                    <a:p>
                      <a:r>
                        <a:rPr kumimoji="1" lang="ja-JP" altLang="en-US" dirty="0">
                          <a:solidFill>
                            <a:sysClr val="windowText" lastClr="000000"/>
                          </a:solidFill>
                        </a:rPr>
                        <a:t>昭和６１年（第３回）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ysClr val="windowText" lastClr="000000"/>
                          </a:solidFill>
                        </a:rPr>
                        <a:t>10㎥</a:t>
                      </a:r>
                      <a:r>
                        <a:rPr kumimoji="1" lang="ja-JP" altLang="en-US" dirty="0">
                          <a:solidFill>
                            <a:sysClr val="windowText" lastClr="000000"/>
                          </a:solidFill>
                        </a:rPr>
                        <a:t>／月　</a:t>
                      </a:r>
                      <a:r>
                        <a:rPr kumimoji="1" lang="en-US" altLang="ja-JP" dirty="0">
                          <a:solidFill>
                            <a:sysClr val="windowText" lastClr="000000"/>
                          </a:solidFill>
                        </a:rPr>
                        <a:t>330</a:t>
                      </a:r>
                      <a:r>
                        <a:rPr kumimoji="1" lang="ja-JP" altLang="en-US" dirty="0">
                          <a:solidFill>
                            <a:sysClr val="windowText" lastClr="000000"/>
                          </a:solidFill>
                        </a:rPr>
                        <a:t>円</a:t>
                      </a:r>
                      <a:r>
                        <a:rPr kumimoji="1" lang="ja-JP" altLang="en-US" dirty="0">
                          <a:solidFill>
                            <a:srgbClr val="FF0000"/>
                          </a:solidFill>
                        </a:rPr>
                        <a:t>（</a:t>
                      </a:r>
                      <a:r>
                        <a:rPr kumimoji="1" lang="en-US" altLang="ja-JP" dirty="0">
                          <a:solidFill>
                            <a:srgbClr val="FF0000"/>
                          </a:solidFill>
                        </a:rPr>
                        <a:t>321</a:t>
                      </a:r>
                      <a:r>
                        <a:rPr kumimoji="1" lang="ja-JP" altLang="en-US" dirty="0">
                          <a:solidFill>
                            <a:srgbClr val="FF0000"/>
                          </a:solidFill>
                        </a:rPr>
                        <a:t>円）</a:t>
                      </a:r>
                      <a:endParaRPr kumimoji="1" lang="ja-JP" altLang="en-US" dirty="0">
                        <a:solidFill>
                          <a:sysClr val="windowText" lastClr="000000"/>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ysClr val="windowText" lastClr="000000"/>
                          </a:solidFill>
                        </a:rPr>
                        <a:t>10㎥</a:t>
                      </a:r>
                      <a:r>
                        <a:rPr kumimoji="1" lang="ja-JP" altLang="en-US" dirty="0">
                          <a:solidFill>
                            <a:sysClr val="windowText" lastClr="000000"/>
                          </a:solidFill>
                        </a:rPr>
                        <a:t>／</a:t>
                      </a:r>
                      <a:r>
                        <a:rPr kumimoji="1" lang="ja-JP" altLang="en-US" dirty="0" smtClean="0">
                          <a:solidFill>
                            <a:sysClr val="windowText" lastClr="000000"/>
                          </a:solidFill>
                        </a:rPr>
                        <a:t>月</a:t>
                      </a:r>
                      <a:r>
                        <a:rPr kumimoji="1" lang="en-US" altLang="ja-JP" dirty="0" smtClean="0">
                          <a:solidFill>
                            <a:sysClr val="windowText" lastClr="000000"/>
                          </a:solidFill>
                        </a:rPr>
                        <a:t>(+30</a:t>
                      </a:r>
                      <a:r>
                        <a:rPr kumimoji="1" lang="ja-JP" altLang="en-US" dirty="0" smtClean="0">
                          <a:solidFill>
                            <a:sysClr val="windowText" lastClr="000000"/>
                          </a:solidFill>
                        </a:rPr>
                        <a:t>円、</a:t>
                      </a:r>
                      <a:r>
                        <a:rPr kumimoji="1" lang="en-US" altLang="ja-JP" u="sng" dirty="0" smtClean="0">
                          <a:solidFill>
                            <a:srgbClr val="FF0000"/>
                          </a:solidFill>
                        </a:rPr>
                        <a:t>+10%</a:t>
                      </a:r>
                      <a:r>
                        <a:rPr kumimoji="1" lang="en-US" altLang="ja-JP" dirty="0" smtClean="0">
                          <a:solidFill>
                            <a:sysClr val="windowText" lastClr="000000"/>
                          </a:solidFill>
                        </a:rPr>
                        <a:t>)</a:t>
                      </a:r>
                      <a:r>
                        <a:rPr kumimoji="1" lang="ja-JP" altLang="en-US" dirty="0" smtClean="0">
                          <a:solidFill>
                            <a:sysClr val="windowText" lastClr="000000"/>
                          </a:solidFill>
                        </a:rPr>
                        <a:t>等</a:t>
                      </a:r>
                      <a:endParaRPr kumimoji="1" lang="ja-JP" altLang="en-US" dirty="0">
                        <a:solidFill>
                          <a:sysClr val="windowText" lastClr="000000"/>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solidFill>
                            <a:sysClr val="windowText" lastClr="000000"/>
                          </a:solidFill>
                        </a:rPr>
                        <a:t>―</a:t>
                      </a:r>
                      <a:endParaRPr kumimoji="1" lang="ja-JP" altLang="en-US" dirty="0">
                        <a:solidFill>
                          <a:sysClr val="windowText" lastClr="000000"/>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1835300"/>
                  </a:ext>
                </a:extLst>
              </a:tr>
              <a:tr h="480000">
                <a:tc>
                  <a:txBody>
                    <a:bodyPr/>
                    <a:lstStyle/>
                    <a:p>
                      <a:r>
                        <a:rPr kumimoji="1" lang="ja-JP" altLang="en-US" dirty="0">
                          <a:solidFill>
                            <a:sysClr val="windowText" lastClr="000000"/>
                          </a:solidFill>
                        </a:rPr>
                        <a:t>平成　２年（第４回）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ysClr val="windowText" lastClr="000000"/>
                          </a:solidFill>
                        </a:rPr>
                        <a:t>10㎥</a:t>
                      </a:r>
                      <a:r>
                        <a:rPr kumimoji="1" lang="ja-JP" altLang="en-US" dirty="0">
                          <a:solidFill>
                            <a:sysClr val="windowText" lastClr="000000"/>
                          </a:solidFill>
                        </a:rPr>
                        <a:t>／月　</a:t>
                      </a:r>
                      <a:r>
                        <a:rPr kumimoji="1" lang="en-US" altLang="ja-JP" dirty="0">
                          <a:solidFill>
                            <a:sysClr val="windowText" lastClr="000000"/>
                          </a:solidFill>
                        </a:rPr>
                        <a:t>450</a:t>
                      </a:r>
                      <a:r>
                        <a:rPr kumimoji="1" lang="ja-JP" altLang="en-US" dirty="0">
                          <a:solidFill>
                            <a:sysClr val="windowText" lastClr="000000"/>
                          </a:solidFill>
                        </a:rPr>
                        <a:t>円</a:t>
                      </a:r>
                      <a:r>
                        <a:rPr kumimoji="1" lang="ja-JP" altLang="en-US" dirty="0">
                          <a:solidFill>
                            <a:srgbClr val="FF0000"/>
                          </a:solidFill>
                        </a:rPr>
                        <a:t>（</a:t>
                      </a:r>
                      <a:r>
                        <a:rPr kumimoji="1" lang="en-US" altLang="ja-JP" dirty="0">
                          <a:solidFill>
                            <a:srgbClr val="FF0000"/>
                          </a:solidFill>
                        </a:rPr>
                        <a:t>437</a:t>
                      </a:r>
                      <a:r>
                        <a:rPr kumimoji="1" lang="ja-JP" altLang="en-US" dirty="0">
                          <a:solidFill>
                            <a:srgbClr val="FF0000"/>
                          </a:solidFill>
                        </a:rPr>
                        <a:t>円）</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600" dirty="0" smtClean="0">
                          <a:solidFill>
                            <a:sysClr val="windowText" lastClr="000000"/>
                          </a:solidFill>
                        </a:rPr>
                        <a:t>10㎥</a:t>
                      </a:r>
                      <a:r>
                        <a:rPr kumimoji="1" lang="ja-JP" altLang="en-US" sz="1600" dirty="0" smtClean="0">
                          <a:solidFill>
                            <a:sysClr val="windowText" lastClr="000000"/>
                          </a:solidFill>
                        </a:rPr>
                        <a:t>／月</a:t>
                      </a:r>
                      <a:r>
                        <a:rPr kumimoji="1" lang="en-US" altLang="ja-JP" sz="1600" dirty="0" smtClean="0">
                          <a:solidFill>
                            <a:sysClr val="windowText" lastClr="000000"/>
                          </a:solidFill>
                        </a:rPr>
                        <a:t>(+116</a:t>
                      </a:r>
                      <a:r>
                        <a:rPr kumimoji="1" lang="ja-JP" altLang="en-US" sz="1600" dirty="0" smtClean="0">
                          <a:solidFill>
                            <a:sysClr val="windowText" lastClr="000000"/>
                          </a:solidFill>
                        </a:rPr>
                        <a:t>円、</a:t>
                      </a:r>
                      <a:r>
                        <a:rPr kumimoji="1" lang="en-US" altLang="ja-JP" sz="1600" u="sng" dirty="0" smtClean="0">
                          <a:solidFill>
                            <a:srgbClr val="FF0000"/>
                          </a:solidFill>
                        </a:rPr>
                        <a:t>+36.1%</a:t>
                      </a:r>
                      <a:r>
                        <a:rPr kumimoji="1" lang="ja-JP" altLang="en-US" sz="1600" dirty="0" smtClean="0">
                          <a:solidFill>
                            <a:sysClr val="windowText" lastClr="000000"/>
                          </a:solidFill>
                        </a:rPr>
                        <a:t>）等</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dirty="0">
                          <a:solidFill>
                            <a:sysClr val="windowText" lastClr="000000"/>
                          </a:solidFill>
                        </a:rPr>
                        <a:t>３％</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384240"/>
                  </a:ext>
                </a:extLst>
              </a:tr>
              <a:tr h="480000">
                <a:tc>
                  <a:txBody>
                    <a:bodyPr/>
                    <a:lstStyle/>
                    <a:p>
                      <a:r>
                        <a:rPr kumimoji="1" lang="ja-JP" altLang="en-US" dirty="0">
                          <a:solidFill>
                            <a:sysClr val="windowText" lastClr="000000"/>
                          </a:solidFill>
                        </a:rPr>
                        <a:t>平成　５年（第５回）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ysClr val="windowText" lastClr="000000"/>
                          </a:solidFill>
                        </a:rPr>
                        <a:t>10㎥</a:t>
                      </a:r>
                      <a:r>
                        <a:rPr kumimoji="1" lang="ja-JP" altLang="en-US" dirty="0">
                          <a:solidFill>
                            <a:sysClr val="windowText" lastClr="000000"/>
                          </a:solidFill>
                        </a:rPr>
                        <a:t>／月　</a:t>
                      </a:r>
                      <a:r>
                        <a:rPr kumimoji="1" lang="en-US" altLang="ja-JP" dirty="0">
                          <a:solidFill>
                            <a:sysClr val="windowText" lastClr="000000"/>
                          </a:solidFill>
                        </a:rPr>
                        <a:t>618</a:t>
                      </a:r>
                      <a:r>
                        <a:rPr kumimoji="1" lang="ja-JP" altLang="en-US" dirty="0">
                          <a:solidFill>
                            <a:sysClr val="windowText" lastClr="000000"/>
                          </a:solidFill>
                        </a:rPr>
                        <a:t>円（</a:t>
                      </a:r>
                      <a:r>
                        <a:rPr kumimoji="1" lang="en-US" altLang="ja-JP" dirty="0">
                          <a:solidFill>
                            <a:sysClr val="windowText" lastClr="000000"/>
                          </a:solidFill>
                        </a:rPr>
                        <a:t>600</a:t>
                      </a:r>
                      <a:r>
                        <a:rPr kumimoji="1" lang="ja-JP" altLang="en-US" dirty="0">
                          <a:solidFill>
                            <a:sysClr val="windowText" lastClr="000000"/>
                          </a:solidFill>
                        </a:rPr>
                        <a:t>円）</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ysClr val="windowText" lastClr="000000"/>
                          </a:solidFill>
                        </a:rPr>
                        <a:t>10㎥</a:t>
                      </a:r>
                      <a:r>
                        <a:rPr kumimoji="1" lang="ja-JP" altLang="en-US" sz="1600" dirty="0" smtClean="0">
                          <a:solidFill>
                            <a:sysClr val="windowText" lastClr="000000"/>
                          </a:solidFill>
                        </a:rPr>
                        <a:t>／月</a:t>
                      </a:r>
                      <a:r>
                        <a:rPr kumimoji="1" lang="en-US" altLang="ja-JP" sz="1600" dirty="0" smtClean="0">
                          <a:solidFill>
                            <a:sysClr val="windowText" lastClr="000000"/>
                          </a:solidFill>
                        </a:rPr>
                        <a:t>(+163</a:t>
                      </a:r>
                      <a:r>
                        <a:rPr kumimoji="1" lang="ja-JP" altLang="en-US" sz="1600" dirty="0" smtClean="0">
                          <a:solidFill>
                            <a:sysClr val="windowText" lastClr="000000"/>
                          </a:solidFill>
                        </a:rPr>
                        <a:t>円、</a:t>
                      </a:r>
                      <a:r>
                        <a:rPr kumimoji="1" lang="en-US" altLang="ja-JP" sz="1600" u="sng" dirty="0" smtClean="0">
                          <a:solidFill>
                            <a:srgbClr val="FF0000"/>
                          </a:solidFill>
                        </a:rPr>
                        <a:t>+37.3%</a:t>
                      </a:r>
                      <a:r>
                        <a:rPr kumimoji="1" lang="ja-JP" altLang="en-US" sz="1600" dirty="0" smtClean="0">
                          <a:solidFill>
                            <a:sysClr val="windowText" lastClr="000000"/>
                          </a:solidFill>
                        </a:rPr>
                        <a:t>）等</a:t>
                      </a:r>
                      <a:endParaRPr kumimoji="1" lang="ja-JP" altLang="en-US" sz="1600" dirty="0">
                        <a:solidFill>
                          <a:sysClr val="windowText" lastClr="000000"/>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solidFill>
                          <a:sysClr val="windowText" lastClr="000000"/>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1955564"/>
                  </a:ext>
                </a:extLst>
              </a:tr>
              <a:tr h="480000">
                <a:tc>
                  <a:txBody>
                    <a:bodyPr/>
                    <a:lstStyle/>
                    <a:p>
                      <a:r>
                        <a:rPr kumimoji="1" lang="ja-JP" altLang="en-US" dirty="0">
                          <a:solidFill>
                            <a:sysClr val="windowText" lastClr="000000"/>
                          </a:solidFill>
                        </a:rPr>
                        <a:t>平成　９年（第６回）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ysClr val="windowText" lastClr="000000"/>
                          </a:solidFill>
                        </a:rPr>
                        <a:t>10㎥</a:t>
                      </a:r>
                      <a:r>
                        <a:rPr kumimoji="1" lang="ja-JP" altLang="en-US" dirty="0">
                          <a:solidFill>
                            <a:sysClr val="windowText" lastClr="000000"/>
                          </a:solidFill>
                        </a:rPr>
                        <a:t>／月　</a:t>
                      </a:r>
                      <a:r>
                        <a:rPr kumimoji="1" lang="en-US" altLang="ja-JP" dirty="0">
                          <a:solidFill>
                            <a:sysClr val="windowText" lastClr="000000"/>
                          </a:solidFill>
                        </a:rPr>
                        <a:t>805</a:t>
                      </a:r>
                      <a:r>
                        <a:rPr kumimoji="1" lang="ja-JP" altLang="en-US" dirty="0">
                          <a:solidFill>
                            <a:sysClr val="windowText" lastClr="000000"/>
                          </a:solidFill>
                        </a:rPr>
                        <a:t>円（</a:t>
                      </a:r>
                      <a:r>
                        <a:rPr kumimoji="1" lang="en-US" altLang="ja-JP" dirty="0">
                          <a:solidFill>
                            <a:sysClr val="windowText" lastClr="000000"/>
                          </a:solidFill>
                        </a:rPr>
                        <a:t>767</a:t>
                      </a:r>
                      <a:r>
                        <a:rPr kumimoji="1" lang="ja-JP" altLang="en-US" dirty="0">
                          <a:solidFill>
                            <a:sysClr val="windowText" lastClr="000000"/>
                          </a:solidFill>
                        </a:rPr>
                        <a:t>円）</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600" dirty="0">
                          <a:solidFill>
                            <a:sysClr val="windowText" lastClr="000000"/>
                          </a:solidFill>
                        </a:rPr>
                        <a:t>10㎥</a:t>
                      </a:r>
                      <a:r>
                        <a:rPr kumimoji="1" lang="ja-JP" altLang="en-US" sz="1600" dirty="0">
                          <a:solidFill>
                            <a:sysClr val="windowText" lastClr="000000"/>
                          </a:solidFill>
                        </a:rPr>
                        <a:t>／</a:t>
                      </a:r>
                      <a:r>
                        <a:rPr kumimoji="1" lang="ja-JP" altLang="en-US" sz="1600" dirty="0" smtClean="0">
                          <a:solidFill>
                            <a:sysClr val="windowText" lastClr="000000"/>
                          </a:solidFill>
                        </a:rPr>
                        <a:t>月</a:t>
                      </a:r>
                      <a:r>
                        <a:rPr kumimoji="1" lang="en-US" altLang="ja-JP" sz="1600" dirty="0" smtClean="0">
                          <a:solidFill>
                            <a:sysClr val="windowText" lastClr="000000"/>
                          </a:solidFill>
                        </a:rPr>
                        <a:t>(+167</a:t>
                      </a:r>
                      <a:r>
                        <a:rPr kumimoji="1" lang="ja-JP" altLang="en-US" sz="1600" dirty="0" smtClean="0">
                          <a:solidFill>
                            <a:sysClr val="windowText" lastClr="000000"/>
                          </a:solidFill>
                        </a:rPr>
                        <a:t>円、</a:t>
                      </a:r>
                      <a:r>
                        <a:rPr kumimoji="1" lang="en-US" altLang="ja-JP" sz="1600" u="sng" dirty="0" smtClean="0">
                          <a:solidFill>
                            <a:srgbClr val="FF0000"/>
                          </a:solidFill>
                        </a:rPr>
                        <a:t>+27.8%</a:t>
                      </a:r>
                      <a:r>
                        <a:rPr kumimoji="1" lang="ja-JP" altLang="en-US" sz="1600" dirty="0" smtClean="0">
                          <a:solidFill>
                            <a:sysClr val="windowText" lastClr="000000"/>
                          </a:solidFill>
                        </a:rPr>
                        <a:t>）</a:t>
                      </a:r>
                      <a:r>
                        <a:rPr kumimoji="1" lang="ja-JP" altLang="en-US" sz="1600" dirty="0">
                          <a:solidFill>
                            <a:sysClr val="windowText" lastClr="000000"/>
                          </a:solidFill>
                        </a:rPr>
                        <a:t>等</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５％</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27698"/>
                  </a:ext>
                </a:extLst>
              </a:tr>
              <a:tr h="480000">
                <a:tc>
                  <a:txBody>
                    <a:bodyPr/>
                    <a:lstStyle/>
                    <a:p>
                      <a:r>
                        <a:rPr kumimoji="1" lang="ja-JP" altLang="en-US" dirty="0">
                          <a:solidFill>
                            <a:sysClr val="windowText" lastClr="000000"/>
                          </a:solidFill>
                        </a:rPr>
                        <a:t>平成２６年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ysClr val="windowText" lastClr="000000"/>
                          </a:solidFill>
                        </a:rPr>
                        <a:t>10㎥</a:t>
                      </a:r>
                      <a:r>
                        <a:rPr kumimoji="1" lang="ja-JP" altLang="en-US" dirty="0">
                          <a:solidFill>
                            <a:sysClr val="windowText" lastClr="000000"/>
                          </a:solidFill>
                        </a:rPr>
                        <a:t>／月　</a:t>
                      </a:r>
                      <a:r>
                        <a:rPr kumimoji="1" lang="en-US" altLang="ja-JP" dirty="0">
                          <a:solidFill>
                            <a:sysClr val="windowText" lastClr="000000"/>
                          </a:solidFill>
                        </a:rPr>
                        <a:t>828</a:t>
                      </a:r>
                      <a:r>
                        <a:rPr kumimoji="1" lang="ja-JP" altLang="en-US" dirty="0">
                          <a:solidFill>
                            <a:sysClr val="windowText" lastClr="000000"/>
                          </a:solidFill>
                        </a:rPr>
                        <a:t>円（</a:t>
                      </a:r>
                      <a:r>
                        <a:rPr kumimoji="1" lang="en-US" altLang="ja-JP" dirty="0">
                          <a:solidFill>
                            <a:sysClr val="windowText" lastClr="000000"/>
                          </a:solidFill>
                        </a:rPr>
                        <a:t>767</a:t>
                      </a:r>
                      <a:r>
                        <a:rPr kumimoji="1" lang="ja-JP" altLang="en-US" dirty="0">
                          <a:solidFill>
                            <a:sysClr val="windowText" lastClr="000000"/>
                          </a:solidFill>
                        </a:rPr>
                        <a:t>円）</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smtClean="0">
                          <a:solidFill>
                            <a:sysClr val="windowText" lastClr="000000"/>
                          </a:solidFill>
                        </a:rPr>
                        <a:t>消費税の転嫁</a:t>
                      </a:r>
                      <a:endParaRPr kumimoji="1" lang="ja-JP" altLang="en-US" dirty="0">
                        <a:solidFill>
                          <a:sysClr val="windowText" lastClr="000000"/>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８％</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06721"/>
                  </a:ext>
                </a:extLst>
              </a:tr>
              <a:tr h="480000">
                <a:tc>
                  <a:txBody>
                    <a:bodyPr/>
                    <a:lstStyle/>
                    <a:p>
                      <a:r>
                        <a:rPr kumimoji="1" lang="ja-JP" altLang="en-US" dirty="0">
                          <a:solidFill>
                            <a:sysClr val="windowText" lastClr="000000"/>
                          </a:solidFill>
                        </a:rPr>
                        <a:t>令和　元年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ysClr val="windowText" lastClr="000000"/>
                          </a:solidFill>
                        </a:rPr>
                        <a:t>10㎥</a:t>
                      </a:r>
                      <a:r>
                        <a:rPr kumimoji="1" lang="ja-JP" altLang="en-US" dirty="0">
                          <a:solidFill>
                            <a:sysClr val="windowText" lastClr="000000"/>
                          </a:solidFill>
                        </a:rPr>
                        <a:t>／月　</a:t>
                      </a:r>
                      <a:r>
                        <a:rPr kumimoji="1" lang="en-US" altLang="ja-JP" dirty="0" smtClean="0">
                          <a:solidFill>
                            <a:sysClr val="windowText" lastClr="000000"/>
                          </a:solidFill>
                        </a:rPr>
                        <a:t>843</a:t>
                      </a:r>
                      <a:r>
                        <a:rPr kumimoji="1" lang="ja-JP" altLang="en-US" dirty="0" smtClean="0">
                          <a:solidFill>
                            <a:sysClr val="windowText" lastClr="000000"/>
                          </a:solidFill>
                        </a:rPr>
                        <a:t>円</a:t>
                      </a:r>
                      <a:r>
                        <a:rPr kumimoji="1" lang="ja-JP" altLang="en-US" dirty="0">
                          <a:solidFill>
                            <a:sysClr val="windowText" lastClr="000000"/>
                          </a:solidFill>
                        </a:rPr>
                        <a:t>（</a:t>
                      </a:r>
                      <a:r>
                        <a:rPr kumimoji="1" lang="en-US" altLang="ja-JP" dirty="0">
                          <a:solidFill>
                            <a:sysClr val="windowText" lastClr="000000"/>
                          </a:solidFill>
                        </a:rPr>
                        <a:t>767</a:t>
                      </a:r>
                      <a:r>
                        <a:rPr kumimoji="1" lang="ja-JP" altLang="en-US" dirty="0">
                          <a:solidFill>
                            <a:sysClr val="windowText" lastClr="000000"/>
                          </a:solidFill>
                        </a:rPr>
                        <a:t>円）</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smtClean="0">
                          <a:solidFill>
                            <a:sysClr val="windowText" lastClr="000000"/>
                          </a:solidFill>
                        </a:rPr>
                        <a:t>消費税の転嫁</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solidFill>
                            <a:sysClr val="windowText" lastClr="000000"/>
                          </a:solidFill>
                        </a:rPr>
                        <a:t>10</a:t>
                      </a:r>
                      <a:r>
                        <a:rPr kumimoji="1" lang="ja-JP" altLang="en-US" dirty="0">
                          <a:solidFill>
                            <a:sysClr val="windowText" lastClr="000000"/>
                          </a:solidFill>
                        </a:rPr>
                        <a:t>％</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4382841"/>
                  </a:ext>
                </a:extLst>
              </a:tr>
            </a:tbl>
          </a:graphicData>
        </a:graphic>
      </p:graphicFrame>
      <p:sp>
        <p:nvSpPr>
          <p:cNvPr id="6" name="テキスト ボックス 5"/>
          <p:cNvSpPr txBox="1"/>
          <p:nvPr/>
        </p:nvSpPr>
        <p:spPr>
          <a:xfrm>
            <a:off x="9647917" y="5683378"/>
            <a:ext cx="2339102" cy="276999"/>
          </a:xfrm>
          <a:prstGeom prst="rect">
            <a:avLst/>
          </a:prstGeom>
          <a:noFill/>
        </p:spPr>
        <p:txBody>
          <a:bodyPr wrap="none" rtlCol="0">
            <a:spAutoFit/>
          </a:bodyPr>
          <a:lstStyle/>
          <a:p>
            <a:r>
              <a:rPr kumimoji="1" lang="en-US" altLang="ja-JP" sz="1200" dirty="0"/>
              <a:t>※</a:t>
            </a:r>
            <a:r>
              <a:rPr kumimoji="1" lang="ja-JP" altLang="en-US" sz="1200" dirty="0"/>
              <a:t>赤字は割り戻した数字を記入</a:t>
            </a:r>
          </a:p>
        </p:txBody>
      </p:sp>
      <p:sp>
        <p:nvSpPr>
          <p:cNvPr id="17" name="正方形/長方形 16"/>
          <p:cNvSpPr/>
          <p:nvPr/>
        </p:nvSpPr>
        <p:spPr>
          <a:xfrm>
            <a:off x="343115" y="5748694"/>
            <a:ext cx="5760000" cy="9541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lang="ja-JP" altLang="en-US" sz="1400" dirty="0">
                <a:solidFill>
                  <a:sysClr val="windowText" lastClr="000000"/>
                </a:solidFill>
              </a:rPr>
              <a:t>平成２年改定：維持管理費</a:t>
            </a:r>
            <a:r>
              <a:rPr lang="en-US" altLang="ja-JP" sz="1400" dirty="0">
                <a:solidFill>
                  <a:sysClr val="windowText" lastClr="000000"/>
                </a:solidFill>
              </a:rPr>
              <a:t>100</a:t>
            </a:r>
            <a:r>
              <a:rPr lang="ja-JP" altLang="en-US" sz="1400" dirty="0">
                <a:solidFill>
                  <a:sysClr val="windowText" lastClr="000000"/>
                </a:solidFill>
              </a:rPr>
              <a:t>％、資本費</a:t>
            </a:r>
            <a:r>
              <a:rPr lang="en-US" altLang="ja-JP" sz="1400" dirty="0">
                <a:solidFill>
                  <a:sysClr val="windowText" lastClr="000000"/>
                </a:solidFill>
              </a:rPr>
              <a:t>60</a:t>
            </a:r>
            <a:r>
              <a:rPr lang="ja-JP" altLang="en-US" sz="1400" dirty="0">
                <a:solidFill>
                  <a:sysClr val="windowText" lastClr="000000"/>
                </a:solidFill>
              </a:rPr>
              <a:t>％の経費を算入</a:t>
            </a:r>
            <a:endParaRPr lang="en-US" altLang="ja-JP" sz="1400" dirty="0">
              <a:solidFill>
                <a:sysClr val="windowText" lastClr="000000"/>
              </a:solidFill>
            </a:endParaRPr>
          </a:p>
          <a:p>
            <a:r>
              <a:rPr lang="ja-JP" altLang="en-US" sz="1400" dirty="0">
                <a:solidFill>
                  <a:sysClr val="windowText" lastClr="000000"/>
                </a:solidFill>
              </a:rPr>
              <a:t>平成５年改定：維持管理費</a:t>
            </a:r>
            <a:r>
              <a:rPr lang="en-US" altLang="ja-JP" sz="1400" dirty="0">
                <a:solidFill>
                  <a:sysClr val="windowText" lastClr="000000"/>
                </a:solidFill>
              </a:rPr>
              <a:t>100</a:t>
            </a:r>
            <a:r>
              <a:rPr lang="ja-JP" altLang="en-US" sz="1400" dirty="0">
                <a:solidFill>
                  <a:sysClr val="windowText" lastClr="000000"/>
                </a:solidFill>
              </a:rPr>
              <a:t>％、資本費</a:t>
            </a:r>
            <a:r>
              <a:rPr lang="en-US" altLang="ja-JP" sz="1400" dirty="0">
                <a:solidFill>
                  <a:sysClr val="windowText" lastClr="000000"/>
                </a:solidFill>
              </a:rPr>
              <a:t>75</a:t>
            </a:r>
            <a:r>
              <a:rPr lang="ja-JP" altLang="en-US" sz="1400" dirty="0">
                <a:solidFill>
                  <a:sysClr val="windowText" lastClr="000000"/>
                </a:solidFill>
              </a:rPr>
              <a:t>％の経費を算入</a:t>
            </a:r>
            <a:endParaRPr lang="en-US" altLang="ja-JP" sz="1400" dirty="0">
              <a:solidFill>
                <a:sysClr val="windowText" lastClr="000000"/>
              </a:solidFill>
            </a:endParaRPr>
          </a:p>
          <a:p>
            <a:r>
              <a:rPr lang="ja-JP" altLang="en-US" sz="1400" b="1" dirty="0">
                <a:solidFill>
                  <a:sysClr val="windowText" lastClr="000000"/>
                </a:solidFill>
              </a:rPr>
              <a:t>平成９年改定：維持管理費</a:t>
            </a:r>
            <a:r>
              <a:rPr lang="en-US" altLang="ja-JP" sz="1400" b="1" dirty="0">
                <a:solidFill>
                  <a:sysClr val="windowText" lastClr="000000"/>
                </a:solidFill>
              </a:rPr>
              <a:t>100</a:t>
            </a:r>
            <a:r>
              <a:rPr lang="ja-JP" altLang="en-US" sz="1400" b="1" dirty="0">
                <a:solidFill>
                  <a:sysClr val="windowText" lastClr="000000"/>
                </a:solidFill>
              </a:rPr>
              <a:t>％、資本費</a:t>
            </a:r>
            <a:r>
              <a:rPr lang="en-US" altLang="ja-JP" sz="1400" b="1" dirty="0">
                <a:solidFill>
                  <a:sysClr val="windowText" lastClr="000000"/>
                </a:solidFill>
              </a:rPr>
              <a:t>100</a:t>
            </a:r>
            <a:r>
              <a:rPr lang="ja-JP" altLang="en-US" sz="1400" b="1" dirty="0">
                <a:solidFill>
                  <a:sysClr val="windowText" lastClr="000000"/>
                </a:solidFill>
              </a:rPr>
              <a:t>％の経費を算入</a:t>
            </a:r>
            <a:endParaRPr lang="en-US" altLang="ja-JP" sz="1400" b="1" dirty="0">
              <a:solidFill>
                <a:sysClr val="windowText" lastClr="000000"/>
              </a:solidFill>
            </a:endParaRPr>
          </a:p>
          <a:p>
            <a:r>
              <a:rPr lang="ja-JP" altLang="en-US" sz="1400" dirty="0">
                <a:solidFill>
                  <a:sysClr val="windowText" lastClr="000000"/>
                </a:solidFill>
              </a:rPr>
              <a:t>　　　　　　　　平成９年以降、消費税の転嫁以外は料金を据え置き</a:t>
            </a:r>
            <a:endParaRPr kumimoji="1" lang="en-US" altLang="ja-JP" sz="1400" dirty="0">
              <a:solidFill>
                <a:sysClr val="windowText" lastClr="000000"/>
              </a:solidFill>
            </a:endParaRPr>
          </a:p>
        </p:txBody>
      </p:sp>
      <p:sp>
        <p:nvSpPr>
          <p:cNvPr id="20" name="円形吹き出し 19"/>
          <p:cNvSpPr/>
          <p:nvPr/>
        </p:nvSpPr>
        <p:spPr>
          <a:xfrm>
            <a:off x="6551373" y="6025693"/>
            <a:ext cx="5004000" cy="647006"/>
          </a:xfrm>
          <a:prstGeom prst="wedgeEllipseCallout">
            <a:avLst>
              <a:gd name="adj1" fmla="val -50568"/>
              <a:gd name="adj2" fmla="val -62701"/>
            </a:avLst>
          </a:prstGeom>
          <a:solidFill>
            <a:srgbClr val="FF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dirty="0">
                <a:solidFill>
                  <a:sysClr val="windowText" lastClr="000000"/>
                </a:solidFill>
              </a:rPr>
              <a:t>現在の料金体系は</a:t>
            </a:r>
            <a:endParaRPr lang="en-US" altLang="ja-JP" sz="1200" dirty="0">
              <a:solidFill>
                <a:sysClr val="windowText" lastClr="000000"/>
              </a:solidFill>
            </a:endParaRPr>
          </a:p>
          <a:p>
            <a:pPr algn="ctr"/>
            <a:r>
              <a:rPr lang="en-US" altLang="ja-JP" sz="1200" dirty="0">
                <a:solidFill>
                  <a:sysClr val="windowText" lastClr="000000"/>
                </a:solidFill>
              </a:rPr>
              <a:t>10</a:t>
            </a:r>
            <a:r>
              <a:rPr lang="ja-JP" altLang="en-US" sz="1200" dirty="0">
                <a:solidFill>
                  <a:sysClr val="windowText" lastClr="000000"/>
                </a:solidFill>
              </a:rPr>
              <a:t>㎥／月までの</a:t>
            </a:r>
            <a:r>
              <a:rPr lang="ja-JP" altLang="en-US" sz="1200" b="1" dirty="0">
                <a:solidFill>
                  <a:sysClr val="windowText" lastClr="000000"/>
                </a:solidFill>
                <a:effectLst>
                  <a:outerShdw blurRad="38100" dist="38100" dir="2700000" algn="tl">
                    <a:srgbClr val="000000">
                      <a:alpha val="43137"/>
                    </a:srgbClr>
                  </a:outerShdw>
                </a:effectLst>
              </a:rPr>
              <a:t>基本水量制</a:t>
            </a:r>
            <a:r>
              <a:rPr lang="ja-JP" altLang="en-US" sz="1200" dirty="0">
                <a:solidFill>
                  <a:sysClr val="windowText" lastClr="000000"/>
                </a:solidFill>
              </a:rPr>
              <a:t>を採用</a:t>
            </a:r>
            <a:endParaRPr lang="ja-JP" sz="1200" b="1" dirty="0">
              <a:solidFill>
                <a:sysClr val="windowText" lastClr="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6791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rotWithShape="1">
          <a:blip r:embed="rId3">
            <a:extLst>
              <a:ext uri="{28A0092B-C50C-407E-A947-70E740481C1C}">
                <a14:useLocalDpi xmlns:a14="http://schemas.microsoft.com/office/drawing/2010/main" val="0"/>
              </a:ext>
            </a:extLst>
          </a:blip>
          <a:srcRect r="2722"/>
          <a:stretch/>
        </p:blipFill>
        <p:spPr>
          <a:xfrm>
            <a:off x="7916054" y="4643067"/>
            <a:ext cx="3820891" cy="1527831"/>
          </a:xfrm>
          <a:prstGeom prst="rect">
            <a:avLst/>
          </a:prstGeom>
        </p:spPr>
      </p:pic>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327373" cy="523220"/>
          </a:xfrm>
          <a:prstGeom prst="rect">
            <a:avLst/>
          </a:prstGeom>
          <a:noFill/>
        </p:spPr>
        <p:txBody>
          <a:bodyPr wrap="non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３．使用料に関する本市の状況について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25</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59258"/>
            <a:ext cx="2441694"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これからの使用料改定</a:t>
            </a:r>
            <a:endParaRPr lang="ja-JP" altLang="en-US" sz="1100" dirty="0"/>
          </a:p>
        </p:txBody>
      </p:sp>
      <p:sp>
        <p:nvSpPr>
          <p:cNvPr id="10" name="角丸四角形 9"/>
          <p:cNvSpPr/>
          <p:nvPr/>
        </p:nvSpPr>
        <p:spPr>
          <a:xfrm>
            <a:off x="192848" y="1061748"/>
            <a:ext cx="11674032" cy="3575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ja-JP" altLang="en-US" sz="1500" dirty="0">
                <a:solidFill>
                  <a:sysClr val="windowText" lastClr="000000"/>
                </a:solidFill>
              </a:rPr>
              <a:t>現在の使用料体系である基本水量制は廃止の方向にあります。今後改定する場合に、検討すべき主な内容は下記のとおりです。</a:t>
            </a:r>
            <a:endParaRPr lang="en-US" altLang="ja-JP" sz="1500" dirty="0">
              <a:solidFill>
                <a:sysClr val="windowText" lastClr="000000"/>
              </a:solidFill>
            </a:endParaRPr>
          </a:p>
        </p:txBody>
      </p:sp>
      <p:sp>
        <p:nvSpPr>
          <p:cNvPr id="2" name="正方形/長方形 1"/>
          <p:cNvSpPr/>
          <p:nvPr/>
        </p:nvSpPr>
        <p:spPr>
          <a:xfrm>
            <a:off x="239484" y="1687282"/>
            <a:ext cx="3423034"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400" dirty="0">
                <a:solidFill>
                  <a:sysClr val="windowText" lastClr="000000"/>
                </a:solidFill>
              </a:rPr>
              <a:t>需要家の存在により発生する経費</a:t>
            </a:r>
            <a:endParaRPr kumimoji="1" lang="en-US" altLang="ja-JP" sz="1400" dirty="0">
              <a:solidFill>
                <a:sysClr val="windowText" lastClr="000000"/>
              </a:solidFill>
            </a:endParaRPr>
          </a:p>
          <a:p>
            <a:r>
              <a:rPr lang="ja-JP" altLang="en-US" sz="1400" dirty="0">
                <a:solidFill>
                  <a:sysClr val="windowText" lastClr="000000"/>
                </a:solidFill>
              </a:rPr>
              <a:t>（例）</a:t>
            </a:r>
            <a:endParaRPr lang="en-US" altLang="ja-JP" sz="1400" dirty="0">
              <a:solidFill>
                <a:sysClr val="windowText" lastClr="000000"/>
              </a:solidFill>
            </a:endParaRPr>
          </a:p>
          <a:p>
            <a:r>
              <a:rPr lang="ja-JP" altLang="en-US" sz="1400" dirty="0">
                <a:solidFill>
                  <a:sysClr val="windowText" lastClr="000000"/>
                </a:solidFill>
              </a:rPr>
              <a:t>使用料徴収委託料、通信運搬費</a:t>
            </a:r>
            <a:r>
              <a:rPr lang="ja-JP" altLang="en-US" sz="800" dirty="0">
                <a:solidFill>
                  <a:sysClr val="windowText" lastClr="000000"/>
                </a:solidFill>
              </a:rPr>
              <a:t>など</a:t>
            </a:r>
            <a:endParaRPr kumimoji="1" lang="ja-JP" altLang="en-US" sz="800" dirty="0">
              <a:solidFill>
                <a:sysClr val="windowText" lastClr="000000"/>
              </a:solidFill>
            </a:endParaRPr>
          </a:p>
        </p:txBody>
      </p:sp>
      <p:sp>
        <p:nvSpPr>
          <p:cNvPr id="11" name="正方形/長方形 10"/>
          <p:cNvSpPr/>
          <p:nvPr/>
        </p:nvSpPr>
        <p:spPr>
          <a:xfrm>
            <a:off x="239483" y="1511392"/>
            <a:ext cx="1415142" cy="4027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需要家費</a:t>
            </a:r>
          </a:p>
        </p:txBody>
      </p:sp>
      <p:sp>
        <p:nvSpPr>
          <p:cNvPr id="12" name="正方形/長方形 11"/>
          <p:cNvSpPr/>
          <p:nvPr/>
        </p:nvSpPr>
        <p:spPr>
          <a:xfrm>
            <a:off x="239484" y="3178625"/>
            <a:ext cx="3423034" cy="1894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ysClr val="windowText" lastClr="000000"/>
                </a:solidFill>
              </a:rPr>
              <a:t>有収水量の増減に関係なく下水道施設の</a:t>
            </a:r>
            <a:endParaRPr lang="en-US" altLang="ja-JP" sz="1400" dirty="0">
              <a:solidFill>
                <a:sysClr val="windowText" lastClr="000000"/>
              </a:solidFill>
            </a:endParaRPr>
          </a:p>
          <a:p>
            <a:r>
              <a:rPr lang="ja-JP" altLang="en-US" sz="1400" dirty="0">
                <a:solidFill>
                  <a:sysClr val="windowText" lastClr="000000"/>
                </a:solidFill>
              </a:rPr>
              <a:t>適正な維持管理に必要な経費</a:t>
            </a:r>
            <a:endParaRPr lang="en-US" altLang="ja-JP" sz="1400" dirty="0">
              <a:solidFill>
                <a:sysClr val="windowText" lastClr="000000"/>
              </a:solidFill>
            </a:endParaRPr>
          </a:p>
          <a:p>
            <a:r>
              <a:rPr kumimoji="1" lang="ja-JP" altLang="en-US" sz="1400" dirty="0">
                <a:solidFill>
                  <a:sysClr val="windowText" lastClr="000000"/>
                </a:solidFill>
              </a:rPr>
              <a:t>（例）</a:t>
            </a:r>
            <a:endParaRPr kumimoji="1" lang="en-US" altLang="ja-JP" sz="1400" dirty="0">
              <a:solidFill>
                <a:sysClr val="windowText" lastClr="000000"/>
              </a:solidFill>
            </a:endParaRPr>
          </a:p>
          <a:p>
            <a:r>
              <a:rPr lang="ja-JP" altLang="en-US" sz="1400" dirty="0">
                <a:solidFill>
                  <a:sysClr val="windowText" lastClr="000000"/>
                </a:solidFill>
              </a:rPr>
              <a:t>光熱水費、修繕料、人件費、支払利息</a:t>
            </a:r>
            <a:r>
              <a:rPr lang="ja-JP" altLang="en-US" sz="800" dirty="0">
                <a:solidFill>
                  <a:sysClr val="windowText" lastClr="000000"/>
                </a:solidFill>
              </a:rPr>
              <a:t>など</a:t>
            </a:r>
            <a:endParaRPr kumimoji="1" lang="ja-JP" altLang="en-US" sz="800" dirty="0">
              <a:solidFill>
                <a:sysClr val="windowText" lastClr="000000"/>
              </a:solidFill>
            </a:endParaRPr>
          </a:p>
        </p:txBody>
      </p:sp>
      <p:sp>
        <p:nvSpPr>
          <p:cNvPr id="13" name="正方形/長方形 12"/>
          <p:cNvSpPr/>
          <p:nvPr/>
        </p:nvSpPr>
        <p:spPr>
          <a:xfrm>
            <a:off x="239483" y="3002735"/>
            <a:ext cx="1415142" cy="4027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固定費</a:t>
            </a:r>
          </a:p>
        </p:txBody>
      </p:sp>
      <p:sp>
        <p:nvSpPr>
          <p:cNvPr id="14" name="正方形/長方形 13"/>
          <p:cNvSpPr/>
          <p:nvPr/>
        </p:nvSpPr>
        <p:spPr>
          <a:xfrm>
            <a:off x="239483" y="5573482"/>
            <a:ext cx="3423034"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400" dirty="0">
                <a:solidFill>
                  <a:sysClr val="windowText" lastClr="000000"/>
                </a:solidFill>
              </a:rPr>
              <a:t>有収水量の増減に比例する費用</a:t>
            </a:r>
            <a:endParaRPr kumimoji="1" lang="en-US" altLang="ja-JP" sz="1400" dirty="0">
              <a:solidFill>
                <a:sysClr val="windowText" lastClr="000000"/>
              </a:solidFill>
            </a:endParaRPr>
          </a:p>
          <a:p>
            <a:r>
              <a:rPr lang="ja-JP" altLang="en-US" sz="1400" dirty="0">
                <a:solidFill>
                  <a:sysClr val="windowText" lastClr="000000"/>
                </a:solidFill>
              </a:rPr>
              <a:t>（例）</a:t>
            </a:r>
            <a:endParaRPr lang="en-US" altLang="ja-JP" sz="1400" dirty="0">
              <a:solidFill>
                <a:sysClr val="windowText" lastClr="000000"/>
              </a:solidFill>
            </a:endParaRPr>
          </a:p>
          <a:p>
            <a:r>
              <a:rPr kumimoji="1" lang="ja-JP" altLang="en-US" sz="1400" dirty="0">
                <a:solidFill>
                  <a:sysClr val="windowText" lastClr="000000"/>
                </a:solidFill>
              </a:rPr>
              <a:t>処理場</a:t>
            </a:r>
            <a:r>
              <a:rPr lang="ja-JP" altLang="en-US" sz="1400" dirty="0">
                <a:solidFill>
                  <a:sysClr val="windowText" lastClr="000000"/>
                </a:solidFill>
              </a:rPr>
              <a:t>における</a:t>
            </a:r>
            <a:r>
              <a:rPr kumimoji="1" lang="ja-JP" altLang="en-US" sz="1400" dirty="0">
                <a:solidFill>
                  <a:sysClr val="windowText" lastClr="000000"/>
                </a:solidFill>
              </a:rPr>
              <a:t>薬品費</a:t>
            </a:r>
            <a:r>
              <a:rPr kumimoji="1" lang="ja-JP" altLang="en-US" sz="800" dirty="0">
                <a:solidFill>
                  <a:sysClr val="windowText" lastClr="000000"/>
                </a:solidFill>
              </a:rPr>
              <a:t>など</a:t>
            </a:r>
          </a:p>
        </p:txBody>
      </p:sp>
      <p:sp>
        <p:nvSpPr>
          <p:cNvPr id="15" name="正方形/長方形 14"/>
          <p:cNvSpPr/>
          <p:nvPr/>
        </p:nvSpPr>
        <p:spPr>
          <a:xfrm>
            <a:off x="239482" y="5397592"/>
            <a:ext cx="1415142" cy="40277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変動</a:t>
            </a:r>
            <a:r>
              <a:rPr kumimoji="1" lang="ja-JP" altLang="en-US" dirty="0">
                <a:solidFill>
                  <a:sysClr val="windowText" lastClr="000000"/>
                </a:solidFill>
              </a:rPr>
              <a:t>費</a:t>
            </a:r>
          </a:p>
        </p:txBody>
      </p:sp>
      <p:sp>
        <p:nvSpPr>
          <p:cNvPr id="4" name="正方形/長方形 3"/>
          <p:cNvSpPr/>
          <p:nvPr/>
        </p:nvSpPr>
        <p:spPr>
          <a:xfrm>
            <a:off x="6150424" y="1677080"/>
            <a:ext cx="1368000" cy="191996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基本使用料</a:t>
            </a:r>
          </a:p>
        </p:txBody>
      </p:sp>
      <p:sp>
        <p:nvSpPr>
          <p:cNvPr id="19" name="正方形/長方形 18"/>
          <p:cNvSpPr/>
          <p:nvPr/>
        </p:nvSpPr>
        <p:spPr>
          <a:xfrm>
            <a:off x="6150423" y="3597041"/>
            <a:ext cx="1368000" cy="30258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従量使用料</a:t>
            </a:r>
          </a:p>
        </p:txBody>
      </p:sp>
      <p:cxnSp>
        <p:nvCxnSpPr>
          <p:cNvPr id="16" name="直線矢印コネクタ 15"/>
          <p:cNvCxnSpPr>
            <a:stCxn id="2" idx="3"/>
          </p:cNvCxnSpPr>
          <p:nvPr/>
        </p:nvCxnSpPr>
        <p:spPr>
          <a:xfrm>
            <a:off x="3662518" y="2182582"/>
            <a:ext cx="24840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3655420" y="6123210"/>
            <a:ext cx="24840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5731329" y="2770410"/>
            <a:ext cx="4320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a:off x="5742215" y="5434364"/>
            <a:ext cx="4320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5752664" y="2751904"/>
            <a:ext cx="0" cy="270000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rot="16200000">
            <a:off x="4699419" y="2971740"/>
            <a:ext cx="0" cy="208800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3671936" y="1875103"/>
            <a:ext cx="2031325" cy="276999"/>
          </a:xfrm>
          <a:prstGeom prst="rect">
            <a:avLst/>
          </a:prstGeom>
          <a:noFill/>
        </p:spPr>
        <p:txBody>
          <a:bodyPr wrap="none" rtlCol="0">
            <a:spAutoFit/>
          </a:bodyPr>
          <a:lstStyle/>
          <a:p>
            <a:r>
              <a:rPr kumimoji="1" lang="ja-JP" altLang="en-US" sz="1200" dirty="0"/>
              <a:t>全額が「基本料金」へ分配</a:t>
            </a:r>
          </a:p>
        </p:txBody>
      </p:sp>
      <p:sp>
        <p:nvSpPr>
          <p:cNvPr id="28" name="テキスト ボックス 27"/>
          <p:cNvSpPr txBox="1"/>
          <p:nvPr/>
        </p:nvSpPr>
        <p:spPr>
          <a:xfrm>
            <a:off x="3675619" y="5819044"/>
            <a:ext cx="2031325" cy="276999"/>
          </a:xfrm>
          <a:prstGeom prst="rect">
            <a:avLst/>
          </a:prstGeom>
          <a:noFill/>
        </p:spPr>
        <p:txBody>
          <a:bodyPr wrap="none" rtlCol="0">
            <a:spAutoFit/>
          </a:bodyPr>
          <a:lstStyle/>
          <a:p>
            <a:r>
              <a:rPr kumimoji="1" lang="ja-JP" altLang="en-US" sz="1200" dirty="0"/>
              <a:t>全額が「従量料金」へ分配</a:t>
            </a:r>
          </a:p>
        </p:txBody>
      </p:sp>
      <p:sp>
        <p:nvSpPr>
          <p:cNvPr id="29" name="テキスト ボックス 28"/>
          <p:cNvSpPr txBox="1"/>
          <p:nvPr/>
        </p:nvSpPr>
        <p:spPr>
          <a:xfrm>
            <a:off x="3671936" y="3704011"/>
            <a:ext cx="2031325" cy="276999"/>
          </a:xfrm>
          <a:prstGeom prst="rect">
            <a:avLst/>
          </a:prstGeom>
          <a:noFill/>
        </p:spPr>
        <p:txBody>
          <a:bodyPr wrap="none" rtlCol="0">
            <a:spAutoFit/>
          </a:bodyPr>
          <a:lstStyle/>
          <a:p>
            <a:r>
              <a:rPr lang="ja-JP" altLang="en-US" sz="1200" dirty="0"/>
              <a:t>基本料金と従量料金へ分配</a:t>
            </a:r>
            <a:endParaRPr kumimoji="1" lang="ja-JP" altLang="en-US" sz="1200" dirty="0"/>
          </a:p>
        </p:txBody>
      </p:sp>
      <p:sp>
        <p:nvSpPr>
          <p:cNvPr id="30" name="フローチャート: 代替処理 29"/>
          <p:cNvSpPr/>
          <p:nvPr/>
        </p:nvSpPr>
        <p:spPr>
          <a:xfrm>
            <a:off x="7713335" y="1676396"/>
            <a:ext cx="3877985" cy="306467"/>
          </a:xfrm>
          <a:prstGeom prst="flowChartAlternateProcess">
            <a:avLst/>
          </a:prstGeom>
          <a:solidFill>
            <a:srgbClr val="FF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u="sng" dirty="0">
                <a:solidFill>
                  <a:sysClr val="windowText" lastClr="000000"/>
                </a:solidFill>
              </a:rPr>
              <a:t>基本使用料と従量使用料</a:t>
            </a:r>
            <a:r>
              <a:rPr lang="ja-JP" altLang="en-US" sz="1200" dirty="0">
                <a:solidFill>
                  <a:sysClr val="windowText" lastClr="000000"/>
                </a:solidFill>
              </a:rPr>
              <a:t>からなる</a:t>
            </a:r>
            <a:r>
              <a:rPr lang="ja-JP" altLang="en-US" sz="1200" b="1" dirty="0">
                <a:solidFill>
                  <a:sysClr val="windowText" lastClr="000000"/>
                </a:solidFill>
                <a:effectLst>
                  <a:outerShdw blurRad="38100" dist="38100" dir="2700000" algn="tl">
                    <a:srgbClr val="000000">
                      <a:alpha val="43137"/>
                    </a:srgbClr>
                  </a:outerShdw>
                </a:effectLst>
              </a:rPr>
              <a:t>二部使用料制</a:t>
            </a:r>
            <a:r>
              <a:rPr lang="ja-JP" altLang="en-US" sz="1200" dirty="0">
                <a:solidFill>
                  <a:sysClr val="windowText" lastClr="000000"/>
                </a:solidFill>
              </a:rPr>
              <a:t>が原則</a:t>
            </a:r>
            <a:endParaRPr lang="en-US" altLang="ja-JP" sz="1200" dirty="0">
              <a:solidFill>
                <a:sysClr val="windowText" lastClr="000000"/>
              </a:solidFill>
            </a:endParaRPr>
          </a:p>
        </p:txBody>
      </p:sp>
      <p:sp>
        <p:nvSpPr>
          <p:cNvPr id="31" name="テキスト ボックス 30"/>
          <p:cNvSpPr txBox="1"/>
          <p:nvPr/>
        </p:nvSpPr>
        <p:spPr>
          <a:xfrm>
            <a:off x="8360226" y="6635975"/>
            <a:ext cx="3980577" cy="215444"/>
          </a:xfrm>
          <a:prstGeom prst="rect">
            <a:avLst/>
          </a:prstGeom>
          <a:noFill/>
        </p:spPr>
        <p:txBody>
          <a:bodyPr wrap="none" rtlCol="0">
            <a:spAutoFit/>
          </a:bodyPr>
          <a:lstStyle/>
          <a:p>
            <a:r>
              <a:rPr lang="en-US" altLang="ja-JP" sz="800" dirty="0">
                <a:solidFill>
                  <a:sysClr val="windowText" lastClr="000000"/>
                </a:solidFill>
              </a:rPr>
              <a:t>※</a:t>
            </a:r>
            <a:r>
              <a:rPr lang="ja-JP" altLang="en-US" sz="800" dirty="0">
                <a:solidFill>
                  <a:sysClr val="windowText" lastClr="000000"/>
                </a:solidFill>
              </a:rPr>
              <a:t>（参考）人口減少下における維持管理時代の下水道経営のあり方検討会報告書</a:t>
            </a:r>
            <a:endParaRPr lang="ja-JP" altLang="ja-JP" sz="800" dirty="0">
              <a:solidFill>
                <a:sysClr val="windowText" lastClr="000000"/>
              </a:solidFill>
            </a:endParaRPr>
          </a:p>
        </p:txBody>
      </p:sp>
      <p:sp>
        <p:nvSpPr>
          <p:cNvPr id="34" name="テキスト ボックス 33"/>
          <p:cNvSpPr txBox="1"/>
          <p:nvPr/>
        </p:nvSpPr>
        <p:spPr>
          <a:xfrm>
            <a:off x="7713335" y="2058352"/>
            <a:ext cx="4190574" cy="2641749"/>
          </a:xfrm>
          <a:prstGeom prst="rect">
            <a:avLst/>
          </a:prstGeom>
          <a:noFill/>
        </p:spPr>
        <p:txBody>
          <a:bodyPr wrap="square" rtlCol="0">
            <a:spAutoFit/>
          </a:bodyPr>
          <a:lstStyle/>
          <a:p>
            <a:pPr>
              <a:lnSpc>
                <a:spcPts val="1200"/>
              </a:lnSpc>
            </a:pPr>
            <a:r>
              <a:rPr lang="ja-JP" altLang="en-US" sz="1200" dirty="0"/>
              <a:t>国の</a:t>
            </a:r>
            <a:r>
              <a:rPr kumimoji="1" lang="ja-JP" altLang="en-US" sz="1200" dirty="0"/>
              <a:t>検討会の報告書</a:t>
            </a:r>
            <a:r>
              <a:rPr kumimoji="1" lang="en-US" altLang="ja-JP" sz="800" dirty="0"/>
              <a:t>※</a:t>
            </a:r>
            <a:r>
              <a:rPr lang="ja-JP" altLang="en-US" sz="1200" dirty="0"/>
              <a:t>では</a:t>
            </a:r>
            <a:r>
              <a:rPr kumimoji="1" lang="ja-JP" altLang="en-US" sz="1200" dirty="0"/>
              <a:t>、次のように示されている。</a:t>
            </a:r>
            <a:endParaRPr lang="en-US" altLang="ja-JP" sz="1200" dirty="0"/>
          </a:p>
          <a:p>
            <a:pPr>
              <a:lnSpc>
                <a:spcPts val="1200"/>
              </a:lnSpc>
            </a:pPr>
            <a:endParaRPr kumimoji="1" lang="en-US" altLang="ja-JP" sz="1200" dirty="0"/>
          </a:p>
          <a:p>
            <a:pPr>
              <a:lnSpc>
                <a:spcPts val="1700"/>
              </a:lnSpc>
            </a:pPr>
            <a:r>
              <a:rPr lang="ja-JP" altLang="en-US" sz="1200" dirty="0"/>
              <a:t>　</a:t>
            </a:r>
            <a:r>
              <a:rPr lang="ja-JP" altLang="en-US" sz="1200" b="1" dirty="0"/>
              <a:t>＊</a:t>
            </a:r>
            <a:r>
              <a:rPr kumimoji="1" lang="ja-JP" altLang="en-US" sz="1200" b="1" dirty="0"/>
              <a:t>基本使用料割合の逓増</a:t>
            </a:r>
            <a:endParaRPr kumimoji="1" lang="en-US" altLang="ja-JP" sz="1200" b="1" dirty="0"/>
          </a:p>
          <a:p>
            <a:pPr>
              <a:lnSpc>
                <a:spcPts val="1700"/>
              </a:lnSpc>
            </a:pPr>
            <a:r>
              <a:rPr lang="ja-JP" altLang="en-US" sz="1200" dirty="0"/>
              <a:t>　　⇒基本使用料の割合を漸進的に高めていく必要性</a:t>
            </a:r>
            <a:endParaRPr lang="en-US" altLang="ja-JP" sz="1200" dirty="0"/>
          </a:p>
          <a:p>
            <a:pPr>
              <a:lnSpc>
                <a:spcPts val="1700"/>
              </a:lnSpc>
            </a:pPr>
            <a:r>
              <a:rPr lang="ja-JP" altLang="en-US" sz="1200" dirty="0"/>
              <a:t>　</a:t>
            </a:r>
            <a:r>
              <a:rPr lang="ja-JP" altLang="en-US" sz="1200" b="1" dirty="0"/>
              <a:t>＊激変緩和</a:t>
            </a:r>
            <a:endParaRPr lang="en-US" altLang="ja-JP" sz="1200" b="1" dirty="0"/>
          </a:p>
          <a:p>
            <a:pPr>
              <a:lnSpc>
                <a:spcPts val="1700"/>
              </a:lnSpc>
            </a:pPr>
            <a:r>
              <a:rPr kumimoji="1" lang="ja-JP" altLang="en-US" sz="1200" dirty="0"/>
              <a:t>　　⇒基本使用料を高める影響が生じないよう必要に</a:t>
            </a:r>
            <a:endParaRPr kumimoji="1" lang="en-US" altLang="ja-JP" sz="1200" dirty="0"/>
          </a:p>
          <a:p>
            <a:pPr>
              <a:lnSpc>
                <a:spcPts val="1700"/>
              </a:lnSpc>
            </a:pPr>
            <a:r>
              <a:rPr lang="ja-JP" altLang="en-US" sz="1200" dirty="0"/>
              <a:t>　　　</a:t>
            </a:r>
            <a:r>
              <a:rPr kumimoji="1" lang="ja-JP" altLang="en-US" sz="1200" dirty="0"/>
              <a:t>応じて激変緩和措置を講じる</a:t>
            </a:r>
            <a:endParaRPr kumimoji="1" lang="en-US" altLang="ja-JP" sz="1200" dirty="0"/>
          </a:p>
          <a:p>
            <a:pPr>
              <a:lnSpc>
                <a:spcPts val="1700"/>
              </a:lnSpc>
            </a:pPr>
            <a:r>
              <a:rPr lang="ja-JP" altLang="en-US" sz="1200" dirty="0"/>
              <a:t>　</a:t>
            </a:r>
            <a:r>
              <a:rPr lang="ja-JP" altLang="en-US" sz="1200" b="1" dirty="0"/>
              <a:t>＊適切な累進制度の設定</a:t>
            </a:r>
            <a:endParaRPr lang="en-US" altLang="ja-JP" sz="1200" b="1" dirty="0"/>
          </a:p>
          <a:p>
            <a:pPr>
              <a:lnSpc>
                <a:spcPts val="1700"/>
              </a:lnSpc>
            </a:pPr>
            <a:r>
              <a:rPr lang="ja-JP" altLang="en-US" sz="1200" dirty="0"/>
              <a:t>　　⇒ボリュームゾーンに分布する使用者群において</a:t>
            </a:r>
            <a:endParaRPr lang="en-US" altLang="ja-JP" sz="1200" dirty="0"/>
          </a:p>
          <a:p>
            <a:pPr>
              <a:lnSpc>
                <a:spcPts val="1700"/>
              </a:lnSpc>
            </a:pPr>
            <a:r>
              <a:rPr lang="ja-JP" altLang="en-US" sz="1200" dirty="0"/>
              <a:t>　　　汚水処理原価に近い使用料単価の負担が基本</a:t>
            </a:r>
            <a:endParaRPr lang="en-US" altLang="ja-JP" sz="1200" dirty="0"/>
          </a:p>
          <a:p>
            <a:pPr>
              <a:lnSpc>
                <a:spcPts val="1700"/>
              </a:lnSpc>
            </a:pPr>
            <a:r>
              <a:rPr lang="ja-JP" altLang="en-US" sz="1200" dirty="0"/>
              <a:t>　</a:t>
            </a:r>
            <a:r>
              <a:rPr lang="ja-JP" altLang="en-US" sz="1200" b="1" dirty="0"/>
              <a:t>＊基本水量制の廃止</a:t>
            </a:r>
            <a:endParaRPr lang="en-US" altLang="ja-JP" sz="1200" b="1" dirty="0"/>
          </a:p>
          <a:p>
            <a:pPr>
              <a:lnSpc>
                <a:spcPts val="1700"/>
              </a:lnSpc>
            </a:pPr>
            <a:r>
              <a:rPr lang="ja-JP" altLang="en-US" sz="1200" dirty="0"/>
              <a:t>　　⇒基本水量範囲内の使用者間の公平性</a:t>
            </a:r>
            <a:endParaRPr lang="en-US" altLang="ja-JP" sz="1200" dirty="0"/>
          </a:p>
        </p:txBody>
      </p:sp>
      <p:grpSp>
        <p:nvGrpSpPr>
          <p:cNvPr id="38" name="グループ化 37"/>
          <p:cNvGrpSpPr/>
          <p:nvPr/>
        </p:nvGrpSpPr>
        <p:grpSpPr>
          <a:xfrm>
            <a:off x="8430195" y="6139545"/>
            <a:ext cx="3570208" cy="407090"/>
            <a:chOff x="8430195" y="6074229"/>
            <a:chExt cx="3570208" cy="407090"/>
          </a:xfrm>
        </p:grpSpPr>
        <p:sp>
          <p:nvSpPr>
            <p:cNvPr id="37" name="二等辺三角形 36"/>
            <p:cNvSpPr/>
            <p:nvPr/>
          </p:nvSpPr>
          <p:spPr>
            <a:xfrm>
              <a:off x="8730345" y="6074229"/>
              <a:ext cx="261255" cy="375604"/>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8430195" y="6242956"/>
              <a:ext cx="3570208" cy="238363"/>
            </a:xfrm>
            <a:prstGeom prst="roundRect">
              <a:avLst/>
            </a:prstGeom>
            <a:solidFill>
              <a:schemeClr val="accent1">
                <a:lumMod val="20000"/>
                <a:lumOff val="80000"/>
              </a:schemeClr>
            </a:solidFill>
          </p:spPr>
          <p:txBody>
            <a:bodyPr wrap="none" rtlCol="0">
              <a:spAutoFit/>
            </a:bodyPr>
            <a:lstStyle/>
            <a:p>
              <a:r>
                <a:rPr lang="ja-JP" altLang="en-US" sz="800" b="1" dirty="0">
                  <a:solidFill>
                    <a:sysClr val="windowText" lastClr="000000"/>
                  </a:solidFill>
                </a:rPr>
                <a:t>費用のうち９割が固定費である一方、使用料のうち基本使用料は３割のみ</a:t>
              </a:r>
              <a:endParaRPr lang="ja-JP" altLang="ja-JP" sz="800" b="1" dirty="0">
                <a:solidFill>
                  <a:sysClr val="windowText" lastClr="000000"/>
                </a:solidFill>
              </a:endParaRPr>
            </a:p>
          </p:txBody>
        </p:sp>
      </p:grpSp>
    </p:spTree>
    <p:extLst>
      <p:ext uri="{BB962C8B-B14F-4D97-AF65-F5344CB8AC3E}">
        <p14:creationId xmlns:p14="http://schemas.microsoft.com/office/powerpoint/2010/main" val="3462982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327373" cy="523220"/>
          </a:xfrm>
          <a:prstGeom prst="rect">
            <a:avLst/>
          </a:prstGeom>
          <a:noFill/>
        </p:spPr>
        <p:txBody>
          <a:bodyPr wrap="non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３．使用料に関する本市の状況について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26</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41617" y="759258"/>
            <a:ext cx="4086375" cy="369332"/>
          </a:xfrm>
          <a:prstGeom prst="rect">
            <a:avLst/>
          </a:prstGeom>
          <a:solidFill>
            <a:schemeClr val="bg1"/>
          </a:solid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使用料改定において検討が必要な事項</a:t>
            </a:r>
            <a:endParaRPr lang="ja-JP" altLang="en-US" sz="1100" dirty="0"/>
          </a:p>
        </p:txBody>
      </p:sp>
      <p:grpSp>
        <p:nvGrpSpPr>
          <p:cNvPr id="5" name="グループ化 4"/>
          <p:cNvGrpSpPr/>
          <p:nvPr/>
        </p:nvGrpSpPr>
        <p:grpSpPr>
          <a:xfrm>
            <a:off x="353014" y="3276441"/>
            <a:ext cx="11458877" cy="1171777"/>
            <a:chOff x="353018" y="1276878"/>
            <a:chExt cx="11458877" cy="1171777"/>
          </a:xfrm>
        </p:grpSpPr>
        <p:sp>
          <p:nvSpPr>
            <p:cNvPr id="4" name="正方形/長方形 3"/>
            <p:cNvSpPr/>
            <p:nvPr/>
          </p:nvSpPr>
          <p:spPr>
            <a:xfrm>
              <a:off x="353019" y="1276878"/>
              <a:ext cx="1800494" cy="30777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dirty="0">
                  <a:solidFill>
                    <a:sysClr val="windowText" lastClr="000000"/>
                  </a:solidFill>
                </a:rPr>
                <a:t>基本水量制について</a:t>
              </a:r>
            </a:p>
          </p:txBody>
        </p:sp>
        <p:sp>
          <p:nvSpPr>
            <p:cNvPr id="6" name="正方形/長方形 5"/>
            <p:cNvSpPr/>
            <p:nvPr/>
          </p:nvSpPr>
          <p:spPr>
            <a:xfrm>
              <a:off x="353019" y="1857165"/>
              <a:ext cx="3595037" cy="591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400" dirty="0">
                  <a:solidFill>
                    <a:sysClr val="windowText" lastClr="000000"/>
                  </a:solidFill>
                </a:rPr>
                <a:t>料金体系の変更</a:t>
              </a:r>
              <a:r>
                <a:rPr lang="ja-JP" altLang="en-US" sz="1400" dirty="0">
                  <a:solidFill>
                    <a:sysClr val="windowText" lastClr="000000"/>
                  </a:solidFill>
                </a:rPr>
                <a:t>を</a:t>
              </a:r>
              <a:endParaRPr lang="en-US" altLang="ja-JP" sz="1400" dirty="0">
                <a:solidFill>
                  <a:sysClr val="windowText" lastClr="000000"/>
                </a:solidFill>
              </a:endParaRPr>
            </a:p>
            <a:p>
              <a:pPr algn="ctr"/>
              <a:r>
                <a:rPr kumimoji="1" lang="ja-JP" altLang="en-US" sz="1400" dirty="0">
                  <a:solidFill>
                    <a:srgbClr val="FF5050"/>
                  </a:solidFill>
                </a:rPr>
                <a:t>実施する</a:t>
              </a:r>
              <a:r>
                <a:rPr kumimoji="1" lang="ja-JP" altLang="en-US" sz="1400" dirty="0">
                  <a:solidFill>
                    <a:sysClr val="windowText" lastClr="000000"/>
                  </a:solidFill>
                </a:rPr>
                <a:t>／</a:t>
              </a:r>
              <a:r>
                <a:rPr kumimoji="1" lang="ja-JP" altLang="en-US" sz="1400" dirty="0">
                  <a:solidFill>
                    <a:srgbClr val="0070C0"/>
                  </a:solidFill>
                </a:rPr>
                <a:t>実施しない</a:t>
              </a:r>
              <a:endParaRPr kumimoji="1" lang="en-US" altLang="ja-JP" sz="1400" dirty="0">
                <a:solidFill>
                  <a:srgbClr val="0070C0"/>
                </a:solidFill>
              </a:endParaRPr>
            </a:p>
          </p:txBody>
        </p:sp>
        <p:sp>
          <p:nvSpPr>
            <p:cNvPr id="13" name="正方形/長方形 12"/>
            <p:cNvSpPr/>
            <p:nvPr/>
          </p:nvSpPr>
          <p:spPr>
            <a:xfrm>
              <a:off x="4664855" y="1292205"/>
              <a:ext cx="7147040" cy="11564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a:solidFill>
                    <a:sysClr val="windowText" lastClr="000000"/>
                  </a:solidFill>
                </a:rPr>
                <a:t>・新たに基本使用料を設定する（固定費の適切な反映）</a:t>
              </a:r>
              <a:endParaRPr lang="en-US" altLang="ja-JP" sz="1400" dirty="0">
                <a:solidFill>
                  <a:sysClr val="windowText" lastClr="000000"/>
                </a:solidFill>
              </a:endParaRPr>
            </a:p>
            <a:p>
              <a:pPr>
                <a:lnSpc>
                  <a:spcPct val="150000"/>
                </a:lnSpc>
              </a:pPr>
              <a:r>
                <a:rPr kumimoji="1" lang="ja-JP" altLang="en-US" sz="1400" dirty="0" smtClean="0">
                  <a:solidFill>
                    <a:sysClr val="windowText" lastClr="000000"/>
                  </a:solidFill>
                </a:rPr>
                <a:t>・</a:t>
              </a:r>
              <a:r>
                <a:rPr lang="ja-JP" altLang="en-US" sz="1400" dirty="0" smtClean="0">
                  <a:solidFill>
                    <a:sysClr val="windowText" lastClr="000000"/>
                  </a:solidFill>
                </a:rPr>
                <a:t>水道と下水道で基本水量の設定の有無は揃えるのが一般的</a:t>
              </a:r>
              <a:endParaRPr lang="en-US" altLang="ja-JP" sz="1400" dirty="0" smtClean="0">
                <a:solidFill>
                  <a:sysClr val="windowText" lastClr="000000"/>
                </a:solidFill>
              </a:endParaRPr>
            </a:p>
            <a:p>
              <a:pPr>
                <a:lnSpc>
                  <a:spcPct val="150000"/>
                </a:lnSpc>
              </a:pPr>
              <a:r>
                <a:rPr lang="ja-JP" altLang="en-US" sz="1400" dirty="0">
                  <a:solidFill>
                    <a:sysClr val="windowText" lastClr="000000"/>
                  </a:solidFill>
                </a:rPr>
                <a:t>　</a:t>
              </a:r>
              <a:r>
                <a:rPr lang="ja-JP" altLang="en-US" sz="1400" dirty="0" smtClean="0">
                  <a:solidFill>
                    <a:sysClr val="windowText" lastClr="000000"/>
                  </a:solidFill>
                </a:rPr>
                <a:t>（現状、水道は基本水量廃止済）</a:t>
              </a:r>
              <a:endParaRPr kumimoji="1" lang="ja-JP" altLang="en-US" sz="1400" dirty="0">
                <a:solidFill>
                  <a:sysClr val="windowText" lastClr="000000"/>
                </a:solidFill>
              </a:endParaRPr>
            </a:p>
          </p:txBody>
        </p:sp>
        <p:sp>
          <p:nvSpPr>
            <p:cNvPr id="20" name="正方形/長方形 19"/>
            <p:cNvSpPr/>
            <p:nvPr/>
          </p:nvSpPr>
          <p:spPr>
            <a:xfrm>
              <a:off x="353018" y="1580166"/>
              <a:ext cx="3595037" cy="27699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b="1" dirty="0">
                  <a:solidFill>
                    <a:sysClr val="windowText" lastClr="000000"/>
                  </a:solidFill>
                </a:rPr>
                <a:t>（</a:t>
              </a:r>
              <a:r>
                <a:rPr kumimoji="1" lang="ja-JP" altLang="en-US" sz="1200" b="1" dirty="0">
                  <a:solidFill>
                    <a:sysClr val="windowText" lastClr="000000"/>
                  </a:solidFill>
                </a:rPr>
                <a:t>現在</a:t>
              </a:r>
              <a:r>
                <a:rPr lang="ja-JP" altLang="en-US" sz="1200" b="1" dirty="0">
                  <a:solidFill>
                    <a:sysClr val="windowText" lastClr="000000"/>
                  </a:solidFill>
                </a:rPr>
                <a:t>）設定あり＝</a:t>
              </a:r>
              <a:r>
                <a:rPr lang="en-US" altLang="ja-JP" sz="1200" b="1" dirty="0">
                  <a:solidFill>
                    <a:sysClr val="windowText" lastClr="000000"/>
                  </a:solidFill>
                </a:rPr>
                <a:t>0</a:t>
              </a:r>
              <a:r>
                <a:rPr lang="ja-JP" altLang="en-US" sz="1200" b="1" dirty="0">
                  <a:solidFill>
                    <a:sysClr val="windowText" lastClr="000000"/>
                  </a:solidFill>
                </a:rPr>
                <a:t>～</a:t>
              </a:r>
              <a:r>
                <a:rPr lang="en-US" altLang="ja-JP" sz="1200" b="1" dirty="0">
                  <a:solidFill>
                    <a:sysClr val="windowText" lastClr="000000"/>
                  </a:solidFill>
                </a:rPr>
                <a:t>20㎥</a:t>
              </a:r>
              <a:r>
                <a:rPr lang="ja-JP" altLang="en-US" sz="1200" b="1" dirty="0">
                  <a:solidFill>
                    <a:sysClr val="windowText" lastClr="000000"/>
                  </a:solidFill>
                </a:rPr>
                <a:t>／</a:t>
              </a:r>
              <a:r>
                <a:rPr lang="en-US" altLang="ja-JP" sz="1200" b="1" dirty="0">
                  <a:solidFill>
                    <a:sysClr val="windowText" lastClr="000000"/>
                  </a:solidFill>
                </a:rPr>
                <a:t>2</a:t>
              </a:r>
              <a:r>
                <a:rPr lang="ja-JP" altLang="en-US" sz="1200" b="1" dirty="0">
                  <a:solidFill>
                    <a:sysClr val="windowText" lastClr="000000"/>
                  </a:solidFill>
                </a:rPr>
                <a:t>か月まで同一料金</a:t>
              </a:r>
              <a:endParaRPr kumimoji="1" lang="ja-JP" altLang="en-US" sz="1200" b="1" dirty="0">
                <a:solidFill>
                  <a:sysClr val="windowText" lastClr="000000"/>
                </a:solidFill>
              </a:endParaRPr>
            </a:p>
          </p:txBody>
        </p:sp>
        <p:sp>
          <p:nvSpPr>
            <p:cNvPr id="30" name="二等辺三角形 29"/>
            <p:cNvSpPr/>
            <p:nvPr/>
          </p:nvSpPr>
          <p:spPr>
            <a:xfrm rot="5400000">
              <a:off x="3955662" y="1890933"/>
              <a:ext cx="733861" cy="2444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357326" y="1296889"/>
            <a:ext cx="11458874" cy="1171777"/>
            <a:chOff x="353019" y="5389885"/>
            <a:chExt cx="11458874" cy="1171777"/>
          </a:xfrm>
        </p:grpSpPr>
        <p:sp>
          <p:nvSpPr>
            <p:cNvPr id="16" name="正方形/長方形 15"/>
            <p:cNvSpPr/>
            <p:nvPr/>
          </p:nvSpPr>
          <p:spPr>
            <a:xfrm>
              <a:off x="353020" y="5389885"/>
              <a:ext cx="1800494" cy="30777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400" dirty="0">
                  <a:solidFill>
                    <a:sysClr val="windowText" lastClr="000000"/>
                  </a:solidFill>
                </a:rPr>
                <a:t>改定率</a:t>
              </a:r>
              <a:r>
                <a:rPr kumimoji="1" lang="ja-JP" altLang="en-US" sz="1400" dirty="0">
                  <a:solidFill>
                    <a:sysClr val="windowText" lastClr="000000"/>
                  </a:solidFill>
                </a:rPr>
                <a:t>について　　</a:t>
              </a:r>
            </a:p>
          </p:txBody>
        </p:sp>
        <p:sp>
          <p:nvSpPr>
            <p:cNvPr id="17" name="正方形/長方形 16"/>
            <p:cNvSpPr/>
            <p:nvPr/>
          </p:nvSpPr>
          <p:spPr>
            <a:xfrm>
              <a:off x="353019" y="5697662"/>
              <a:ext cx="3595037" cy="86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ysClr val="windowText" lastClr="000000"/>
                  </a:solidFill>
                </a:rPr>
                <a:t>一律改定するか</a:t>
              </a:r>
            </a:p>
            <a:p>
              <a:pPr algn="ctr"/>
              <a:r>
                <a:rPr lang="ja-JP" altLang="en-US" sz="1400" dirty="0">
                  <a:solidFill>
                    <a:sysClr val="windowText" lastClr="000000"/>
                  </a:solidFill>
                </a:rPr>
                <a:t>どの程度の改定率にするか</a:t>
              </a:r>
              <a:endParaRPr lang="en-US" altLang="ja-JP" sz="1400" dirty="0">
                <a:solidFill>
                  <a:sysClr val="windowText" lastClr="000000"/>
                </a:solidFill>
              </a:endParaRPr>
            </a:p>
          </p:txBody>
        </p:sp>
        <p:sp>
          <p:nvSpPr>
            <p:cNvPr id="32" name="二等辺三角形 31"/>
            <p:cNvSpPr/>
            <p:nvPr/>
          </p:nvSpPr>
          <p:spPr>
            <a:xfrm rot="5400000">
              <a:off x="3955661" y="5986763"/>
              <a:ext cx="733861" cy="2444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664853" y="5405213"/>
              <a:ext cx="7147040" cy="11564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a:solidFill>
                    <a:sysClr val="windowText" lastClr="000000"/>
                  </a:solidFill>
                </a:rPr>
                <a:t>・一律改定の場合、不公平感はないが大口（企業等）への負担が大きい</a:t>
              </a:r>
              <a:endParaRPr lang="en-US" altLang="ja-JP" sz="1400" dirty="0">
                <a:solidFill>
                  <a:sysClr val="windowText" lastClr="000000"/>
                </a:solidFill>
              </a:endParaRPr>
            </a:p>
            <a:p>
              <a:pPr>
                <a:lnSpc>
                  <a:spcPct val="150000"/>
                </a:lnSpc>
              </a:pPr>
              <a:r>
                <a:rPr kumimoji="1" lang="ja-JP" altLang="en-US" sz="1400" dirty="0">
                  <a:solidFill>
                    <a:sysClr val="windowText" lastClr="000000"/>
                  </a:solidFill>
                </a:rPr>
                <a:t>・使用者に対して過度な負担とならない手段の検討</a:t>
              </a:r>
              <a:endParaRPr kumimoji="1" lang="en-US" altLang="ja-JP" sz="1400" dirty="0">
                <a:solidFill>
                  <a:sysClr val="windowText" lastClr="000000"/>
                </a:solidFill>
              </a:endParaRPr>
            </a:p>
            <a:p>
              <a:pPr>
                <a:lnSpc>
                  <a:spcPct val="150000"/>
                </a:lnSpc>
              </a:pPr>
              <a:r>
                <a:rPr lang="ja-JP" altLang="en-US" sz="1400" dirty="0">
                  <a:solidFill>
                    <a:sysClr val="windowText" lastClr="000000"/>
                  </a:solidFill>
                </a:rPr>
                <a:t>　　　　　　　　　　　　　（例）段階的な改定、繰入金等による激変緩和措置など</a:t>
              </a:r>
              <a:endParaRPr kumimoji="1" lang="ja-JP" altLang="en-US" sz="1400" dirty="0">
                <a:solidFill>
                  <a:sysClr val="windowText" lastClr="000000"/>
                </a:solidFill>
              </a:endParaRPr>
            </a:p>
          </p:txBody>
        </p:sp>
      </p:grpSp>
      <p:grpSp>
        <p:nvGrpSpPr>
          <p:cNvPr id="10" name="グループ化 9"/>
          <p:cNvGrpSpPr/>
          <p:nvPr/>
        </p:nvGrpSpPr>
        <p:grpSpPr>
          <a:xfrm>
            <a:off x="186700" y="5340344"/>
            <a:ext cx="11625191" cy="1517656"/>
            <a:chOff x="186704" y="3333381"/>
            <a:chExt cx="11625191" cy="1517656"/>
          </a:xfrm>
        </p:grpSpPr>
        <p:sp>
          <p:nvSpPr>
            <p:cNvPr id="23" name="正方形/長方形 22"/>
            <p:cNvSpPr/>
            <p:nvPr/>
          </p:nvSpPr>
          <p:spPr>
            <a:xfrm>
              <a:off x="353018" y="3641158"/>
              <a:ext cx="3595037" cy="27699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b="1" dirty="0">
                  <a:solidFill>
                    <a:sysClr val="windowText" lastClr="000000"/>
                  </a:solidFill>
                </a:rPr>
                <a:t>（</a:t>
              </a:r>
              <a:r>
                <a:rPr kumimoji="1" lang="ja-JP" altLang="en-US" sz="1200" b="1" dirty="0">
                  <a:solidFill>
                    <a:sysClr val="windowText" lastClr="000000"/>
                  </a:solidFill>
                </a:rPr>
                <a:t>現在</a:t>
              </a:r>
              <a:r>
                <a:rPr lang="ja-JP" altLang="en-US" sz="1200" b="1" dirty="0">
                  <a:solidFill>
                    <a:sysClr val="windowText" lastClr="000000"/>
                  </a:solidFill>
                </a:rPr>
                <a:t>）設定なし</a:t>
              </a:r>
              <a:endParaRPr kumimoji="1" lang="ja-JP" altLang="en-US" sz="1200" b="1" dirty="0">
                <a:solidFill>
                  <a:sysClr val="windowText" lastClr="000000"/>
                </a:solidFill>
              </a:endParaRPr>
            </a:p>
          </p:txBody>
        </p:sp>
        <p:grpSp>
          <p:nvGrpSpPr>
            <p:cNvPr id="7" name="グループ化 6"/>
            <p:cNvGrpSpPr/>
            <p:nvPr/>
          </p:nvGrpSpPr>
          <p:grpSpPr>
            <a:xfrm>
              <a:off x="186704" y="3333381"/>
              <a:ext cx="11625191" cy="1517656"/>
              <a:chOff x="186704" y="3333381"/>
              <a:chExt cx="11625191" cy="1517656"/>
            </a:xfrm>
          </p:grpSpPr>
          <p:sp>
            <p:nvSpPr>
              <p:cNvPr id="14" name="正方形/長方形 13"/>
              <p:cNvSpPr/>
              <p:nvPr/>
            </p:nvSpPr>
            <p:spPr>
              <a:xfrm>
                <a:off x="353018" y="3333381"/>
                <a:ext cx="1800494" cy="30777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400" dirty="0">
                    <a:solidFill>
                      <a:sysClr val="windowText" lastClr="000000"/>
                    </a:solidFill>
                  </a:rPr>
                  <a:t>資産維持費</a:t>
                </a:r>
                <a:r>
                  <a:rPr kumimoji="1" lang="ja-JP" altLang="en-US" sz="1400" dirty="0">
                    <a:solidFill>
                      <a:sysClr val="windowText" lastClr="000000"/>
                    </a:solidFill>
                  </a:rPr>
                  <a:t>について</a:t>
                </a:r>
              </a:p>
            </p:txBody>
          </p:sp>
          <p:sp>
            <p:nvSpPr>
              <p:cNvPr id="15" name="正方形/長方形 14"/>
              <p:cNvSpPr/>
              <p:nvPr/>
            </p:nvSpPr>
            <p:spPr>
              <a:xfrm>
                <a:off x="353018" y="3918156"/>
                <a:ext cx="3595037" cy="587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400" dirty="0">
                    <a:solidFill>
                      <a:sysClr val="windowText" lastClr="000000"/>
                    </a:solidFill>
                  </a:rPr>
                  <a:t>資産維持費を</a:t>
                </a:r>
                <a:endParaRPr kumimoji="1" lang="en-US" altLang="ja-JP" sz="1400" dirty="0">
                  <a:solidFill>
                    <a:sysClr val="windowText" lastClr="000000"/>
                  </a:solidFill>
                </a:endParaRPr>
              </a:p>
              <a:p>
                <a:pPr algn="ctr"/>
                <a:r>
                  <a:rPr lang="ja-JP" altLang="en-US" sz="1400" dirty="0">
                    <a:solidFill>
                      <a:srgbClr val="FF5050"/>
                    </a:solidFill>
                  </a:rPr>
                  <a:t>導入する</a:t>
                </a:r>
                <a:r>
                  <a:rPr lang="ja-JP" altLang="en-US" sz="1400" dirty="0">
                    <a:solidFill>
                      <a:sysClr val="windowText" lastClr="000000"/>
                    </a:solidFill>
                  </a:rPr>
                  <a:t>／</a:t>
                </a:r>
                <a:r>
                  <a:rPr lang="ja-JP" altLang="en-US" sz="1400" dirty="0">
                    <a:solidFill>
                      <a:srgbClr val="0070C0"/>
                    </a:solidFill>
                  </a:rPr>
                  <a:t>導入しない</a:t>
                </a:r>
                <a:endParaRPr kumimoji="1" lang="ja-JP" altLang="en-US" sz="1400" dirty="0">
                  <a:solidFill>
                    <a:srgbClr val="0070C0"/>
                  </a:solidFill>
                </a:endParaRPr>
              </a:p>
            </p:txBody>
          </p:sp>
          <p:sp>
            <p:nvSpPr>
              <p:cNvPr id="31" name="二等辺三角形 30"/>
              <p:cNvSpPr/>
              <p:nvPr/>
            </p:nvSpPr>
            <p:spPr>
              <a:xfrm rot="5400000">
                <a:off x="3955661" y="3919502"/>
                <a:ext cx="733861" cy="2444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664855" y="3348708"/>
                <a:ext cx="7147040" cy="115644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a:solidFill>
                      <a:sysClr val="windowText" lastClr="000000"/>
                    </a:solidFill>
                  </a:rPr>
                  <a:t>・使用者の負担が増加する</a:t>
                </a:r>
                <a:endParaRPr lang="en-US" altLang="ja-JP" sz="1400" dirty="0">
                  <a:solidFill>
                    <a:sysClr val="windowText" lastClr="000000"/>
                  </a:solidFill>
                </a:endParaRPr>
              </a:p>
              <a:p>
                <a:pPr>
                  <a:lnSpc>
                    <a:spcPct val="150000"/>
                  </a:lnSpc>
                </a:pPr>
                <a:r>
                  <a:rPr lang="ja-JP" altLang="en-US" sz="1400" dirty="0">
                    <a:solidFill>
                      <a:sysClr val="windowText" lastClr="000000"/>
                    </a:solidFill>
                  </a:rPr>
                  <a:t>・使用料に算入することが望ましい</a:t>
                </a:r>
                <a:endParaRPr lang="en-US" altLang="ja-JP" sz="1400" dirty="0">
                  <a:solidFill>
                    <a:sysClr val="windowText" lastClr="000000"/>
                  </a:solidFill>
                </a:endParaRPr>
              </a:p>
              <a:p>
                <a:pPr>
                  <a:lnSpc>
                    <a:spcPct val="150000"/>
                  </a:lnSpc>
                </a:pPr>
                <a:r>
                  <a:rPr lang="ja-JP" altLang="en-US" sz="1400" dirty="0">
                    <a:solidFill>
                      <a:sysClr val="windowText" lastClr="000000"/>
                    </a:solidFill>
                  </a:rPr>
                  <a:t>・下水道事業での導入は中核市６２市中８市のみ（令和７年７月時点）</a:t>
                </a:r>
              </a:p>
            </p:txBody>
          </p:sp>
          <p:sp>
            <p:nvSpPr>
              <p:cNvPr id="35" name="正方形/長方形 34"/>
              <p:cNvSpPr/>
              <p:nvPr/>
            </p:nvSpPr>
            <p:spPr>
              <a:xfrm>
                <a:off x="186704" y="4574038"/>
                <a:ext cx="895629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ja-JP" sz="1200" dirty="0">
                    <a:solidFill>
                      <a:sysClr val="windowText" lastClr="000000"/>
                    </a:solidFill>
                  </a:rPr>
                  <a:t>※</a:t>
                </a:r>
                <a:r>
                  <a:rPr lang="ja-JP" altLang="en-US" sz="1200" dirty="0">
                    <a:solidFill>
                      <a:sysClr val="windowText" lastClr="000000"/>
                    </a:solidFill>
                  </a:rPr>
                  <a:t>資産維持費＝将来の更新需要が新設当時と比較し増大することが見込まれる場合、サービスを継続していくために必要な経費</a:t>
                </a:r>
                <a:endParaRPr kumimoji="1" lang="ja-JP" altLang="en-US" sz="1200" dirty="0">
                  <a:solidFill>
                    <a:sysClr val="windowText" lastClr="000000"/>
                  </a:solidFill>
                </a:endParaRPr>
              </a:p>
            </p:txBody>
          </p:sp>
        </p:grpSp>
      </p:grpSp>
    </p:spTree>
    <p:extLst>
      <p:ext uri="{BB962C8B-B14F-4D97-AF65-F5344CB8AC3E}">
        <p14:creationId xmlns:p14="http://schemas.microsoft.com/office/powerpoint/2010/main" val="1652820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327373" cy="523220"/>
          </a:xfrm>
          <a:prstGeom prst="rect">
            <a:avLst/>
          </a:prstGeom>
          <a:noFill/>
        </p:spPr>
        <p:txBody>
          <a:bodyPr wrap="non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３．使用料に関する本市の状況について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27</a:t>
            </a:fld>
            <a:endParaRPr kumimoji="1" lang="ja-JP" altLang="en-US"/>
          </a:p>
        </p:txBody>
      </p:sp>
      <p:pic>
        <p:nvPicPr>
          <p:cNvPr id="2" name="図 1"/>
          <p:cNvPicPr>
            <a:picLocks noChangeAspect="1"/>
          </p:cNvPicPr>
          <p:nvPr/>
        </p:nvPicPr>
        <p:blipFill>
          <a:blip r:embed="rId3"/>
          <a:stretch>
            <a:fillRect/>
          </a:stretch>
        </p:blipFill>
        <p:spPr>
          <a:xfrm>
            <a:off x="1" y="3569626"/>
            <a:ext cx="6571082" cy="3295418"/>
          </a:xfrm>
          <a:prstGeom prst="rect">
            <a:avLst/>
          </a:prstGeom>
          <a:solidFill>
            <a:schemeClr val="bg1"/>
          </a:solidFill>
        </p:spPr>
      </p:pic>
      <p:pic>
        <p:nvPicPr>
          <p:cNvPr id="4" name="図 3"/>
          <p:cNvPicPr>
            <a:picLocks noChangeAspect="1"/>
          </p:cNvPicPr>
          <p:nvPr/>
        </p:nvPicPr>
        <p:blipFill>
          <a:blip r:embed="rId4"/>
          <a:stretch>
            <a:fillRect/>
          </a:stretch>
        </p:blipFill>
        <p:spPr>
          <a:xfrm>
            <a:off x="5581791" y="786001"/>
            <a:ext cx="6571082" cy="3295418"/>
          </a:xfrm>
          <a:prstGeom prst="rect">
            <a:avLst/>
          </a:prstGeom>
          <a:solidFill>
            <a:schemeClr val="bg1"/>
          </a:solidFill>
        </p:spPr>
      </p:pic>
      <p:sp>
        <p:nvSpPr>
          <p:cNvPr id="22" name="正方形/長方形 21"/>
          <p:cNvSpPr/>
          <p:nvPr/>
        </p:nvSpPr>
        <p:spPr>
          <a:xfrm>
            <a:off x="6571083" y="850087"/>
            <a:ext cx="1819729" cy="307777"/>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400" dirty="0">
                <a:solidFill>
                  <a:sysClr val="windowText" lastClr="000000"/>
                </a:solidFill>
              </a:rPr>
              <a:t>20</a:t>
            </a:r>
            <a:r>
              <a:rPr kumimoji="1" lang="ja-JP" altLang="en-US" sz="1400" dirty="0">
                <a:solidFill>
                  <a:sysClr val="windowText" lastClr="000000"/>
                </a:solidFill>
              </a:rPr>
              <a:t>㎥／月の料金比較</a:t>
            </a:r>
          </a:p>
        </p:txBody>
      </p:sp>
      <p:sp>
        <p:nvSpPr>
          <p:cNvPr id="23" name="正方形/長方形 22"/>
          <p:cNvSpPr/>
          <p:nvPr/>
        </p:nvSpPr>
        <p:spPr>
          <a:xfrm>
            <a:off x="688222" y="3652903"/>
            <a:ext cx="1919116" cy="307777"/>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ja-JP" sz="1400" dirty="0">
                <a:solidFill>
                  <a:sysClr val="windowText" lastClr="000000"/>
                </a:solidFill>
              </a:rPr>
              <a:t>100</a:t>
            </a:r>
            <a:r>
              <a:rPr kumimoji="1" lang="ja-JP" altLang="en-US" sz="1400" dirty="0">
                <a:solidFill>
                  <a:sysClr val="windowText" lastClr="000000"/>
                </a:solidFill>
              </a:rPr>
              <a:t>㎥／月の料金比較</a:t>
            </a:r>
          </a:p>
        </p:txBody>
      </p:sp>
      <p:sp>
        <p:nvSpPr>
          <p:cNvPr id="24" name="角丸四角形 23"/>
          <p:cNvSpPr/>
          <p:nvPr/>
        </p:nvSpPr>
        <p:spPr>
          <a:xfrm>
            <a:off x="688222" y="1270255"/>
            <a:ext cx="4097934" cy="188987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nSpc>
                <a:spcPct val="150000"/>
              </a:lnSpc>
            </a:pPr>
            <a:r>
              <a:rPr lang="en-US" altLang="ja-JP" sz="1400" dirty="0">
                <a:solidFill>
                  <a:sysClr val="windowText" lastClr="000000"/>
                </a:solidFill>
              </a:rPr>
              <a:t>  20</a:t>
            </a:r>
            <a:r>
              <a:rPr lang="ja-JP" altLang="en-US" sz="1400" dirty="0">
                <a:solidFill>
                  <a:sysClr val="windowText" lastClr="000000"/>
                </a:solidFill>
              </a:rPr>
              <a:t>㎥／月の料金</a:t>
            </a:r>
            <a:r>
              <a:rPr lang="en-US" altLang="ja-JP" sz="1400" dirty="0">
                <a:solidFill>
                  <a:sysClr val="windowText" lastClr="000000"/>
                </a:solidFill>
              </a:rPr>
              <a:t>…</a:t>
            </a:r>
            <a:r>
              <a:rPr lang="ja-JP" altLang="en-US" sz="1400" dirty="0">
                <a:solidFill>
                  <a:sysClr val="windowText" lastClr="000000"/>
                </a:solidFill>
              </a:rPr>
              <a:t>高槻市は</a:t>
            </a:r>
            <a:r>
              <a:rPr lang="en-US" altLang="ja-JP" sz="1400" dirty="0">
                <a:solidFill>
                  <a:sysClr val="windowText" lastClr="000000"/>
                </a:solidFill>
              </a:rPr>
              <a:t>43</a:t>
            </a:r>
            <a:r>
              <a:rPr lang="ja-JP" altLang="en-US" sz="1400" dirty="0">
                <a:solidFill>
                  <a:sysClr val="windowText" lastClr="000000"/>
                </a:solidFill>
              </a:rPr>
              <a:t>市町村中</a:t>
            </a:r>
            <a:r>
              <a:rPr lang="en-US" altLang="ja-JP" sz="1400" dirty="0">
                <a:solidFill>
                  <a:sysClr val="windowText" lastClr="000000"/>
                </a:solidFill>
              </a:rPr>
              <a:t>36</a:t>
            </a:r>
            <a:r>
              <a:rPr lang="ja-JP" altLang="en-US" sz="1400" dirty="0">
                <a:solidFill>
                  <a:sysClr val="windowText" lastClr="000000"/>
                </a:solidFill>
              </a:rPr>
              <a:t>位</a:t>
            </a:r>
            <a:endParaRPr lang="en-US" altLang="ja-JP" sz="1400" dirty="0">
              <a:solidFill>
                <a:sysClr val="windowText" lastClr="000000"/>
              </a:solidFill>
            </a:endParaRPr>
          </a:p>
          <a:p>
            <a:pPr>
              <a:lnSpc>
                <a:spcPct val="150000"/>
              </a:lnSpc>
            </a:pPr>
            <a:r>
              <a:rPr lang="en-US" altLang="ja-JP" sz="1400" dirty="0">
                <a:solidFill>
                  <a:sysClr val="windowText" lastClr="000000"/>
                </a:solidFill>
              </a:rPr>
              <a:t>		</a:t>
            </a:r>
            <a:r>
              <a:rPr lang="ja-JP" altLang="en-US" sz="1400" dirty="0">
                <a:solidFill>
                  <a:sysClr val="windowText" lastClr="000000"/>
                </a:solidFill>
              </a:rPr>
              <a:t>平均との違い：▲</a:t>
            </a:r>
            <a:r>
              <a:rPr lang="en-US" altLang="ja-JP" sz="1400" dirty="0">
                <a:solidFill>
                  <a:sysClr val="windowText" lastClr="000000"/>
                </a:solidFill>
              </a:rPr>
              <a:t>373</a:t>
            </a:r>
            <a:r>
              <a:rPr lang="ja-JP" altLang="en-US" sz="1400" dirty="0">
                <a:solidFill>
                  <a:sysClr val="windowText" lastClr="000000"/>
                </a:solidFill>
              </a:rPr>
              <a:t>円</a:t>
            </a:r>
            <a:endParaRPr lang="en-US" altLang="ja-JP" sz="1400" dirty="0">
              <a:solidFill>
                <a:sysClr val="windowText" lastClr="000000"/>
              </a:solidFill>
            </a:endParaRPr>
          </a:p>
          <a:p>
            <a:pPr>
              <a:lnSpc>
                <a:spcPct val="150000"/>
              </a:lnSpc>
            </a:pPr>
            <a:endParaRPr lang="en-US" altLang="ja-JP" sz="1400" dirty="0">
              <a:solidFill>
                <a:sysClr val="windowText" lastClr="000000"/>
              </a:solidFill>
            </a:endParaRPr>
          </a:p>
          <a:p>
            <a:pPr>
              <a:lnSpc>
                <a:spcPct val="150000"/>
              </a:lnSpc>
            </a:pPr>
            <a:r>
              <a:rPr lang="en-US" altLang="ja-JP" sz="1400" dirty="0">
                <a:solidFill>
                  <a:sysClr val="windowText" lastClr="000000"/>
                </a:solidFill>
              </a:rPr>
              <a:t>100</a:t>
            </a:r>
            <a:r>
              <a:rPr lang="ja-JP" altLang="en-US" sz="1400" dirty="0">
                <a:solidFill>
                  <a:sysClr val="windowText" lastClr="000000"/>
                </a:solidFill>
              </a:rPr>
              <a:t>㎥／月の料金</a:t>
            </a:r>
            <a:r>
              <a:rPr lang="en-US" altLang="ja-JP" sz="1400" dirty="0">
                <a:solidFill>
                  <a:sysClr val="windowText" lastClr="000000"/>
                </a:solidFill>
              </a:rPr>
              <a:t>…</a:t>
            </a:r>
            <a:r>
              <a:rPr lang="ja-JP" altLang="en-US" sz="1400" dirty="0">
                <a:solidFill>
                  <a:sysClr val="windowText" lastClr="000000"/>
                </a:solidFill>
              </a:rPr>
              <a:t>高槻市は</a:t>
            </a:r>
            <a:r>
              <a:rPr lang="en-US" altLang="ja-JP" sz="1400" dirty="0">
                <a:solidFill>
                  <a:sysClr val="windowText" lastClr="000000"/>
                </a:solidFill>
              </a:rPr>
              <a:t>43</a:t>
            </a:r>
            <a:r>
              <a:rPr lang="ja-JP" altLang="en-US" sz="1400" dirty="0">
                <a:solidFill>
                  <a:sysClr val="windowText" lastClr="000000"/>
                </a:solidFill>
              </a:rPr>
              <a:t>市町村中</a:t>
            </a:r>
            <a:r>
              <a:rPr lang="en-US" altLang="ja-JP" sz="1400" dirty="0">
                <a:solidFill>
                  <a:sysClr val="windowText" lastClr="000000"/>
                </a:solidFill>
              </a:rPr>
              <a:t>21</a:t>
            </a:r>
            <a:r>
              <a:rPr lang="ja-JP" altLang="en-US" sz="1400" dirty="0">
                <a:solidFill>
                  <a:sysClr val="windowText" lastClr="000000"/>
                </a:solidFill>
              </a:rPr>
              <a:t>位</a:t>
            </a:r>
            <a:endParaRPr lang="en-US" altLang="ja-JP" sz="1400" dirty="0">
              <a:solidFill>
                <a:sysClr val="windowText" lastClr="000000"/>
              </a:solidFill>
            </a:endParaRPr>
          </a:p>
          <a:p>
            <a:pPr>
              <a:lnSpc>
                <a:spcPct val="150000"/>
              </a:lnSpc>
            </a:pPr>
            <a:r>
              <a:rPr lang="en-US" altLang="ja-JP" sz="1400" dirty="0">
                <a:solidFill>
                  <a:sysClr val="windowText" lastClr="000000"/>
                </a:solidFill>
              </a:rPr>
              <a:t>		</a:t>
            </a:r>
            <a:r>
              <a:rPr lang="ja-JP" altLang="en-US" sz="1400" dirty="0">
                <a:solidFill>
                  <a:sysClr val="windowText" lastClr="000000"/>
                </a:solidFill>
              </a:rPr>
              <a:t>平均との違い：▲</a:t>
            </a:r>
            <a:r>
              <a:rPr lang="en-US" altLang="ja-JP" sz="1400" dirty="0">
                <a:solidFill>
                  <a:sysClr val="windowText" lastClr="000000"/>
                </a:solidFill>
              </a:rPr>
              <a:t>186</a:t>
            </a:r>
            <a:r>
              <a:rPr lang="ja-JP" altLang="en-US" sz="1400" dirty="0">
                <a:solidFill>
                  <a:sysClr val="windowText" lastClr="000000"/>
                </a:solidFill>
              </a:rPr>
              <a:t>円</a:t>
            </a:r>
            <a:endParaRPr lang="en-US" altLang="ja-JP" sz="1400" dirty="0">
              <a:solidFill>
                <a:sysClr val="windowText" lastClr="000000"/>
              </a:solidFill>
            </a:endParaRPr>
          </a:p>
        </p:txBody>
      </p:sp>
      <p:sp>
        <p:nvSpPr>
          <p:cNvPr id="25" name="テキスト ボックス 24">
            <a:extLst>
              <a:ext uri="{FF2B5EF4-FFF2-40B4-BE49-F238E27FC236}">
                <a16:creationId xmlns:a16="http://schemas.microsoft.com/office/drawing/2014/main" id="{5E30045A-F0D8-0A37-CFC2-15AD9EFE7894}"/>
              </a:ext>
            </a:extLst>
          </p:cNvPr>
          <p:cNvSpPr txBox="1"/>
          <p:nvPr/>
        </p:nvSpPr>
        <p:spPr>
          <a:xfrm>
            <a:off x="41617" y="759258"/>
            <a:ext cx="4806124" cy="369332"/>
          </a:xfrm>
          <a:prstGeom prst="rect">
            <a:avLst/>
          </a:prstGeom>
          <a:solidFill>
            <a:schemeClr val="bg1"/>
          </a:solid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水量区分による料金比較（大阪府内）</a:t>
            </a:r>
            <a:r>
              <a:rPr lang="en-US" altLang="ja-JP" sz="1100" dirty="0">
                <a:solidFill>
                  <a:schemeClr val="tx2">
                    <a:lumMod val="90000"/>
                    <a:lumOff val="10000"/>
                  </a:schemeClr>
                </a:solidFill>
                <a:latin typeface="BIZ UDPゴシック" panose="020B0400000000000000" pitchFamily="50" charset="-128"/>
                <a:ea typeface="BIZ UDPゴシック" panose="020B0400000000000000" pitchFamily="50" charset="-128"/>
              </a:rPr>
              <a:t>※</a:t>
            </a:r>
            <a:r>
              <a:rPr lang="ja-JP" altLang="en-US" sz="1100" dirty="0">
                <a:solidFill>
                  <a:schemeClr val="tx2">
                    <a:lumMod val="90000"/>
                    <a:lumOff val="10000"/>
                  </a:schemeClr>
                </a:solidFill>
                <a:latin typeface="BIZ UDPゴシック" panose="020B0400000000000000" pitchFamily="50" charset="-128"/>
                <a:ea typeface="BIZ UDPゴシック" panose="020B0400000000000000" pitchFamily="50" charset="-128"/>
              </a:rPr>
              <a:t>令和５年度末</a:t>
            </a:r>
            <a:endParaRPr lang="ja-JP" altLang="en-US" sz="1100" dirty="0"/>
          </a:p>
        </p:txBody>
      </p:sp>
      <p:sp>
        <p:nvSpPr>
          <p:cNvPr id="26" name="二等辺三角形 25"/>
          <p:cNvSpPr/>
          <p:nvPr/>
        </p:nvSpPr>
        <p:spPr>
          <a:xfrm rot="5400000">
            <a:off x="6606351" y="5540610"/>
            <a:ext cx="733861" cy="2444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7375480" y="5254228"/>
            <a:ext cx="4536996" cy="817245"/>
          </a:xfrm>
          <a:prstGeom prst="roundRect">
            <a:avLst/>
          </a:prstGeom>
          <a:solidFill>
            <a:srgbClr val="F7D5C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nSpc>
                <a:spcPct val="150000"/>
              </a:lnSpc>
            </a:pPr>
            <a:r>
              <a:rPr lang="ja-JP" altLang="en-US" sz="1400" dirty="0">
                <a:solidFill>
                  <a:sysClr val="windowText" lastClr="000000"/>
                </a:solidFill>
              </a:rPr>
              <a:t>大口使用者の負担は大阪府内でも平均的であるが、</a:t>
            </a:r>
            <a:endParaRPr lang="en-US" altLang="ja-JP" sz="1400" dirty="0">
              <a:solidFill>
                <a:sysClr val="windowText" lastClr="000000"/>
              </a:solidFill>
            </a:endParaRPr>
          </a:p>
          <a:p>
            <a:pPr>
              <a:lnSpc>
                <a:spcPct val="150000"/>
              </a:lnSpc>
            </a:pPr>
            <a:r>
              <a:rPr lang="ja-JP" altLang="en-US" sz="1400" dirty="0">
                <a:solidFill>
                  <a:sysClr val="windowText" lastClr="000000"/>
                </a:solidFill>
              </a:rPr>
              <a:t>小口使用者の負担は少ない結果になっている。</a:t>
            </a:r>
            <a:endParaRPr lang="en-US" altLang="ja-JP" sz="1400" dirty="0">
              <a:solidFill>
                <a:sysClr val="windowText" lastClr="000000"/>
              </a:solidFill>
            </a:endParaRPr>
          </a:p>
        </p:txBody>
      </p:sp>
    </p:spTree>
    <p:extLst>
      <p:ext uri="{BB962C8B-B14F-4D97-AF65-F5344CB8AC3E}">
        <p14:creationId xmlns:p14="http://schemas.microsoft.com/office/powerpoint/2010/main" val="3199409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89D787D-DC06-09BB-DBE0-A3EB59041DE2}"/>
              </a:ext>
            </a:extLst>
          </p:cNvPr>
          <p:cNvSpPr txBox="1"/>
          <p:nvPr/>
        </p:nvSpPr>
        <p:spPr>
          <a:xfrm>
            <a:off x="334831" y="268200"/>
            <a:ext cx="1569660" cy="646331"/>
          </a:xfrm>
          <a:prstGeom prst="rect">
            <a:avLst/>
          </a:prstGeom>
          <a:noFill/>
        </p:spPr>
        <p:txBody>
          <a:bodyPr wrap="none" rtlCol="0">
            <a:spAutoFit/>
          </a:bodyPr>
          <a:lstStyle/>
          <a:p>
            <a:r>
              <a:rPr kumimoji="1" lang="ja-JP" altLang="en-US" sz="3600" dirty="0">
                <a:latin typeface="メイリオ" panose="020B0604030504040204" pitchFamily="50" charset="-128"/>
                <a:ea typeface="メイリオ" panose="020B0604030504040204" pitchFamily="50" charset="-128"/>
              </a:rPr>
              <a:t>目　次</a:t>
            </a:r>
          </a:p>
        </p:txBody>
      </p:sp>
      <p:cxnSp>
        <p:nvCxnSpPr>
          <p:cNvPr id="3" name="直線コネクタ 2">
            <a:extLst>
              <a:ext uri="{FF2B5EF4-FFF2-40B4-BE49-F238E27FC236}">
                <a16:creationId xmlns:a16="http://schemas.microsoft.com/office/drawing/2014/main" id="{292F6F9D-04FB-83AE-836C-5DF423A924BF}"/>
              </a:ext>
            </a:extLst>
          </p:cNvPr>
          <p:cNvCxnSpPr>
            <a:cxnSpLocks/>
          </p:cNvCxnSpPr>
          <p:nvPr/>
        </p:nvCxnSpPr>
        <p:spPr>
          <a:xfrm>
            <a:off x="315023" y="1688804"/>
            <a:ext cx="8820727" cy="0"/>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885BCA30-20B6-9A93-A78D-35C907F663B8}"/>
              </a:ext>
            </a:extLst>
          </p:cNvPr>
          <p:cNvSpPr txBox="1"/>
          <p:nvPr/>
        </p:nvSpPr>
        <p:spPr>
          <a:xfrm>
            <a:off x="315023" y="1770893"/>
            <a:ext cx="4134465" cy="523220"/>
          </a:xfrm>
          <a:prstGeom prst="rect">
            <a:avLst/>
          </a:prstGeom>
          <a:noFill/>
        </p:spPr>
        <p:txBody>
          <a:bodyPr wrap="none" rtlCol="0">
            <a:spAutoFit/>
          </a:bodyPr>
          <a:lstStyle/>
          <a:p>
            <a:r>
              <a:rPr kumimoji="1" lang="ja-JP" altLang="en-US" sz="2800" dirty="0">
                <a:latin typeface="BIZ UDゴシック" panose="020B0400000000000000" pitchFamily="49" charset="-128"/>
                <a:ea typeface="BIZ UDゴシック" panose="020B0400000000000000" pitchFamily="49" charset="-128"/>
              </a:rPr>
              <a:t>１．</a:t>
            </a:r>
            <a:r>
              <a:rPr lang="ja-JP" altLang="en-US" sz="2800" dirty="0">
                <a:latin typeface="BIZ UDゴシック" panose="020B0400000000000000" pitchFamily="49" charset="-128"/>
                <a:ea typeface="BIZ UDゴシック" panose="020B0400000000000000" pitchFamily="49" charset="-128"/>
              </a:rPr>
              <a:t>経営改善策について</a:t>
            </a:r>
            <a:endParaRPr kumimoji="1" lang="ja-JP" altLang="en-US" sz="2800" dirty="0">
              <a:latin typeface="BIZ UDゴシック" panose="020B0400000000000000" pitchFamily="49" charset="-128"/>
              <a:ea typeface="BIZ UDゴシック" panose="020B0400000000000000" pitchFamily="49" charset="-128"/>
            </a:endParaRPr>
          </a:p>
        </p:txBody>
      </p:sp>
      <p:cxnSp>
        <p:nvCxnSpPr>
          <p:cNvPr id="14" name="直線コネクタ 13">
            <a:extLst>
              <a:ext uri="{FF2B5EF4-FFF2-40B4-BE49-F238E27FC236}">
                <a16:creationId xmlns:a16="http://schemas.microsoft.com/office/drawing/2014/main" id="{292F6F9D-04FB-83AE-836C-5DF423A924BF}"/>
              </a:ext>
            </a:extLst>
          </p:cNvPr>
          <p:cNvCxnSpPr>
            <a:cxnSpLocks/>
          </p:cNvCxnSpPr>
          <p:nvPr/>
        </p:nvCxnSpPr>
        <p:spPr>
          <a:xfrm>
            <a:off x="315023" y="2407265"/>
            <a:ext cx="8820727" cy="0"/>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885BCA30-20B6-9A93-A78D-35C907F663B8}"/>
              </a:ext>
            </a:extLst>
          </p:cNvPr>
          <p:cNvSpPr txBox="1"/>
          <p:nvPr/>
        </p:nvSpPr>
        <p:spPr>
          <a:xfrm>
            <a:off x="315023" y="2498646"/>
            <a:ext cx="3775393" cy="523220"/>
          </a:xfrm>
          <a:prstGeom prst="rect">
            <a:avLst/>
          </a:prstGeom>
          <a:noFill/>
        </p:spPr>
        <p:txBody>
          <a:bodyPr wrap="none" rtlCol="0">
            <a:spAutoFit/>
          </a:bodyPr>
          <a:lstStyle/>
          <a:p>
            <a:r>
              <a:rPr lang="ja-JP" altLang="en-US" sz="2800" dirty="0">
                <a:latin typeface="BIZ UDゴシック" panose="020B0400000000000000" pitchFamily="49" charset="-128"/>
                <a:ea typeface="BIZ UDゴシック" panose="020B0400000000000000" pitchFamily="49" charset="-128"/>
              </a:rPr>
              <a:t>２</a:t>
            </a:r>
            <a:r>
              <a:rPr kumimoji="1"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経営</a:t>
            </a:r>
            <a:r>
              <a:rPr lang="ja-JP" altLang="en-US" sz="2800" dirty="0" smtClean="0">
                <a:latin typeface="BIZ UDゴシック" panose="020B0400000000000000" pitchFamily="49" charset="-128"/>
                <a:ea typeface="BIZ UDゴシック" panose="020B0400000000000000" pitchFamily="49" charset="-128"/>
              </a:rPr>
              <a:t>目標</a:t>
            </a:r>
            <a:r>
              <a:rPr lang="ja-JP" altLang="en-US" sz="2800" dirty="0">
                <a:latin typeface="BIZ UDゴシック" panose="020B0400000000000000" pitchFamily="49" charset="-128"/>
                <a:ea typeface="BIZ UDゴシック" panose="020B0400000000000000" pitchFamily="49" charset="-128"/>
              </a:rPr>
              <a:t>について</a:t>
            </a:r>
          </a:p>
        </p:txBody>
      </p:sp>
      <p:cxnSp>
        <p:nvCxnSpPr>
          <p:cNvPr id="19" name="直線コネクタ 18">
            <a:extLst>
              <a:ext uri="{FF2B5EF4-FFF2-40B4-BE49-F238E27FC236}">
                <a16:creationId xmlns:a16="http://schemas.microsoft.com/office/drawing/2014/main" id="{292F6F9D-04FB-83AE-836C-5DF423A924BF}"/>
              </a:ext>
            </a:extLst>
          </p:cNvPr>
          <p:cNvCxnSpPr>
            <a:cxnSpLocks/>
          </p:cNvCxnSpPr>
          <p:nvPr/>
        </p:nvCxnSpPr>
        <p:spPr>
          <a:xfrm>
            <a:off x="315023" y="3124112"/>
            <a:ext cx="8820727" cy="0"/>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885BCA30-20B6-9A93-A78D-35C907F663B8}"/>
              </a:ext>
            </a:extLst>
          </p:cNvPr>
          <p:cNvSpPr txBox="1"/>
          <p:nvPr/>
        </p:nvSpPr>
        <p:spPr>
          <a:xfrm>
            <a:off x="315023" y="3245565"/>
            <a:ext cx="6647974" cy="523220"/>
          </a:xfrm>
          <a:prstGeom prst="rect">
            <a:avLst/>
          </a:prstGeom>
          <a:noFill/>
        </p:spPr>
        <p:txBody>
          <a:bodyPr wrap="none" rtlCol="0">
            <a:spAutoFit/>
          </a:bodyPr>
          <a:lstStyle/>
          <a:p>
            <a:r>
              <a:rPr lang="ja-JP" altLang="en-US" sz="2800" dirty="0">
                <a:latin typeface="BIZ UDゴシック" panose="020B0400000000000000" pitchFamily="49" charset="-128"/>
                <a:ea typeface="BIZ UDゴシック" panose="020B0400000000000000" pitchFamily="49" charset="-128"/>
              </a:rPr>
              <a:t>３．使用料に関する本市の状況について</a:t>
            </a:r>
            <a:endParaRPr kumimoji="1" lang="ja-JP" altLang="en-US" sz="2800" dirty="0">
              <a:latin typeface="BIZ UDゴシック" panose="020B0400000000000000" pitchFamily="49" charset="-128"/>
              <a:ea typeface="BIZ UDゴシック" panose="020B0400000000000000" pitchFamily="49" charset="-128"/>
            </a:endParaRPr>
          </a:p>
        </p:txBody>
      </p:sp>
      <p:cxnSp>
        <p:nvCxnSpPr>
          <p:cNvPr id="23" name="直線コネクタ 22">
            <a:extLst>
              <a:ext uri="{FF2B5EF4-FFF2-40B4-BE49-F238E27FC236}">
                <a16:creationId xmlns:a16="http://schemas.microsoft.com/office/drawing/2014/main" id="{292F6F9D-04FB-83AE-836C-5DF423A924BF}"/>
              </a:ext>
            </a:extLst>
          </p:cNvPr>
          <p:cNvCxnSpPr>
            <a:cxnSpLocks/>
          </p:cNvCxnSpPr>
          <p:nvPr/>
        </p:nvCxnSpPr>
        <p:spPr>
          <a:xfrm>
            <a:off x="315023" y="3864341"/>
            <a:ext cx="8820727" cy="0"/>
          </a:xfrm>
          <a:prstGeom prst="line">
            <a:avLst/>
          </a:prstGeom>
          <a:ln w="412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142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0EAE36F-38AB-FB6A-23C1-ECD11FF7AA7C}"/>
              </a:ext>
            </a:extLst>
          </p:cNvPr>
          <p:cNvSpPr txBox="1"/>
          <p:nvPr/>
        </p:nvSpPr>
        <p:spPr>
          <a:xfrm>
            <a:off x="3182382" y="3075057"/>
            <a:ext cx="5827236" cy="707886"/>
          </a:xfrm>
          <a:prstGeom prst="rect">
            <a:avLst/>
          </a:prstGeom>
          <a:noFill/>
        </p:spPr>
        <p:txBody>
          <a:bodyPr wrap="none">
            <a:spAutoFit/>
          </a:bodyPr>
          <a:lstStyle/>
          <a:p>
            <a:r>
              <a:rPr lang="ja-JP" altLang="en-US" sz="4000" dirty="0">
                <a:latin typeface="BIZ UDゴシック" panose="020B0400000000000000" pitchFamily="49" charset="-128"/>
                <a:ea typeface="BIZ UDゴシック" panose="020B0400000000000000" pitchFamily="49" charset="-128"/>
              </a:rPr>
              <a:t>１．経営改善策について</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04388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p:nvPr>
            <p:extLst>
              <p:ext uri="{D42A27DB-BD31-4B8C-83A1-F6EECF244321}">
                <p14:modId xmlns:p14="http://schemas.microsoft.com/office/powerpoint/2010/main" val="3453245830"/>
              </p:ext>
            </p:extLst>
          </p:nvPr>
        </p:nvGraphicFramePr>
        <p:xfrm>
          <a:off x="6011862" y="3885052"/>
          <a:ext cx="5321354" cy="29805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１．経営改善策について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5</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3842719"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①費用の削減＜借入期間の見直し＞</a:t>
            </a:r>
            <a:endParaRPr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97690415"/>
              </p:ext>
            </p:extLst>
          </p:nvPr>
        </p:nvGraphicFramePr>
        <p:xfrm>
          <a:off x="57393" y="1376114"/>
          <a:ext cx="12131675" cy="1343025"/>
        </p:xfrm>
        <a:graphic>
          <a:graphicData uri="http://schemas.openxmlformats.org/presentationml/2006/ole">
            <mc:AlternateContent xmlns:mc="http://schemas.openxmlformats.org/markup-compatibility/2006">
              <mc:Choice xmlns:v="urn:schemas-microsoft-com:vml" Requires="v">
                <p:oleObj spid="_x0000_s1090" name="ワークシート" r:id="rId5" imgW="9686877" imgH="952315" progId="Excel.Sheet.12">
                  <p:embed/>
                </p:oleObj>
              </mc:Choice>
              <mc:Fallback>
                <p:oleObj name="ワークシート" r:id="rId5" imgW="9686877" imgH="952315" progId="Excel.Sheet.12">
                  <p:embed/>
                  <p:pic>
                    <p:nvPicPr>
                      <p:cNvPr id="4" name="オブジェクト 3"/>
                      <p:cNvPicPr/>
                      <p:nvPr/>
                    </p:nvPicPr>
                    <p:blipFill>
                      <a:blip r:embed="rId6"/>
                      <a:stretch>
                        <a:fillRect/>
                      </a:stretch>
                    </p:blipFill>
                    <p:spPr>
                      <a:xfrm>
                        <a:off x="57393" y="1376114"/>
                        <a:ext cx="12131675" cy="1343025"/>
                      </a:xfrm>
                      <a:prstGeom prst="rect">
                        <a:avLst/>
                      </a:prstGeom>
                    </p:spPr>
                  </p:pic>
                </p:oleObj>
              </mc:Fallback>
            </mc:AlternateContent>
          </a:graphicData>
        </a:graphic>
      </p:graphicFrame>
      <p:graphicFrame>
        <p:nvGraphicFramePr>
          <p:cNvPr id="11" name="グラフ 10"/>
          <p:cNvGraphicFramePr/>
          <p:nvPr>
            <p:extLst>
              <p:ext uri="{D42A27DB-BD31-4B8C-83A1-F6EECF244321}">
                <p14:modId xmlns:p14="http://schemas.microsoft.com/office/powerpoint/2010/main" val="1156625275"/>
              </p:ext>
            </p:extLst>
          </p:nvPr>
        </p:nvGraphicFramePr>
        <p:xfrm>
          <a:off x="432526" y="3823487"/>
          <a:ext cx="5071888" cy="3034513"/>
        </p:xfrm>
        <a:graphic>
          <a:graphicData uri="http://schemas.openxmlformats.org/drawingml/2006/chart">
            <c:chart xmlns:c="http://schemas.openxmlformats.org/drawingml/2006/chart" xmlns:r="http://schemas.openxmlformats.org/officeDocument/2006/relationships" r:id="rId7"/>
          </a:graphicData>
        </a:graphic>
      </p:graphicFrame>
      <p:cxnSp>
        <p:nvCxnSpPr>
          <p:cNvPr id="14" name="直線コネクタ 13"/>
          <p:cNvCxnSpPr/>
          <p:nvPr/>
        </p:nvCxnSpPr>
        <p:spPr>
          <a:xfrm>
            <a:off x="968828" y="4680454"/>
            <a:ext cx="4932000" cy="0"/>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6632302" y="4732398"/>
            <a:ext cx="4932000" cy="0"/>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 name="正方形/長方形 1"/>
          <p:cNvSpPr/>
          <p:nvPr/>
        </p:nvSpPr>
        <p:spPr>
          <a:xfrm>
            <a:off x="432526" y="4538214"/>
            <a:ext cx="536302" cy="284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096000" y="4538214"/>
            <a:ext cx="536302" cy="284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867" y="3608043"/>
            <a:ext cx="902811" cy="215444"/>
          </a:xfrm>
          <a:prstGeom prst="rect">
            <a:avLst/>
          </a:prstGeom>
          <a:noFill/>
        </p:spPr>
        <p:txBody>
          <a:bodyPr wrap="none" rtlCol="0">
            <a:spAutoFit/>
          </a:bodyPr>
          <a:lstStyle/>
          <a:p>
            <a:r>
              <a:rPr kumimoji="1" lang="ja-JP" altLang="en-US" sz="800" dirty="0"/>
              <a:t>（単位：億円）</a:t>
            </a:r>
          </a:p>
        </p:txBody>
      </p:sp>
      <p:sp>
        <p:nvSpPr>
          <p:cNvPr id="20" name="テキスト ボックス 19"/>
          <p:cNvSpPr txBox="1"/>
          <p:nvPr/>
        </p:nvSpPr>
        <p:spPr>
          <a:xfrm>
            <a:off x="5824826" y="3652227"/>
            <a:ext cx="902811" cy="215444"/>
          </a:xfrm>
          <a:prstGeom prst="rect">
            <a:avLst/>
          </a:prstGeom>
          <a:noFill/>
        </p:spPr>
        <p:txBody>
          <a:bodyPr wrap="none" rtlCol="0">
            <a:spAutoFit/>
          </a:bodyPr>
          <a:lstStyle/>
          <a:p>
            <a:r>
              <a:rPr kumimoji="1" lang="ja-JP" altLang="en-US" sz="800" dirty="0"/>
              <a:t>（単位：億円）</a:t>
            </a:r>
          </a:p>
        </p:txBody>
      </p:sp>
      <p:sp>
        <p:nvSpPr>
          <p:cNvPr id="23" name="正方形/長方形 22"/>
          <p:cNvSpPr/>
          <p:nvPr/>
        </p:nvSpPr>
        <p:spPr>
          <a:xfrm>
            <a:off x="1335337" y="3564883"/>
            <a:ext cx="3727303" cy="276999"/>
          </a:xfrm>
          <a:prstGeom prst="rect">
            <a:avLst/>
          </a:prstGeom>
          <a:solidFill>
            <a:srgbClr val="FBEBE8"/>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a:solidFill>
                  <a:sysClr val="windowText" lastClr="000000"/>
                </a:solidFill>
              </a:rPr>
              <a:t>借入期間：</a:t>
            </a:r>
            <a:r>
              <a:rPr kumimoji="1" lang="en-US" altLang="ja-JP" sz="1200" dirty="0">
                <a:solidFill>
                  <a:sysClr val="windowText" lastClr="000000"/>
                </a:solidFill>
              </a:rPr>
              <a:t>40</a:t>
            </a:r>
            <a:r>
              <a:rPr kumimoji="1" lang="ja-JP" altLang="en-US" sz="1200" dirty="0">
                <a:solidFill>
                  <a:sysClr val="windowText" lastClr="000000"/>
                </a:solidFill>
              </a:rPr>
              <a:t>年（うち据置</a:t>
            </a:r>
            <a:r>
              <a:rPr lang="en-US" altLang="ja-JP" sz="1200" dirty="0">
                <a:solidFill>
                  <a:sysClr val="windowText" lastClr="000000"/>
                </a:solidFill>
              </a:rPr>
              <a:t>5</a:t>
            </a:r>
            <a:r>
              <a:rPr kumimoji="1" lang="ja-JP" altLang="en-US" sz="1200" dirty="0">
                <a:solidFill>
                  <a:sysClr val="windowText" lastClr="000000"/>
                </a:solidFill>
              </a:rPr>
              <a:t>年）の場合・利率</a:t>
            </a:r>
            <a:r>
              <a:rPr lang="en-US" altLang="ja-JP" sz="1200" dirty="0">
                <a:solidFill>
                  <a:sysClr val="windowText" lastClr="000000"/>
                </a:solidFill>
              </a:rPr>
              <a:t>2</a:t>
            </a:r>
            <a:r>
              <a:rPr kumimoji="1" lang="en-US" altLang="ja-JP" sz="1200" dirty="0">
                <a:solidFill>
                  <a:sysClr val="windowText" lastClr="000000"/>
                </a:solidFill>
              </a:rPr>
              <a:t>.2</a:t>
            </a:r>
            <a:r>
              <a:rPr kumimoji="1" lang="ja-JP" altLang="en-US" sz="1200" dirty="0">
                <a:solidFill>
                  <a:sysClr val="windowText" lastClr="000000"/>
                </a:solidFill>
              </a:rPr>
              <a:t>％</a:t>
            </a:r>
          </a:p>
        </p:txBody>
      </p:sp>
      <p:sp>
        <p:nvSpPr>
          <p:cNvPr id="24" name="正方形/長方形 23"/>
          <p:cNvSpPr/>
          <p:nvPr/>
        </p:nvSpPr>
        <p:spPr>
          <a:xfrm>
            <a:off x="7264162" y="3577265"/>
            <a:ext cx="3419526" cy="276999"/>
          </a:xfrm>
          <a:prstGeom prst="rect">
            <a:avLst/>
          </a:prstGeom>
          <a:solidFill>
            <a:srgbClr val="FBEBE8"/>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a:solidFill>
                  <a:sysClr val="windowText" lastClr="000000"/>
                </a:solidFill>
              </a:rPr>
              <a:t>借入期間：</a:t>
            </a:r>
            <a:r>
              <a:rPr lang="en-US" altLang="ja-JP" sz="1200" dirty="0">
                <a:solidFill>
                  <a:sysClr val="windowText" lastClr="000000"/>
                </a:solidFill>
              </a:rPr>
              <a:t>1</a:t>
            </a:r>
            <a:r>
              <a:rPr kumimoji="1" lang="en-US" altLang="ja-JP" sz="1200" dirty="0">
                <a:solidFill>
                  <a:sysClr val="windowText" lastClr="000000"/>
                </a:solidFill>
              </a:rPr>
              <a:t>0</a:t>
            </a:r>
            <a:r>
              <a:rPr kumimoji="1" lang="ja-JP" altLang="en-US" sz="1200" dirty="0">
                <a:solidFill>
                  <a:sysClr val="windowText" lastClr="000000"/>
                </a:solidFill>
              </a:rPr>
              <a:t>年（うち据置</a:t>
            </a:r>
            <a:r>
              <a:rPr kumimoji="1" lang="en-US" altLang="ja-JP" sz="1200" dirty="0">
                <a:solidFill>
                  <a:sysClr val="windowText" lastClr="000000"/>
                </a:solidFill>
              </a:rPr>
              <a:t>1</a:t>
            </a:r>
            <a:r>
              <a:rPr kumimoji="1" lang="ja-JP" altLang="en-US" sz="1200" dirty="0">
                <a:solidFill>
                  <a:sysClr val="windowText" lastClr="000000"/>
                </a:solidFill>
              </a:rPr>
              <a:t>年）の場合・</a:t>
            </a:r>
            <a:r>
              <a:rPr kumimoji="1" lang="en-US" altLang="ja-JP" sz="1200" dirty="0">
                <a:solidFill>
                  <a:sysClr val="windowText" lastClr="000000"/>
                </a:solidFill>
              </a:rPr>
              <a:t>1.2</a:t>
            </a:r>
            <a:r>
              <a:rPr kumimoji="1" lang="ja-JP" altLang="en-US" sz="1200" dirty="0">
                <a:solidFill>
                  <a:sysClr val="windowText" lastClr="000000"/>
                </a:solidFill>
              </a:rPr>
              <a:t>％</a:t>
            </a:r>
          </a:p>
        </p:txBody>
      </p:sp>
      <p:sp>
        <p:nvSpPr>
          <p:cNvPr id="25" name="テキスト ボックス 24"/>
          <p:cNvSpPr txBox="1"/>
          <p:nvPr/>
        </p:nvSpPr>
        <p:spPr>
          <a:xfrm>
            <a:off x="10930116" y="809666"/>
            <a:ext cx="1261884" cy="276999"/>
          </a:xfrm>
          <a:prstGeom prst="rect">
            <a:avLst/>
          </a:prstGeom>
          <a:noFill/>
        </p:spPr>
        <p:txBody>
          <a:bodyPr wrap="none" rtlCol="0">
            <a:spAutoFit/>
          </a:bodyPr>
          <a:lstStyle/>
          <a:p>
            <a:r>
              <a:rPr kumimoji="1" lang="ja-JP" altLang="en-US" sz="1200" dirty="0"/>
              <a:t>（単位：億円）</a:t>
            </a:r>
          </a:p>
        </p:txBody>
      </p:sp>
      <p:sp>
        <p:nvSpPr>
          <p:cNvPr id="5" name="正方形/長方形 4"/>
          <p:cNvSpPr/>
          <p:nvPr/>
        </p:nvSpPr>
        <p:spPr>
          <a:xfrm>
            <a:off x="8325819" y="1385507"/>
            <a:ext cx="633845" cy="13427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605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１．経営改善策について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6</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3829895"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②事業の効率化＜ウォーター</a:t>
            </a:r>
            <a:r>
              <a:rPr lang="en-US" altLang="ja-JP" dirty="0">
                <a:solidFill>
                  <a:schemeClr val="tx2">
                    <a:lumMod val="90000"/>
                    <a:lumOff val="10000"/>
                  </a:schemeClr>
                </a:solidFill>
                <a:latin typeface="BIZ UDPゴシック" panose="020B0400000000000000" pitchFamily="50" charset="-128"/>
                <a:ea typeface="BIZ UDPゴシック" panose="020B0400000000000000" pitchFamily="50" charset="-128"/>
              </a:rPr>
              <a:t>PPP</a:t>
            </a:r>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a:t>
            </a:r>
            <a:endParaRPr lang="ja-JP" altLang="en-US" dirty="0"/>
          </a:p>
        </p:txBody>
      </p:sp>
      <p:sp>
        <p:nvSpPr>
          <p:cNvPr id="21" name="角丸四角形 20"/>
          <p:cNvSpPr/>
          <p:nvPr/>
        </p:nvSpPr>
        <p:spPr>
          <a:xfrm>
            <a:off x="643466" y="1061748"/>
            <a:ext cx="11223413" cy="8683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sz="1500" dirty="0">
                <a:solidFill>
                  <a:sysClr val="windowText" lastClr="000000"/>
                </a:solidFill>
              </a:rPr>
              <a:t>令和５年度　国土交通省 下水道企画課長通知</a:t>
            </a:r>
            <a:endParaRPr lang="en-US" altLang="ja-JP" sz="1500" dirty="0">
              <a:solidFill>
                <a:sysClr val="windowText" lastClr="000000"/>
              </a:solidFill>
            </a:endParaRPr>
          </a:p>
          <a:p>
            <a:r>
              <a:rPr lang="ja-JP" altLang="en-US" sz="1500" dirty="0">
                <a:solidFill>
                  <a:sysClr val="windowText" lastClr="000000"/>
                </a:solidFill>
              </a:rPr>
              <a:t>「汚水管の改築に係る国費支援に関して、</a:t>
            </a:r>
            <a:r>
              <a:rPr lang="en-US" altLang="ja-JP" sz="1500" dirty="0">
                <a:solidFill>
                  <a:sysClr val="windowText" lastClr="000000"/>
                </a:solidFill>
              </a:rPr>
              <a:t>~(</a:t>
            </a:r>
            <a:r>
              <a:rPr lang="ja-JP" altLang="en-US" sz="1500" dirty="0">
                <a:solidFill>
                  <a:sysClr val="windowText" lastClr="000000"/>
                </a:solidFill>
              </a:rPr>
              <a:t>略</a:t>
            </a:r>
            <a:r>
              <a:rPr lang="en-US" altLang="ja-JP" sz="1500" dirty="0">
                <a:solidFill>
                  <a:sysClr val="windowText" lastClr="000000"/>
                </a:solidFill>
              </a:rPr>
              <a:t>)~</a:t>
            </a:r>
            <a:r>
              <a:rPr lang="ja-JP" altLang="en-US" sz="1500" dirty="0">
                <a:solidFill>
                  <a:sysClr val="windowText" lastClr="000000"/>
                </a:solidFill>
              </a:rPr>
              <a:t>ウォーター</a:t>
            </a:r>
            <a:r>
              <a:rPr lang="en-US" altLang="ja-JP" sz="1500" dirty="0">
                <a:solidFill>
                  <a:sysClr val="windowText" lastClr="000000"/>
                </a:solidFill>
              </a:rPr>
              <a:t>PPP</a:t>
            </a:r>
            <a:r>
              <a:rPr lang="ja-JP" altLang="en-US" sz="1500" dirty="0">
                <a:solidFill>
                  <a:sysClr val="windowText" lastClr="000000"/>
                </a:solidFill>
              </a:rPr>
              <a:t>導入を決定済みであることを令和９年度以降に要件化する。」</a:t>
            </a:r>
            <a:endParaRPr lang="en-US" altLang="ja-JP" sz="1500" dirty="0">
              <a:solidFill>
                <a:sysClr val="windowText" lastClr="000000"/>
              </a:solidFill>
            </a:endParaRPr>
          </a:p>
          <a:p>
            <a:r>
              <a:rPr lang="ja-JP" altLang="en-US" sz="1500" dirty="0">
                <a:solidFill>
                  <a:sysClr val="windowText" lastClr="000000"/>
                </a:solidFill>
              </a:rPr>
              <a:t>との国の方針が示された。</a:t>
            </a:r>
          </a:p>
        </p:txBody>
      </p:sp>
      <p:sp>
        <p:nvSpPr>
          <p:cNvPr id="28" name="角丸四角形 27"/>
          <p:cNvSpPr/>
          <p:nvPr/>
        </p:nvSpPr>
        <p:spPr>
          <a:xfrm>
            <a:off x="7067092" y="2394744"/>
            <a:ext cx="4757551" cy="1379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sz="1500" dirty="0">
                <a:solidFill>
                  <a:sysClr val="windowText" lastClr="000000"/>
                </a:solidFill>
              </a:rPr>
              <a:t>令和７年度は試行的実施として</a:t>
            </a:r>
            <a:endParaRPr lang="en-US" altLang="ja-JP" sz="1500" dirty="0">
              <a:solidFill>
                <a:sysClr val="windowText" lastClr="000000"/>
              </a:solidFill>
            </a:endParaRPr>
          </a:p>
          <a:p>
            <a:r>
              <a:rPr lang="ja-JP" altLang="en-US" sz="1500" dirty="0">
                <a:solidFill>
                  <a:sysClr val="windowText" lastClr="000000"/>
                </a:solidFill>
              </a:rPr>
              <a:t>日常管理と老朽化対策の一部業務を</a:t>
            </a:r>
            <a:endParaRPr lang="en-US" altLang="ja-JP" sz="1500" dirty="0">
              <a:solidFill>
                <a:sysClr val="windowText" lastClr="000000"/>
              </a:solidFill>
            </a:endParaRPr>
          </a:p>
          <a:p>
            <a:r>
              <a:rPr lang="ja-JP" altLang="en-US" sz="1500" dirty="0">
                <a:solidFill>
                  <a:sysClr val="windowText" lastClr="000000"/>
                </a:solidFill>
              </a:rPr>
              <a:t>２か年の包括契約で実施している。（</a:t>
            </a:r>
            <a:r>
              <a:rPr lang="en-US" altLang="ja-JP" sz="1500" dirty="0">
                <a:solidFill>
                  <a:sysClr val="windowText" lastClr="000000"/>
                </a:solidFill>
              </a:rPr>
              <a:t>R7.9</a:t>
            </a:r>
            <a:r>
              <a:rPr lang="ja-JP" altLang="en-US" sz="1500" dirty="0">
                <a:solidFill>
                  <a:sysClr val="windowText" lastClr="000000"/>
                </a:solidFill>
              </a:rPr>
              <a:t>～</a:t>
            </a:r>
            <a:r>
              <a:rPr lang="en-US" altLang="ja-JP" sz="1500" dirty="0">
                <a:solidFill>
                  <a:sysClr val="windowText" lastClr="000000"/>
                </a:solidFill>
              </a:rPr>
              <a:t>R9.8</a:t>
            </a:r>
            <a:r>
              <a:rPr lang="ja-JP" altLang="en-US" sz="1500" dirty="0">
                <a:solidFill>
                  <a:sysClr val="windowText" lastClr="000000"/>
                </a:solidFill>
              </a:rPr>
              <a:t>）</a:t>
            </a:r>
            <a:endParaRPr lang="en-US" altLang="ja-JP" sz="1500" dirty="0">
              <a:solidFill>
                <a:sysClr val="windowText" lastClr="000000"/>
              </a:solidFill>
            </a:endParaRPr>
          </a:p>
          <a:p>
            <a:endParaRPr lang="en-US" altLang="ja-JP" sz="1500" dirty="0">
              <a:solidFill>
                <a:sysClr val="windowText" lastClr="000000"/>
              </a:solidFill>
            </a:endParaRPr>
          </a:p>
          <a:p>
            <a:r>
              <a:rPr lang="ja-JP" altLang="en-US" sz="1500" dirty="0">
                <a:solidFill>
                  <a:sysClr val="windowText" lastClr="000000"/>
                </a:solidFill>
              </a:rPr>
              <a:t>令和９年度からウォーター</a:t>
            </a:r>
            <a:r>
              <a:rPr lang="en-US" altLang="ja-JP" sz="1500" dirty="0">
                <a:solidFill>
                  <a:sysClr val="windowText" lastClr="000000"/>
                </a:solidFill>
              </a:rPr>
              <a:t>PPP</a:t>
            </a:r>
            <a:r>
              <a:rPr lang="ja-JP" altLang="en-US" sz="1500" dirty="0">
                <a:solidFill>
                  <a:sysClr val="windowText" lastClr="000000"/>
                </a:solidFill>
              </a:rPr>
              <a:t>を開始する見通し。</a:t>
            </a:r>
            <a:endParaRPr lang="en-US" altLang="ja-JP" sz="1500" dirty="0">
              <a:solidFill>
                <a:sysClr val="windowText" lastClr="000000"/>
              </a:solidFill>
            </a:endParaRPr>
          </a:p>
        </p:txBody>
      </p:sp>
      <p:sp>
        <p:nvSpPr>
          <p:cNvPr id="29" name="正方形/長方形 28"/>
          <p:cNvSpPr/>
          <p:nvPr/>
        </p:nvSpPr>
        <p:spPr>
          <a:xfrm>
            <a:off x="7063511" y="2055083"/>
            <a:ext cx="1624874" cy="33855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600" dirty="0">
                <a:solidFill>
                  <a:sysClr val="windowText" lastClr="000000"/>
                </a:solidFill>
              </a:rPr>
              <a:t>本市の取組状況</a:t>
            </a:r>
          </a:p>
        </p:txBody>
      </p:sp>
      <p:sp>
        <p:nvSpPr>
          <p:cNvPr id="30" name="角丸四角形 29"/>
          <p:cNvSpPr/>
          <p:nvPr/>
        </p:nvSpPr>
        <p:spPr>
          <a:xfrm>
            <a:off x="6961186" y="4474988"/>
            <a:ext cx="5227882" cy="214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sz="1500" dirty="0">
                <a:solidFill>
                  <a:sysClr val="windowText" lastClr="000000"/>
                </a:solidFill>
              </a:rPr>
              <a:t>・日常管理の迅速化による市民サービス向上</a:t>
            </a:r>
            <a:endParaRPr lang="en-US" altLang="ja-JP" sz="1500" dirty="0">
              <a:solidFill>
                <a:sysClr val="windowText" lastClr="000000"/>
              </a:solidFill>
            </a:endParaRPr>
          </a:p>
          <a:p>
            <a:r>
              <a:rPr lang="ja-JP" altLang="en-US" sz="1500" dirty="0">
                <a:solidFill>
                  <a:sysClr val="windowText" lastClr="000000"/>
                </a:solidFill>
              </a:rPr>
              <a:t>・複数年契約による年間業務の平準化</a:t>
            </a:r>
            <a:endParaRPr lang="en-US" altLang="ja-JP" sz="1500" dirty="0">
              <a:solidFill>
                <a:sysClr val="windowText" lastClr="000000"/>
              </a:solidFill>
            </a:endParaRPr>
          </a:p>
          <a:p>
            <a:r>
              <a:rPr lang="ja-JP" altLang="en-US" sz="1500" dirty="0">
                <a:solidFill>
                  <a:sysClr val="windowText" lastClr="000000"/>
                </a:solidFill>
              </a:rPr>
              <a:t>・複数年包括発注による経費削減（</a:t>
            </a:r>
            <a:r>
              <a:rPr lang="en-US" altLang="ja-JP" sz="1500" dirty="0">
                <a:solidFill>
                  <a:sysClr val="windowText" lastClr="000000"/>
                </a:solidFill>
              </a:rPr>
              <a:t>VFM6.8</a:t>
            </a:r>
            <a:r>
              <a:rPr lang="ja-JP" altLang="en-US" sz="1500" dirty="0">
                <a:solidFill>
                  <a:sysClr val="windowText" lastClr="000000"/>
                </a:solidFill>
              </a:rPr>
              <a:t>％）</a:t>
            </a:r>
            <a:endParaRPr lang="en-US" altLang="ja-JP" sz="1500" dirty="0">
              <a:solidFill>
                <a:sysClr val="windowText" lastClr="000000"/>
              </a:solidFill>
            </a:endParaRPr>
          </a:p>
          <a:p>
            <a:endParaRPr lang="en-US" altLang="ja-JP" sz="1500" dirty="0">
              <a:solidFill>
                <a:sysClr val="windowText" lastClr="000000"/>
              </a:solidFill>
            </a:endParaRPr>
          </a:p>
          <a:p>
            <a:r>
              <a:rPr lang="ja-JP" altLang="en-US" sz="1500" dirty="0">
                <a:solidFill>
                  <a:sysClr val="windowText" lastClr="000000"/>
                </a:solidFill>
              </a:rPr>
              <a:t>国庫補助の要件化に対する効果として、</a:t>
            </a:r>
            <a:endParaRPr lang="en-US" altLang="ja-JP" sz="1500" dirty="0">
              <a:solidFill>
                <a:sysClr val="windowText" lastClr="000000"/>
              </a:solidFill>
            </a:endParaRPr>
          </a:p>
          <a:p>
            <a:r>
              <a:rPr lang="ja-JP" altLang="en-US" sz="1500" dirty="0">
                <a:solidFill>
                  <a:sysClr val="windowText" lastClr="000000"/>
                </a:solidFill>
              </a:rPr>
              <a:t>・</a:t>
            </a:r>
            <a:r>
              <a:rPr lang="ja-JP" altLang="en-US" sz="1500" dirty="0" smtClean="0">
                <a:solidFill>
                  <a:sysClr val="windowText" lastClr="000000"/>
                </a:solidFill>
              </a:rPr>
              <a:t>汚水管・合流管の</a:t>
            </a:r>
            <a:r>
              <a:rPr lang="ja-JP" altLang="en-US" sz="1500" dirty="0">
                <a:solidFill>
                  <a:sysClr val="windowText" lastClr="000000"/>
                </a:solidFill>
              </a:rPr>
              <a:t>改築</a:t>
            </a:r>
            <a:r>
              <a:rPr lang="en-US" altLang="ja-JP" sz="1200" dirty="0">
                <a:solidFill>
                  <a:sysClr val="windowText" lastClr="000000"/>
                </a:solidFill>
              </a:rPr>
              <a:t>(</a:t>
            </a:r>
            <a:r>
              <a:rPr lang="ja-JP" altLang="en-US" sz="1200" dirty="0">
                <a:solidFill>
                  <a:sysClr val="windowText" lastClr="000000"/>
                </a:solidFill>
              </a:rPr>
              <a:t>老朽化対策・耐震化</a:t>
            </a:r>
            <a:r>
              <a:rPr lang="en-US" altLang="ja-JP" sz="1200" dirty="0">
                <a:solidFill>
                  <a:sysClr val="windowText" lastClr="000000"/>
                </a:solidFill>
              </a:rPr>
              <a:t>)</a:t>
            </a:r>
            <a:r>
              <a:rPr lang="ja-JP" altLang="en-US" sz="1500" dirty="0">
                <a:solidFill>
                  <a:sysClr val="windowText" lastClr="000000"/>
                </a:solidFill>
              </a:rPr>
              <a:t>に係る</a:t>
            </a:r>
            <a:r>
              <a:rPr lang="ja-JP" altLang="en-US" sz="1500" dirty="0" smtClean="0">
                <a:solidFill>
                  <a:sysClr val="windowText" lastClr="000000"/>
                </a:solidFill>
              </a:rPr>
              <a:t>国費事　</a:t>
            </a:r>
            <a:endParaRPr lang="en-US" altLang="ja-JP" sz="1500" dirty="0" smtClean="0">
              <a:solidFill>
                <a:sysClr val="windowText" lastClr="000000"/>
              </a:solidFill>
            </a:endParaRPr>
          </a:p>
          <a:p>
            <a:r>
              <a:rPr lang="ja-JP" altLang="en-US" sz="1500" dirty="0">
                <a:solidFill>
                  <a:sysClr val="windowText" lastClr="000000"/>
                </a:solidFill>
              </a:rPr>
              <a:t>　</a:t>
            </a:r>
            <a:r>
              <a:rPr lang="ja-JP" altLang="en-US" sz="1500" dirty="0" smtClean="0">
                <a:solidFill>
                  <a:sysClr val="windowText" lastClr="000000"/>
                </a:solidFill>
              </a:rPr>
              <a:t>業に対する</a:t>
            </a:r>
            <a:r>
              <a:rPr lang="ja-JP" altLang="en-US" sz="1500" dirty="0">
                <a:solidFill>
                  <a:sysClr val="windowText" lastClr="000000"/>
                </a:solidFill>
              </a:rPr>
              <a:t>補助見込み額</a:t>
            </a:r>
            <a:endParaRPr lang="en-US" altLang="ja-JP" sz="1500" dirty="0">
              <a:solidFill>
                <a:sysClr val="windowText" lastClr="000000"/>
              </a:solidFill>
            </a:endParaRPr>
          </a:p>
          <a:p>
            <a:r>
              <a:rPr lang="ja-JP" altLang="en-US" sz="1500" dirty="0">
                <a:solidFill>
                  <a:sysClr val="windowText" lastClr="000000"/>
                </a:solidFill>
              </a:rPr>
              <a:t>　</a:t>
            </a:r>
            <a:r>
              <a:rPr lang="ja-JP" altLang="en-US" sz="1500" dirty="0" smtClean="0">
                <a:solidFill>
                  <a:sysClr val="windowText" lastClr="000000"/>
                </a:solidFill>
              </a:rPr>
              <a:t>約３億円</a:t>
            </a:r>
            <a:r>
              <a:rPr lang="ja-JP" altLang="en-US" sz="1500" dirty="0">
                <a:solidFill>
                  <a:sysClr val="windowText" lastClr="000000"/>
                </a:solidFill>
              </a:rPr>
              <a:t>／年</a:t>
            </a:r>
            <a:endParaRPr lang="en-US" altLang="ja-JP" sz="1500" dirty="0">
              <a:solidFill>
                <a:sysClr val="windowText" lastClr="000000"/>
              </a:solidFill>
            </a:endParaRPr>
          </a:p>
        </p:txBody>
      </p:sp>
      <p:sp>
        <p:nvSpPr>
          <p:cNvPr id="31" name="正方形/長方形 30"/>
          <p:cNvSpPr/>
          <p:nvPr/>
        </p:nvSpPr>
        <p:spPr>
          <a:xfrm>
            <a:off x="7063511" y="4135327"/>
            <a:ext cx="1332459" cy="33855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600" dirty="0">
                <a:solidFill>
                  <a:sysClr val="windowText" lastClr="000000"/>
                </a:solidFill>
              </a:rPr>
              <a:t>取組の効果</a:t>
            </a:r>
          </a:p>
        </p:txBody>
      </p:sp>
      <p:pic>
        <p:nvPicPr>
          <p:cNvPr id="65" name="図 64">
            <a:extLst>
              <a:ext uri="{FF2B5EF4-FFF2-40B4-BE49-F238E27FC236}">
                <a16:creationId xmlns:a16="http://schemas.microsoft.com/office/drawing/2014/main" id="{388F8D41-5A89-DA64-7262-35AB3E167F2E}"/>
              </a:ext>
            </a:extLst>
          </p:cNvPr>
          <p:cNvPicPr>
            <a:picLocks noChangeAspect="1"/>
          </p:cNvPicPr>
          <p:nvPr/>
        </p:nvPicPr>
        <p:blipFill>
          <a:blip r:embed="rId3"/>
          <a:stretch>
            <a:fillRect/>
          </a:stretch>
        </p:blipFill>
        <p:spPr>
          <a:xfrm>
            <a:off x="213840" y="2015331"/>
            <a:ext cx="6661093" cy="4783076"/>
          </a:xfrm>
          <a:prstGeom prst="rect">
            <a:avLst/>
          </a:prstGeom>
        </p:spPr>
      </p:pic>
    </p:spTree>
    <p:extLst>
      <p:ext uri="{BB962C8B-B14F-4D97-AF65-F5344CB8AC3E}">
        <p14:creationId xmlns:p14="http://schemas.microsoft.com/office/powerpoint/2010/main" val="1677467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吹き出し 43"/>
          <p:cNvSpPr/>
          <p:nvPr/>
        </p:nvSpPr>
        <p:spPr>
          <a:xfrm>
            <a:off x="9093200" y="2735206"/>
            <a:ext cx="2773680" cy="2303121"/>
          </a:xfrm>
          <a:prstGeom prst="wedgeRoundRectCallout">
            <a:avLst>
              <a:gd name="adj1" fmla="val -64423"/>
              <a:gd name="adj2" fmla="val -43815"/>
              <a:gd name="adj3" fmla="val 1666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１．経営改善策について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7</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4044697"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③収益の増加＜マンホール広告事業＞</a:t>
            </a:r>
            <a:endParaRPr lang="ja-JP" altLang="en-US" dirty="0"/>
          </a:p>
        </p:txBody>
      </p:sp>
      <p:sp>
        <p:nvSpPr>
          <p:cNvPr id="26" name="正方形/長方形 25"/>
          <p:cNvSpPr>
            <a:spLocks noChangeAspect="1"/>
          </p:cNvSpPr>
          <p:nvPr/>
        </p:nvSpPr>
        <p:spPr>
          <a:xfrm>
            <a:off x="5868665" y="2816695"/>
            <a:ext cx="2563623" cy="1990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a:spLocks noChangeAspect="1"/>
          </p:cNvSpPr>
          <p:nvPr/>
        </p:nvSpPr>
        <p:spPr>
          <a:xfrm>
            <a:off x="3012103" y="2816695"/>
            <a:ext cx="2563627" cy="1990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2848" y="1061748"/>
            <a:ext cx="11674032" cy="8683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kumimoji="1" lang="ja-JP" altLang="en-US" sz="1500" dirty="0">
                <a:solidFill>
                  <a:sysClr val="windowText" lastClr="000000"/>
                </a:solidFill>
              </a:rPr>
              <a:t>マンホールふたに民間事業者等の宣伝広告などを有料で掲載し、下水道等事業会計の新たな財源とする事業。</a:t>
            </a:r>
            <a:endParaRPr kumimoji="1" lang="en-US" altLang="ja-JP" sz="1500" dirty="0">
              <a:solidFill>
                <a:sysClr val="windowText" lastClr="000000"/>
              </a:solidFill>
            </a:endParaRPr>
          </a:p>
          <a:p>
            <a:r>
              <a:rPr lang="ja-JP" altLang="en-US" sz="1500" dirty="0">
                <a:solidFill>
                  <a:sysClr val="windowText" lastClr="000000"/>
                </a:solidFill>
              </a:rPr>
              <a:t>事業者の広告とともに、各エリアに応じた市の施策に対するメッセージを掲載することで市民の意識付けにも寄与。</a:t>
            </a:r>
            <a:endParaRPr lang="en-US" altLang="ja-JP" sz="1500" dirty="0">
              <a:solidFill>
                <a:sysClr val="windowText" lastClr="000000"/>
              </a:solidFill>
            </a:endParaRPr>
          </a:p>
          <a:p>
            <a:pPr algn="r"/>
            <a:r>
              <a:rPr lang="en-US" altLang="ja-JP" sz="1500" dirty="0">
                <a:solidFill>
                  <a:sysClr val="windowText" lastClr="000000"/>
                </a:solidFill>
              </a:rPr>
              <a:t>※</a:t>
            </a:r>
            <a:r>
              <a:rPr lang="ja-JP" altLang="en-US" sz="1500" dirty="0">
                <a:solidFill>
                  <a:sysClr val="windowText" lastClr="000000"/>
                </a:solidFill>
              </a:rPr>
              <a:t>中心市街地区域 </a:t>
            </a:r>
            <a:r>
              <a:rPr lang="en-US" altLang="ja-JP" sz="1500" dirty="0">
                <a:solidFill>
                  <a:sysClr val="windowText" lastClr="000000"/>
                </a:solidFill>
              </a:rPr>
              <a:t>6,600</a:t>
            </a:r>
            <a:r>
              <a:rPr lang="ja-JP" altLang="en-US" sz="1500" dirty="0">
                <a:solidFill>
                  <a:sysClr val="windowText" lastClr="000000"/>
                </a:solidFill>
              </a:rPr>
              <a:t>円／月、その他区域 </a:t>
            </a:r>
            <a:r>
              <a:rPr lang="en-US" altLang="ja-JP" sz="1500" dirty="0">
                <a:solidFill>
                  <a:sysClr val="windowText" lastClr="000000"/>
                </a:solidFill>
              </a:rPr>
              <a:t>5,500</a:t>
            </a:r>
            <a:r>
              <a:rPr lang="ja-JP" altLang="en-US" sz="1500" dirty="0">
                <a:solidFill>
                  <a:sysClr val="windowText" lastClr="000000"/>
                </a:solidFill>
              </a:rPr>
              <a:t>円／月（広告掲載期間は原則３年）</a:t>
            </a:r>
            <a:endParaRPr lang="en-US" altLang="ja-JP" sz="1500" dirty="0">
              <a:solidFill>
                <a:sysClr val="windowText" lastClr="000000"/>
              </a:solidFill>
            </a:endParaRPr>
          </a:p>
        </p:txBody>
      </p:sp>
      <p:sp>
        <p:nvSpPr>
          <p:cNvPr id="28" name="角丸四角形 27"/>
          <p:cNvSpPr/>
          <p:nvPr/>
        </p:nvSpPr>
        <p:spPr>
          <a:xfrm>
            <a:off x="188930" y="2180233"/>
            <a:ext cx="10404000" cy="6129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ja-JP" altLang="en-US" sz="1500" dirty="0">
                <a:solidFill>
                  <a:sysClr val="windowText" lastClr="000000"/>
                </a:solidFill>
              </a:rPr>
              <a:t>　令和６年度：試行的事業として実施。</a:t>
            </a:r>
            <a:r>
              <a:rPr lang="en-US" altLang="ja-JP" sz="1500" dirty="0">
                <a:solidFill>
                  <a:sysClr val="windowText" lastClr="000000"/>
                </a:solidFill>
              </a:rPr>
              <a:t>JR</a:t>
            </a:r>
            <a:r>
              <a:rPr lang="ja-JP" altLang="en-US" sz="1500" dirty="0">
                <a:solidFill>
                  <a:sysClr val="windowText" lastClr="000000"/>
                </a:solidFill>
              </a:rPr>
              <a:t>高槻駅北駅前広場周辺に６か所設置</a:t>
            </a:r>
            <a:endParaRPr lang="en-US" altLang="ja-JP" sz="1500" dirty="0">
              <a:solidFill>
                <a:sysClr val="windowText" lastClr="000000"/>
              </a:solidFill>
            </a:endParaRPr>
          </a:p>
          <a:p>
            <a:r>
              <a:rPr lang="ja-JP" altLang="en-US" sz="1500" dirty="0">
                <a:solidFill>
                  <a:sysClr val="windowText" lastClr="000000"/>
                </a:solidFill>
              </a:rPr>
              <a:t>　令和７年度：</a:t>
            </a:r>
            <a:r>
              <a:rPr lang="en-US" altLang="ja-JP" sz="1500" dirty="0">
                <a:solidFill>
                  <a:sysClr val="windowText" lastClr="000000"/>
                </a:solidFill>
              </a:rPr>
              <a:t>JR</a:t>
            </a:r>
            <a:r>
              <a:rPr lang="ja-JP" altLang="en-US" sz="1500" dirty="0">
                <a:solidFill>
                  <a:sysClr val="windowText" lastClr="000000"/>
                </a:solidFill>
              </a:rPr>
              <a:t>高槻駅北駅前広場（追加分）、けやき大通り、</a:t>
            </a:r>
            <a:r>
              <a:rPr lang="en-US" altLang="ja-JP" sz="1500" dirty="0">
                <a:solidFill>
                  <a:sysClr val="windowText" lastClr="000000"/>
                </a:solidFill>
              </a:rPr>
              <a:t>JR</a:t>
            </a:r>
            <a:r>
              <a:rPr lang="ja-JP" altLang="en-US" sz="1500" dirty="0">
                <a:solidFill>
                  <a:sysClr val="windowText" lastClr="000000"/>
                </a:solidFill>
              </a:rPr>
              <a:t>摂津富田駅北側周辺の１７か所に設置</a:t>
            </a:r>
            <a:endParaRPr lang="en-US" altLang="ja-JP" sz="1500" dirty="0">
              <a:solidFill>
                <a:sysClr val="windowText" lastClr="000000"/>
              </a:solidFill>
            </a:endParaRPr>
          </a:p>
        </p:txBody>
      </p:sp>
      <p:grpSp>
        <p:nvGrpSpPr>
          <p:cNvPr id="34" name="グループ化 33"/>
          <p:cNvGrpSpPr/>
          <p:nvPr/>
        </p:nvGrpSpPr>
        <p:grpSpPr>
          <a:xfrm>
            <a:off x="153888" y="2816695"/>
            <a:ext cx="2565280" cy="1992084"/>
            <a:chOff x="225531" y="2241175"/>
            <a:chExt cx="2565280" cy="1992084"/>
          </a:xfrm>
        </p:grpSpPr>
        <p:sp>
          <p:nvSpPr>
            <p:cNvPr id="10" name="正方形/長方形 9"/>
            <p:cNvSpPr>
              <a:spLocks noChangeAspect="1"/>
            </p:cNvSpPr>
            <p:nvPr/>
          </p:nvSpPr>
          <p:spPr>
            <a:xfrm>
              <a:off x="225531" y="2241175"/>
              <a:ext cx="2565280" cy="199208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116330" y="2388870"/>
              <a:ext cx="198120" cy="99060"/>
            </a:xfrm>
            <a:prstGeom prst="rect">
              <a:avLst/>
            </a:prstGeom>
            <a:solidFill>
              <a:schemeClr val="accent1">
                <a:alpha val="2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379220" y="2388870"/>
              <a:ext cx="198120" cy="99060"/>
            </a:xfrm>
            <a:prstGeom prst="rect">
              <a:avLst/>
            </a:prstGeom>
            <a:solidFill>
              <a:schemeClr val="accent1">
                <a:alpha val="2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775460" y="2245571"/>
              <a:ext cx="198120" cy="99060"/>
            </a:xfrm>
            <a:prstGeom prst="rect">
              <a:avLst/>
            </a:prstGeom>
            <a:solidFill>
              <a:schemeClr val="accent1">
                <a:alpha val="2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2007129" y="2295101"/>
              <a:ext cx="198120" cy="99060"/>
            </a:xfrm>
            <a:prstGeom prst="rect">
              <a:avLst/>
            </a:prstGeom>
            <a:solidFill>
              <a:schemeClr val="accent1">
                <a:alpha val="2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042160" y="2562541"/>
              <a:ext cx="198120" cy="99060"/>
            </a:xfrm>
            <a:prstGeom prst="rect">
              <a:avLst/>
            </a:prstGeom>
            <a:solidFill>
              <a:schemeClr val="accent1">
                <a:alpha val="2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933561" y="2730921"/>
              <a:ext cx="198120" cy="99060"/>
            </a:xfrm>
            <a:prstGeom prst="rect">
              <a:avLst/>
            </a:prstGeom>
            <a:solidFill>
              <a:schemeClr val="accent1">
                <a:alpha val="2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正方形/長方形 34"/>
          <p:cNvSpPr/>
          <p:nvPr/>
        </p:nvSpPr>
        <p:spPr>
          <a:xfrm>
            <a:off x="185349" y="1840572"/>
            <a:ext cx="1332459" cy="33855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600" dirty="0">
                <a:solidFill>
                  <a:sysClr val="windowText" lastClr="000000"/>
                </a:solidFill>
              </a:rPr>
              <a:t>取組の状況</a:t>
            </a:r>
          </a:p>
        </p:txBody>
      </p:sp>
      <p:sp>
        <p:nvSpPr>
          <p:cNvPr id="36" name="正方形/長方形 35"/>
          <p:cNvSpPr/>
          <p:nvPr/>
        </p:nvSpPr>
        <p:spPr>
          <a:xfrm>
            <a:off x="192848" y="5301286"/>
            <a:ext cx="1332459" cy="33855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600" dirty="0">
                <a:solidFill>
                  <a:sysClr val="windowText" lastClr="000000"/>
                </a:solidFill>
              </a:rPr>
              <a:t>取組の効果</a:t>
            </a:r>
          </a:p>
        </p:txBody>
      </p:sp>
      <p:sp>
        <p:nvSpPr>
          <p:cNvPr id="38" name="正方形/長方形 37"/>
          <p:cNvSpPr/>
          <p:nvPr/>
        </p:nvSpPr>
        <p:spPr>
          <a:xfrm>
            <a:off x="113089" y="4824200"/>
            <a:ext cx="264687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gn="ctr"/>
            <a:r>
              <a:rPr kumimoji="1" lang="en-US" altLang="ja-JP" sz="1200" dirty="0">
                <a:solidFill>
                  <a:sysClr val="windowText" lastClr="000000"/>
                </a:solidFill>
              </a:rPr>
              <a:t>JR</a:t>
            </a:r>
            <a:r>
              <a:rPr lang="ja-JP" altLang="en-US" sz="1200" dirty="0">
                <a:solidFill>
                  <a:sysClr val="windowText" lastClr="000000"/>
                </a:solidFill>
              </a:rPr>
              <a:t>高槻駅北駅前広場</a:t>
            </a:r>
            <a:endParaRPr lang="en-US" altLang="ja-JP" sz="1200" dirty="0">
              <a:solidFill>
                <a:sysClr val="windowText" lastClr="000000"/>
              </a:solidFill>
            </a:endParaRPr>
          </a:p>
          <a:p>
            <a:pPr algn="ctr"/>
            <a:r>
              <a:rPr kumimoji="1" lang="ja-JP" altLang="en-US" sz="1200" dirty="0">
                <a:solidFill>
                  <a:sysClr val="windowText" lastClr="000000"/>
                </a:solidFill>
              </a:rPr>
              <a:t>（将棋のまち高槻応援企業エリア）</a:t>
            </a:r>
          </a:p>
        </p:txBody>
      </p:sp>
      <p:sp>
        <p:nvSpPr>
          <p:cNvPr id="39" name="正方形/長方形 38"/>
          <p:cNvSpPr/>
          <p:nvPr/>
        </p:nvSpPr>
        <p:spPr>
          <a:xfrm>
            <a:off x="3280270" y="4807495"/>
            <a:ext cx="203132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gn="ctr"/>
            <a:r>
              <a:rPr lang="ja-JP" altLang="en-US" sz="1200" dirty="0">
                <a:solidFill>
                  <a:sysClr val="windowText" lastClr="000000"/>
                </a:solidFill>
              </a:rPr>
              <a:t>けやき大通りの一部</a:t>
            </a:r>
            <a:endParaRPr lang="en-US" altLang="ja-JP" sz="1200" dirty="0">
              <a:solidFill>
                <a:sysClr val="windowText" lastClr="000000"/>
              </a:solidFill>
            </a:endParaRPr>
          </a:p>
          <a:p>
            <a:pPr algn="ctr"/>
            <a:r>
              <a:rPr kumimoji="1" lang="ja-JP" altLang="en-US" sz="1200" dirty="0">
                <a:solidFill>
                  <a:sysClr val="windowText" lastClr="000000"/>
                </a:solidFill>
              </a:rPr>
              <a:t>（下水道応援企業エリア）</a:t>
            </a:r>
          </a:p>
        </p:txBody>
      </p:sp>
      <p:sp>
        <p:nvSpPr>
          <p:cNvPr id="40" name="正方形/長方形 39"/>
          <p:cNvSpPr/>
          <p:nvPr/>
        </p:nvSpPr>
        <p:spPr>
          <a:xfrm>
            <a:off x="5827037" y="4815852"/>
            <a:ext cx="264687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gn="ctr"/>
            <a:r>
              <a:rPr lang="en-US" altLang="ja-JP" sz="1200" dirty="0">
                <a:solidFill>
                  <a:sysClr val="windowText" lastClr="000000"/>
                </a:solidFill>
              </a:rPr>
              <a:t>JR</a:t>
            </a:r>
            <a:r>
              <a:rPr lang="ja-JP" altLang="en-US" sz="1200" dirty="0">
                <a:solidFill>
                  <a:sysClr val="windowText" lastClr="000000"/>
                </a:solidFill>
              </a:rPr>
              <a:t>摂津富田駅北側周辺</a:t>
            </a:r>
            <a:endParaRPr lang="en-US" altLang="ja-JP" sz="1200" dirty="0">
              <a:solidFill>
                <a:sysClr val="windowText" lastClr="000000"/>
              </a:solidFill>
            </a:endParaRPr>
          </a:p>
          <a:p>
            <a:pPr algn="ctr"/>
            <a:r>
              <a:rPr kumimoji="1" lang="ja-JP" altLang="en-US" sz="1200" dirty="0">
                <a:solidFill>
                  <a:sysClr val="windowText" lastClr="000000"/>
                </a:solidFill>
              </a:rPr>
              <a:t>（高槻市輝く未来応援企業エリア）</a:t>
            </a:r>
          </a:p>
        </p:txBody>
      </p:sp>
      <p:sp>
        <p:nvSpPr>
          <p:cNvPr id="41" name="角丸四角形 40"/>
          <p:cNvSpPr/>
          <p:nvPr/>
        </p:nvSpPr>
        <p:spPr>
          <a:xfrm>
            <a:off x="192848" y="5639359"/>
            <a:ext cx="10404000" cy="11237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ja-JP" altLang="en-US" sz="1500" dirty="0">
                <a:solidFill>
                  <a:sysClr val="windowText" lastClr="000000"/>
                </a:solidFill>
              </a:rPr>
              <a:t>　　令和７年度１１月１日時点で設置箇所２３か所　</a:t>
            </a:r>
            <a:endParaRPr lang="en-US" altLang="ja-JP" sz="1500" dirty="0">
              <a:solidFill>
                <a:sysClr val="windowText" lastClr="000000"/>
              </a:solidFill>
            </a:endParaRPr>
          </a:p>
          <a:p>
            <a:r>
              <a:rPr lang="ja-JP" altLang="en-US" sz="1500" dirty="0">
                <a:solidFill>
                  <a:sysClr val="windowText" lastClr="000000"/>
                </a:solidFill>
              </a:rPr>
              <a:t>　　</a:t>
            </a:r>
            <a:r>
              <a:rPr lang="ja-JP" altLang="en-US" sz="1500" b="1" dirty="0">
                <a:solidFill>
                  <a:sysClr val="windowText" lastClr="000000"/>
                </a:solidFill>
              </a:rPr>
              <a:t>効果額：</a:t>
            </a:r>
            <a:r>
              <a:rPr lang="en-US" altLang="ja-JP" sz="1500" b="1" dirty="0">
                <a:solidFill>
                  <a:sysClr val="windowText" lastClr="000000"/>
                </a:solidFill>
              </a:rPr>
              <a:t>166.3</a:t>
            </a:r>
            <a:r>
              <a:rPr lang="ja-JP" altLang="en-US" sz="1500" b="1" dirty="0">
                <a:solidFill>
                  <a:sysClr val="windowText" lastClr="000000"/>
                </a:solidFill>
              </a:rPr>
              <a:t>万円</a:t>
            </a:r>
            <a:r>
              <a:rPr lang="ja-JP" altLang="en-US" sz="1500" dirty="0">
                <a:solidFill>
                  <a:sysClr val="windowText" lastClr="000000"/>
                </a:solidFill>
              </a:rPr>
              <a:t>（令和７年度予算ベース）</a:t>
            </a:r>
            <a:endParaRPr lang="en-US" altLang="ja-JP" sz="1500" dirty="0">
              <a:solidFill>
                <a:sysClr val="windowText" lastClr="000000"/>
              </a:solidFill>
            </a:endParaRPr>
          </a:p>
          <a:p>
            <a:r>
              <a:rPr lang="ja-JP" altLang="en-US" sz="1500" dirty="0">
                <a:solidFill>
                  <a:sysClr val="windowText" lastClr="000000"/>
                </a:solidFill>
              </a:rPr>
              <a:t>　　（内訳）＠</a:t>
            </a:r>
            <a:r>
              <a:rPr lang="en-US" altLang="ja-JP" sz="1500" dirty="0">
                <a:solidFill>
                  <a:sysClr val="windowText" lastClr="000000"/>
                </a:solidFill>
              </a:rPr>
              <a:t>6,600</a:t>
            </a:r>
            <a:r>
              <a:rPr lang="ja-JP" altLang="en-US" sz="1500" dirty="0">
                <a:solidFill>
                  <a:sysClr val="windowText" lastClr="000000"/>
                </a:solidFill>
              </a:rPr>
              <a:t>円</a:t>
            </a:r>
            <a:r>
              <a:rPr lang="en-US" altLang="ja-JP" sz="1500" dirty="0">
                <a:solidFill>
                  <a:sysClr val="windowText" lastClr="000000"/>
                </a:solidFill>
              </a:rPr>
              <a:t>×12</a:t>
            </a:r>
            <a:r>
              <a:rPr lang="ja-JP" altLang="en-US" sz="1500" dirty="0">
                <a:solidFill>
                  <a:sysClr val="windowText" lastClr="000000"/>
                </a:solidFill>
              </a:rPr>
              <a:t>か月</a:t>
            </a:r>
            <a:r>
              <a:rPr lang="en-US" altLang="ja-JP" sz="1500" dirty="0">
                <a:solidFill>
                  <a:sysClr val="windowText" lastClr="000000"/>
                </a:solidFill>
              </a:rPr>
              <a:t>×11</a:t>
            </a:r>
            <a:r>
              <a:rPr lang="ja-JP" altLang="en-US" sz="1500" dirty="0">
                <a:solidFill>
                  <a:sysClr val="windowText" lastClr="000000"/>
                </a:solidFill>
              </a:rPr>
              <a:t>か所＝</a:t>
            </a:r>
            <a:r>
              <a:rPr lang="en-US" altLang="ja-JP" sz="1500" dirty="0">
                <a:solidFill>
                  <a:sysClr val="windowText" lastClr="000000"/>
                </a:solidFill>
              </a:rPr>
              <a:t>871,200</a:t>
            </a:r>
            <a:r>
              <a:rPr lang="ja-JP" altLang="en-US" sz="1500" dirty="0">
                <a:solidFill>
                  <a:sysClr val="windowText" lastClr="000000"/>
                </a:solidFill>
              </a:rPr>
              <a:t>円</a:t>
            </a:r>
            <a:endParaRPr lang="en-US" altLang="ja-JP" sz="1500" dirty="0">
              <a:solidFill>
                <a:sysClr val="windowText" lastClr="000000"/>
              </a:solidFill>
            </a:endParaRPr>
          </a:p>
          <a:p>
            <a:r>
              <a:rPr lang="ja-JP" altLang="en-US" sz="1500" dirty="0">
                <a:solidFill>
                  <a:sysClr val="windowText" lastClr="000000"/>
                </a:solidFill>
              </a:rPr>
              <a:t>　　　　　　＠</a:t>
            </a:r>
            <a:r>
              <a:rPr lang="en-US" altLang="ja-JP" sz="1500" dirty="0">
                <a:solidFill>
                  <a:sysClr val="windowText" lastClr="000000"/>
                </a:solidFill>
              </a:rPr>
              <a:t>5,500</a:t>
            </a:r>
            <a:r>
              <a:rPr lang="ja-JP" altLang="en-US" sz="1500" dirty="0">
                <a:solidFill>
                  <a:sysClr val="windowText" lastClr="000000"/>
                </a:solidFill>
              </a:rPr>
              <a:t>円</a:t>
            </a:r>
            <a:r>
              <a:rPr lang="en-US" altLang="ja-JP" sz="1500" dirty="0">
                <a:solidFill>
                  <a:sysClr val="windowText" lastClr="000000"/>
                </a:solidFill>
              </a:rPr>
              <a:t>×12</a:t>
            </a:r>
            <a:r>
              <a:rPr lang="ja-JP" altLang="en-US" sz="1500" dirty="0">
                <a:solidFill>
                  <a:sysClr val="windowText" lastClr="000000"/>
                </a:solidFill>
              </a:rPr>
              <a:t>か月</a:t>
            </a:r>
            <a:r>
              <a:rPr lang="en-US" altLang="ja-JP" sz="1500" dirty="0">
                <a:solidFill>
                  <a:sysClr val="windowText" lastClr="000000"/>
                </a:solidFill>
              </a:rPr>
              <a:t>×12</a:t>
            </a:r>
            <a:r>
              <a:rPr lang="ja-JP" altLang="en-US" sz="1500" dirty="0">
                <a:solidFill>
                  <a:sysClr val="windowText" lastClr="000000"/>
                </a:solidFill>
              </a:rPr>
              <a:t>か所＝</a:t>
            </a:r>
            <a:r>
              <a:rPr lang="en-US" altLang="ja-JP" sz="1500" dirty="0">
                <a:solidFill>
                  <a:sysClr val="windowText" lastClr="000000"/>
                </a:solidFill>
              </a:rPr>
              <a:t>792,000</a:t>
            </a:r>
            <a:r>
              <a:rPr lang="ja-JP" altLang="en-US" sz="1500" dirty="0">
                <a:solidFill>
                  <a:sysClr val="windowText" lastClr="000000"/>
                </a:solidFill>
              </a:rPr>
              <a:t>円</a:t>
            </a:r>
            <a:endParaRPr lang="en-US" altLang="ja-JP" sz="1500" dirty="0">
              <a:solidFill>
                <a:sysClr val="windowText" lastClr="000000"/>
              </a:solidFill>
            </a:endParaRPr>
          </a:p>
        </p:txBody>
      </p:sp>
      <p:sp>
        <p:nvSpPr>
          <p:cNvPr id="43" name="正方形/長方形 42"/>
          <p:cNvSpPr/>
          <p:nvPr/>
        </p:nvSpPr>
        <p:spPr>
          <a:xfrm>
            <a:off x="9503468" y="4593367"/>
            <a:ext cx="2628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1200" dirty="0">
                <a:solidFill>
                  <a:sysClr val="windowText" lastClr="000000"/>
                </a:solidFill>
              </a:rPr>
              <a:t>けやき大通りの一部</a:t>
            </a:r>
            <a:endParaRPr kumimoji="1" lang="en-US" altLang="ja-JP" sz="1200" dirty="0">
              <a:solidFill>
                <a:sysClr val="windowText" lastClr="000000"/>
              </a:solidFill>
            </a:endParaRPr>
          </a:p>
          <a:p>
            <a:r>
              <a:rPr kumimoji="1" lang="ja-JP" altLang="en-US" sz="1200" dirty="0">
                <a:solidFill>
                  <a:sysClr val="windowText" lastClr="000000"/>
                </a:solidFill>
              </a:rPr>
              <a:t>（</a:t>
            </a:r>
            <a:r>
              <a:rPr lang="ja-JP" altLang="ja-JP" sz="1200" dirty="0">
                <a:solidFill>
                  <a:schemeClr val="tx1"/>
                </a:solidFill>
                <a:effectLst/>
                <a:ea typeface="游ゴシック" panose="020B0400000000000000" pitchFamily="50" charset="-128"/>
                <a:cs typeface="Times New Roman" panose="02020603050405020304" pitchFamily="18" charset="0"/>
              </a:rPr>
              <a:t>下水道応援企業エリア</a:t>
            </a:r>
            <a:r>
              <a:rPr kumimoji="1" lang="ja-JP" altLang="en-US" sz="1200" dirty="0">
                <a:solidFill>
                  <a:schemeClr val="tx1"/>
                </a:solidFill>
              </a:rPr>
              <a:t>）</a:t>
            </a:r>
          </a:p>
        </p:txBody>
      </p:sp>
      <p:pic>
        <p:nvPicPr>
          <p:cNvPr id="2" name="図 1">
            <a:extLst>
              <a:ext uri="{FF2B5EF4-FFF2-40B4-BE49-F238E27FC236}">
                <a16:creationId xmlns:a16="http://schemas.microsoft.com/office/drawing/2014/main" id="{2DFCE7D6-5F52-D375-C628-9E6F976A4DB4}"/>
              </a:ext>
            </a:extLst>
          </p:cNvPr>
          <p:cNvPicPr>
            <a:picLocks noChangeAspect="1"/>
          </p:cNvPicPr>
          <p:nvPr/>
        </p:nvPicPr>
        <p:blipFill>
          <a:blip r:embed="rId6"/>
          <a:stretch>
            <a:fillRect/>
          </a:stretch>
        </p:blipFill>
        <p:spPr>
          <a:xfrm>
            <a:off x="9420244" y="2816695"/>
            <a:ext cx="2203194" cy="1816669"/>
          </a:xfrm>
          <a:prstGeom prst="rect">
            <a:avLst/>
          </a:prstGeom>
        </p:spPr>
      </p:pic>
    </p:spTree>
    <p:extLst>
      <p:ext uri="{BB962C8B-B14F-4D97-AF65-F5344CB8AC3E}">
        <p14:creationId xmlns:p14="http://schemas.microsoft.com/office/powerpoint/2010/main" val="252909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0EAE36F-38AB-FB6A-23C1-ECD11FF7AA7C}"/>
              </a:ext>
            </a:extLst>
          </p:cNvPr>
          <p:cNvSpPr txBox="1"/>
          <p:nvPr/>
        </p:nvSpPr>
        <p:spPr>
          <a:xfrm>
            <a:off x="3438863" y="3075057"/>
            <a:ext cx="5314275" cy="707886"/>
          </a:xfrm>
          <a:prstGeom prst="rect">
            <a:avLst/>
          </a:prstGeom>
          <a:noFill/>
        </p:spPr>
        <p:txBody>
          <a:bodyPr wrap="none">
            <a:spAutoFit/>
          </a:bodyPr>
          <a:lstStyle/>
          <a:p>
            <a:r>
              <a:rPr lang="ja-JP" altLang="en-US" sz="4000" dirty="0">
                <a:latin typeface="BIZ UDゴシック" panose="020B0400000000000000" pitchFamily="49" charset="-128"/>
                <a:ea typeface="BIZ UDゴシック" panose="020B0400000000000000" pitchFamily="49" charset="-128"/>
              </a:rPr>
              <a:t>２．経営目標について</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2250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D0DE85F-3903-361A-5BAB-08AE64747D8A}"/>
              </a:ext>
            </a:extLst>
          </p:cNvPr>
          <p:cNvCxnSpPr>
            <a:cxnSpLocks/>
          </p:cNvCxnSpPr>
          <p:nvPr/>
        </p:nvCxnSpPr>
        <p:spPr>
          <a:xfrm>
            <a:off x="73891" y="734501"/>
            <a:ext cx="12025745" cy="138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67700BF-FC33-8D98-064B-985B87D009E3}"/>
              </a:ext>
            </a:extLst>
          </p:cNvPr>
          <p:cNvSpPr txBox="1"/>
          <p:nvPr/>
        </p:nvSpPr>
        <p:spPr>
          <a:xfrm>
            <a:off x="0" y="82311"/>
            <a:ext cx="6096000" cy="523220"/>
          </a:xfrm>
          <a:prstGeom prst="rect">
            <a:avLst/>
          </a:prstGeom>
          <a:noFill/>
        </p:spPr>
        <p:txBody>
          <a:bodyPr wrap="square">
            <a:spAutoFit/>
          </a:bodyPr>
          <a:lstStyle/>
          <a:p>
            <a:r>
              <a:rPr lang="ja-JP" altLang="en-US" sz="2800" dirty="0">
                <a:solidFill>
                  <a:schemeClr val="tx2">
                    <a:lumMod val="90000"/>
                    <a:lumOff val="10000"/>
                  </a:schemeClr>
                </a:solidFill>
                <a:latin typeface="BIZ UDPゴシック" panose="020B0400000000000000" pitchFamily="50" charset="-128"/>
                <a:ea typeface="BIZ UDPゴシック" panose="020B0400000000000000" pitchFamily="50" charset="-128"/>
              </a:rPr>
              <a:t>２．経営目標について</a:t>
            </a:r>
          </a:p>
        </p:txBody>
      </p:sp>
      <p:sp>
        <p:nvSpPr>
          <p:cNvPr id="9" name="スライド番号プレースホルダー 8"/>
          <p:cNvSpPr>
            <a:spLocks noGrp="1"/>
          </p:cNvSpPr>
          <p:nvPr>
            <p:ph type="sldNum" sz="quarter" idx="12"/>
          </p:nvPr>
        </p:nvSpPr>
        <p:spPr/>
        <p:txBody>
          <a:bodyPr/>
          <a:lstStyle/>
          <a:p>
            <a:fld id="{20AA8A0C-CD05-4FD3-B973-D8E31167C9F0}" type="slidenum">
              <a:rPr kumimoji="1" lang="ja-JP" altLang="en-US" smtClean="0"/>
              <a:t>9</a:t>
            </a:fld>
            <a:endParaRPr kumimoji="1" lang="ja-JP" altLang="en-US"/>
          </a:p>
        </p:txBody>
      </p:sp>
      <p:sp>
        <p:nvSpPr>
          <p:cNvPr id="18" name="テキスト ボックス 17">
            <a:extLst>
              <a:ext uri="{FF2B5EF4-FFF2-40B4-BE49-F238E27FC236}">
                <a16:creationId xmlns:a16="http://schemas.microsoft.com/office/drawing/2014/main" id="{5E30045A-F0D8-0A37-CFC2-15AD9EFE7894}"/>
              </a:ext>
            </a:extLst>
          </p:cNvPr>
          <p:cNvSpPr txBox="1"/>
          <p:nvPr/>
        </p:nvSpPr>
        <p:spPr>
          <a:xfrm>
            <a:off x="73891" y="748372"/>
            <a:ext cx="2919389" cy="369332"/>
          </a:xfrm>
          <a:prstGeom prst="rect">
            <a:avLst/>
          </a:prstGeom>
          <a:noFill/>
          <a:ln>
            <a:noFill/>
          </a:ln>
        </p:spPr>
        <p:txBody>
          <a:bodyPr wrap="none">
            <a:spAutoFit/>
          </a:bodyPr>
          <a:lstStyle/>
          <a:p>
            <a:r>
              <a:rPr lang="ja-JP" altLang="en-US" dirty="0">
                <a:solidFill>
                  <a:schemeClr val="tx2">
                    <a:lumMod val="90000"/>
                    <a:lumOff val="10000"/>
                  </a:schemeClr>
                </a:solidFill>
                <a:latin typeface="BIZ UDPゴシック" panose="020B0400000000000000" pitchFamily="50" charset="-128"/>
                <a:ea typeface="BIZ UDPゴシック" panose="020B0400000000000000" pitchFamily="50" charset="-128"/>
              </a:rPr>
              <a:t>指標とする項目（投資計画）</a:t>
            </a:r>
            <a:endParaRPr lang="ja-JP" altLang="en-US" dirty="0"/>
          </a:p>
        </p:txBody>
      </p:sp>
      <p:graphicFrame>
        <p:nvGraphicFramePr>
          <p:cNvPr id="2" name="表 1"/>
          <p:cNvGraphicFramePr>
            <a:graphicFrameLocks noGrp="1"/>
          </p:cNvGraphicFramePr>
          <p:nvPr>
            <p:extLst/>
          </p:nvPr>
        </p:nvGraphicFramePr>
        <p:xfrm>
          <a:off x="366485" y="1274839"/>
          <a:ext cx="11643236" cy="3219160"/>
        </p:xfrm>
        <a:graphic>
          <a:graphicData uri="http://schemas.openxmlformats.org/drawingml/2006/table">
            <a:tbl>
              <a:tblPr firstRow="1" bandRow="1">
                <a:tableStyleId>{5C22544A-7EE6-4342-B048-85BDC9FD1C3A}</a:tableStyleId>
              </a:tblPr>
              <a:tblGrid>
                <a:gridCol w="2229959">
                  <a:extLst>
                    <a:ext uri="{9D8B030D-6E8A-4147-A177-3AD203B41FA5}">
                      <a16:colId xmlns:a16="http://schemas.microsoft.com/office/drawing/2014/main" val="140148237"/>
                    </a:ext>
                  </a:extLst>
                </a:gridCol>
                <a:gridCol w="5894413">
                  <a:extLst>
                    <a:ext uri="{9D8B030D-6E8A-4147-A177-3AD203B41FA5}">
                      <a16:colId xmlns:a16="http://schemas.microsoft.com/office/drawing/2014/main" val="3195155373"/>
                    </a:ext>
                  </a:extLst>
                </a:gridCol>
                <a:gridCol w="3518864">
                  <a:extLst>
                    <a:ext uri="{9D8B030D-6E8A-4147-A177-3AD203B41FA5}">
                      <a16:colId xmlns:a16="http://schemas.microsoft.com/office/drawing/2014/main" val="827596464"/>
                    </a:ext>
                  </a:extLst>
                </a:gridCol>
              </a:tblGrid>
              <a:tr h="370840">
                <a:tc>
                  <a:txBody>
                    <a:bodyPr/>
                    <a:lstStyle/>
                    <a:p>
                      <a:pPr algn="ctr"/>
                      <a:r>
                        <a:rPr kumimoji="1" lang="ja-JP" altLang="en-US" sz="1500" dirty="0">
                          <a:solidFill>
                            <a:sysClr val="windowText" lastClr="000000"/>
                          </a:solidFill>
                          <a:latin typeface="+mn-ea"/>
                          <a:ea typeface="+mn-ea"/>
                        </a:rPr>
                        <a:t>項目</a:t>
                      </a:r>
                      <a:endParaRPr kumimoji="1" lang="en-US" altLang="ja-JP" sz="1500" dirty="0">
                        <a:solidFill>
                          <a:sysClr val="windowText" lastClr="000000"/>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500" dirty="0">
                          <a:solidFill>
                            <a:sysClr val="windowText" lastClr="000000"/>
                          </a:solidFill>
                          <a:latin typeface="+mn-ea"/>
                          <a:ea typeface="+mn-ea"/>
                        </a:rPr>
                        <a:t>説明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500" dirty="0">
                          <a:solidFill>
                            <a:sysClr val="windowText" lastClr="000000"/>
                          </a:solidFill>
                          <a:latin typeface="+mn-ea"/>
                          <a:ea typeface="+mn-ea"/>
                        </a:rPr>
                        <a:t>算出式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46861326"/>
                  </a:ext>
                </a:extLst>
              </a:tr>
              <a:tr h="900000">
                <a:tc>
                  <a:txBody>
                    <a:bodyPr/>
                    <a:lstStyle/>
                    <a:p>
                      <a:r>
                        <a:rPr kumimoji="1" lang="ja-JP" altLang="en-US" sz="1400" dirty="0">
                          <a:solidFill>
                            <a:sysClr val="windowText" lastClr="000000"/>
                          </a:solidFill>
                          <a:latin typeface="+mn-ea"/>
                          <a:ea typeface="+mn-ea"/>
                        </a:rPr>
                        <a:t>管きょの改築延長</a:t>
                      </a:r>
                      <a:endParaRPr kumimoji="1" lang="en-US" altLang="ja-JP" sz="1400" dirty="0">
                        <a:solidFill>
                          <a:sysClr val="windowText" lastClr="000000"/>
                        </a:solidFill>
                        <a:latin typeface="+mn-ea"/>
                        <a:ea typeface="+mn-ea"/>
                      </a:endParaRPr>
                    </a:p>
                  </a:txBody>
                  <a:tcPr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400" u="sng" dirty="0">
                          <a:solidFill>
                            <a:sysClr val="windowText" lastClr="000000"/>
                          </a:solidFill>
                          <a:latin typeface="+mn-ea"/>
                          <a:ea typeface="+mn-ea"/>
                        </a:rPr>
                        <a:t>目　標</a:t>
                      </a:r>
                      <a:endParaRPr kumimoji="1" lang="en-US" altLang="ja-JP" sz="1400" u="sng" dirty="0">
                        <a:solidFill>
                          <a:sysClr val="windowText" lastClr="000000"/>
                        </a:solidFill>
                        <a:latin typeface="+mn-ea"/>
                        <a:ea typeface="+mn-ea"/>
                      </a:endParaRPr>
                    </a:p>
                    <a:p>
                      <a:r>
                        <a:rPr kumimoji="1" lang="ja-JP" altLang="en-US" sz="1400" dirty="0">
                          <a:solidFill>
                            <a:sysClr val="windowText" lastClr="000000"/>
                          </a:solidFill>
                          <a:latin typeface="+mn-ea"/>
                          <a:ea typeface="+mn-ea"/>
                        </a:rPr>
                        <a:t>　「緊急度</a:t>
                      </a:r>
                      <a:r>
                        <a:rPr kumimoji="1" lang="en-US" altLang="ja-JP" sz="1400" dirty="0">
                          <a:solidFill>
                            <a:sysClr val="windowText" lastClr="000000"/>
                          </a:solidFill>
                          <a:latin typeface="+mn-ea"/>
                          <a:ea typeface="+mn-ea"/>
                        </a:rPr>
                        <a:t>Ⅰ</a:t>
                      </a:r>
                      <a:r>
                        <a:rPr kumimoji="1" lang="ja-JP" altLang="en-US" sz="1400" dirty="0">
                          <a:solidFill>
                            <a:sysClr val="windowText" lastClr="000000"/>
                          </a:solidFill>
                          <a:latin typeface="+mn-ea"/>
                          <a:ea typeface="+mn-ea"/>
                        </a:rPr>
                        <a:t>」の管きょを解消するとともに、「緊急度</a:t>
                      </a:r>
                      <a:r>
                        <a:rPr kumimoji="1" lang="en-US" altLang="ja-JP" sz="1400" dirty="0">
                          <a:solidFill>
                            <a:sysClr val="windowText" lastClr="000000"/>
                          </a:solidFill>
                          <a:latin typeface="+mn-ea"/>
                          <a:ea typeface="+mn-ea"/>
                        </a:rPr>
                        <a:t>Ⅱ</a:t>
                      </a:r>
                      <a:r>
                        <a:rPr kumimoji="1" lang="ja-JP" altLang="en-US" sz="1400" dirty="0">
                          <a:solidFill>
                            <a:sysClr val="windowText" lastClr="000000"/>
                          </a:solidFill>
                          <a:latin typeface="+mn-ea"/>
                          <a:ea typeface="+mn-ea"/>
                        </a:rPr>
                        <a:t>」の管きょの</a:t>
                      </a:r>
                      <a:endParaRPr kumimoji="1" lang="en-US" altLang="ja-JP" sz="1400" dirty="0">
                        <a:solidFill>
                          <a:sysClr val="windowText" lastClr="000000"/>
                        </a:solidFill>
                        <a:latin typeface="+mn-ea"/>
                        <a:ea typeface="+mn-ea"/>
                      </a:endParaRPr>
                    </a:p>
                    <a:p>
                      <a:r>
                        <a:rPr kumimoji="1" lang="ja-JP" altLang="en-US" sz="1400" dirty="0">
                          <a:solidFill>
                            <a:sysClr val="windowText" lastClr="000000"/>
                          </a:solidFill>
                          <a:latin typeface="+mn-ea"/>
                          <a:ea typeface="+mn-ea"/>
                        </a:rPr>
                        <a:t>　改築を行う。</a:t>
                      </a:r>
                      <a:endParaRPr kumimoji="1" lang="en-US" altLang="ja-JP" sz="1400" dirty="0">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sng" dirty="0">
                          <a:solidFill>
                            <a:sysClr val="windowText" lastClr="000000"/>
                          </a:solidFill>
                          <a:latin typeface="+mn-ea"/>
                          <a:ea typeface="+mn-ea"/>
                        </a:rPr>
                        <a:t>指　標</a:t>
                      </a:r>
                      <a:endParaRPr kumimoji="1" lang="en-US" altLang="ja-JP" sz="1400" u="sng" dirty="0">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ysClr val="windowText" lastClr="000000"/>
                          </a:solidFill>
                          <a:latin typeface="+mn-ea"/>
                          <a:ea typeface="+mn-ea"/>
                        </a:rPr>
                        <a:t>　下水道ストックマネジメント計画に基づき改築する管路の延長。</a:t>
                      </a:r>
                      <a:endParaRPr kumimoji="1" lang="en-US" altLang="ja-JP" sz="1400" dirty="0">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ysClr val="windowText" lastClr="000000"/>
                          </a:solidFill>
                          <a:latin typeface="+mn-ea"/>
                          <a:ea typeface="+mn-ea"/>
                        </a:rPr>
                        <a:t>　（年</a:t>
                      </a:r>
                      <a:r>
                        <a:rPr kumimoji="1" lang="en-US" altLang="ja-JP" sz="1400" dirty="0">
                          <a:solidFill>
                            <a:sysClr val="windowText" lastClr="000000"/>
                          </a:solidFill>
                          <a:latin typeface="+mn-ea"/>
                          <a:ea typeface="+mn-ea"/>
                        </a:rPr>
                        <a:t>1.2</a:t>
                      </a:r>
                      <a:r>
                        <a:rPr kumimoji="1" lang="ja-JP" altLang="en-US" sz="1400" dirty="0">
                          <a:solidFill>
                            <a:sysClr val="windowText" lastClr="000000"/>
                          </a:solidFill>
                          <a:latin typeface="+mn-ea"/>
                          <a:ea typeface="+mn-ea"/>
                        </a:rPr>
                        <a:t>ｋｍを想定）</a:t>
                      </a:r>
                      <a:endParaRPr kumimoji="1" lang="en-US" altLang="ja-JP" sz="1400" dirty="0">
                        <a:solidFill>
                          <a:sysClr val="windowText" lastClr="000000"/>
                        </a:solidFill>
                        <a:latin typeface="+mn-ea"/>
                        <a:ea typeface="+mn-ea"/>
                      </a:endParaRPr>
                    </a:p>
                  </a:txBody>
                  <a:tcPr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200" dirty="0">
                          <a:solidFill>
                            <a:sysClr val="windowText" lastClr="000000"/>
                          </a:solidFill>
                          <a:latin typeface="+mn-ea"/>
                          <a:ea typeface="+mn-ea"/>
                        </a:rPr>
                        <a:t>令和９年度からの改築した管きょの累計</a:t>
                      </a:r>
                    </a:p>
                  </a:txBody>
                  <a:tcPr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571092"/>
                  </a:ext>
                </a:extLst>
              </a:tr>
              <a:tr h="900000">
                <a:tc>
                  <a:txBody>
                    <a:bodyPr/>
                    <a:lstStyle/>
                    <a:p>
                      <a:pPr algn="l"/>
                      <a:r>
                        <a:rPr kumimoji="1" lang="ja-JP" altLang="en-US" sz="1400" dirty="0">
                          <a:solidFill>
                            <a:sysClr val="windowText" lastClr="000000"/>
                          </a:solidFill>
                          <a:latin typeface="+mn-ea"/>
                          <a:ea typeface="+mn-ea"/>
                        </a:rPr>
                        <a:t>管きょの耐震化率</a:t>
                      </a:r>
                      <a:endParaRPr kumimoji="1" lang="en-US" altLang="ja-JP" sz="1400" dirty="0">
                        <a:solidFill>
                          <a:sysClr val="windowText" lastClr="000000"/>
                        </a:solidFill>
                        <a:latin typeface="+mn-ea"/>
                        <a:ea typeface="+mn-ea"/>
                      </a:endParaRPr>
                    </a:p>
                  </a:txBody>
                  <a:tcPr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400" u="sng" dirty="0">
                          <a:solidFill>
                            <a:sysClr val="windowText" lastClr="000000"/>
                          </a:solidFill>
                          <a:latin typeface="+mn-ea"/>
                          <a:ea typeface="+mn-ea"/>
                        </a:rPr>
                        <a:t>目　標</a:t>
                      </a:r>
                      <a:endParaRPr kumimoji="1" lang="en-US" altLang="ja-JP" sz="1400" u="sng" dirty="0">
                        <a:solidFill>
                          <a:sysClr val="windowText" lastClr="000000"/>
                        </a:solidFill>
                        <a:latin typeface="+mn-ea"/>
                        <a:ea typeface="+mn-ea"/>
                      </a:endParaRPr>
                    </a:p>
                    <a:p>
                      <a:r>
                        <a:rPr kumimoji="1" lang="ja-JP" altLang="en-US" sz="1400" dirty="0">
                          <a:solidFill>
                            <a:sysClr val="windowText" lastClr="000000"/>
                          </a:solidFill>
                          <a:latin typeface="+mn-ea"/>
                          <a:ea typeface="+mn-ea"/>
                        </a:rPr>
                        <a:t>　「高槻市上下水道耐震化計画」に定める重要施設のうち、拠点病院と</a:t>
                      </a:r>
                      <a:endParaRPr kumimoji="1" lang="en-US" altLang="ja-JP" sz="1400" dirty="0">
                        <a:solidFill>
                          <a:sysClr val="windowText" lastClr="000000"/>
                        </a:solidFill>
                        <a:latin typeface="+mn-ea"/>
                        <a:ea typeface="+mn-ea"/>
                      </a:endParaRPr>
                    </a:p>
                    <a:p>
                      <a:r>
                        <a:rPr kumimoji="1" lang="ja-JP" altLang="en-US" sz="1400" dirty="0">
                          <a:solidFill>
                            <a:sysClr val="windowText" lastClr="000000"/>
                          </a:solidFill>
                          <a:latin typeface="+mn-ea"/>
                          <a:ea typeface="+mn-ea"/>
                        </a:rPr>
                        <a:t>　救護所（拠点病院等）に接続する管きょの耐震化を行う。</a:t>
                      </a:r>
                      <a:endParaRPr kumimoji="1" lang="en-US" altLang="ja-JP" sz="1400" dirty="0">
                        <a:solidFill>
                          <a:sysClr val="windowText" lastClr="000000"/>
                        </a:solidFill>
                        <a:latin typeface="+mn-ea"/>
                        <a:ea typeface="+mn-ea"/>
                      </a:endParaRPr>
                    </a:p>
                    <a:p>
                      <a:r>
                        <a:rPr kumimoji="1" lang="ja-JP" altLang="en-US" sz="1400" u="sng" dirty="0">
                          <a:solidFill>
                            <a:sysClr val="windowText" lastClr="000000"/>
                          </a:solidFill>
                          <a:latin typeface="+mn-ea"/>
                          <a:ea typeface="+mn-ea"/>
                        </a:rPr>
                        <a:t>指　標</a:t>
                      </a:r>
                      <a:endParaRPr kumimoji="1" lang="en-US" altLang="ja-JP" sz="1400" u="sng" dirty="0">
                        <a:solidFill>
                          <a:sysClr val="windowText" lastClr="000000"/>
                        </a:solidFill>
                        <a:latin typeface="+mn-ea"/>
                        <a:ea typeface="+mn-ea"/>
                      </a:endParaRPr>
                    </a:p>
                    <a:p>
                      <a:r>
                        <a:rPr kumimoji="1" lang="ja-JP" altLang="en-US" sz="1400" dirty="0">
                          <a:solidFill>
                            <a:sysClr val="windowText" lastClr="000000"/>
                          </a:solidFill>
                          <a:latin typeface="+mn-ea"/>
                          <a:ea typeface="+mn-ea"/>
                        </a:rPr>
                        <a:t>　拠点病院等に接続する管きょ延長に対して、所定の耐震性能を確保</a:t>
                      </a:r>
                      <a:r>
                        <a:rPr kumimoji="1" lang="en-US" altLang="ja-JP" sz="1400" dirty="0">
                          <a:solidFill>
                            <a:sysClr val="windowText" lastClr="000000"/>
                          </a:solidFill>
                          <a:latin typeface="+mn-ea"/>
                          <a:ea typeface="+mn-ea"/>
                        </a:rPr>
                        <a:t/>
                      </a:r>
                      <a:br>
                        <a:rPr kumimoji="1" lang="en-US" altLang="ja-JP" sz="1400" dirty="0">
                          <a:solidFill>
                            <a:sysClr val="windowText" lastClr="000000"/>
                          </a:solidFill>
                          <a:latin typeface="+mn-ea"/>
                          <a:ea typeface="+mn-ea"/>
                        </a:rPr>
                      </a:br>
                      <a:r>
                        <a:rPr kumimoji="1" lang="ja-JP" altLang="en-US" sz="1400" dirty="0">
                          <a:solidFill>
                            <a:sysClr val="windowText" lastClr="000000"/>
                          </a:solidFill>
                          <a:latin typeface="+mn-ea"/>
                          <a:ea typeface="+mn-ea"/>
                        </a:rPr>
                        <a:t>　した管きょ延長の割合。</a:t>
                      </a:r>
                    </a:p>
                  </a:txBody>
                  <a:tcPr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50000"/>
                        </a:lnSpc>
                      </a:pPr>
                      <a:r>
                        <a:rPr kumimoji="1" lang="ja-JP" altLang="en-US" sz="1200" dirty="0">
                          <a:solidFill>
                            <a:sysClr val="windowText" lastClr="000000"/>
                          </a:solidFill>
                          <a:latin typeface="+mn-ea"/>
                          <a:ea typeface="+mn-ea"/>
                        </a:rPr>
                        <a:t>　　</a:t>
                      </a:r>
                      <a:r>
                        <a:rPr kumimoji="1" lang="ja-JP" altLang="en-US" sz="1200" baseline="0" dirty="0">
                          <a:solidFill>
                            <a:sysClr val="windowText" lastClr="000000"/>
                          </a:solidFill>
                          <a:latin typeface="+mn-ea"/>
                          <a:ea typeface="+mn-ea"/>
                        </a:rPr>
                        <a:t>耐震性能を確保した延長</a:t>
                      </a:r>
                      <a:endParaRPr kumimoji="1" lang="en-US" altLang="ja-JP" sz="1200" dirty="0">
                        <a:solidFill>
                          <a:sysClr val="windowText" lastClr="000000"/>
                        </a:solidFill>
                        <a:latin typeface="+mn-ea"/>
                        <a:ea typeface="+mn-ea"/>
                      </a:endParaRPr>
                    </a:p>
                    <a:p>
                      <a:pPr algn="l">
                        <a:lnSpc>
                          <a:spcPct val="150000"/>
                        </a:lnSpc>
                      </a:pPr>
                      <a:r>
                        <a:rPr kumimoji="1" lang="ja-JP" altLang="en-US" sz="1200" dirty="0">
                          <a:solidFill>
                            <a:sysClr val="windowText" lastClr="000000"/>
                          </a:solidFill>
                          <a:latin typeface="+mn-ea"/>
                          <a:ea typeface="+mn-ea"/>
                        </a:rPr>
                        <a:t>　</a:t>
                      </a:r>
                      <a:r>
                        <a:rPr kumimoji="1" lang="ja-JP" altLang="en-US" sz="1200" baseline="0" dirty="0">
                          <a:solidFill>
                            <a:sysClr val="windowText" lastClr="000000"/>
                          </a:solidFill>
                          <a:latin typeface="+mn-ea"/>
                          <a:ea typeface="+mn-ea"/>
                        </a:rPr>
                        <a:t>拠点病院等に接続する施設延長</a:t>
                      </a:r>
                      <a:endParaRPr kumimoji="1" lang="en-US" altLang="ja-JP" sz="1200" dirty="0">
                        <a:solidFill>
                          <a:sysClr val="windowText" lastClr="000000"/>
                        </a:solidFill>
                        <a:latin typeface="+mn-ea"/>
                        <a:ea typeface="+mn-ea"/>
                      </a:endParaRPr>
                    </a:p>
                    <a:p>
                      <a:pPr algn="l">
                        <a:lnSpc>
                          <a:spcPct val="150000"/>
                        </a:lnSpc>
                      </a:pPr>
                      <a:r>
                        <a:rPr kumimoji="1" lang="en-US" altLang="ja-JP" sz="1200" dirty="0">
                          <a:solidFill>
                            <a:sysClr val="windowText" lastClr="000000"/>
                          </a:solidFill>
                          <a:latin typeface="+mn-ea"/>
                          <a:ea typeface="+mn-ea"/>
                        </a:rPr>
                        <a:t>※</a:t>
                      </a:r>
                      <a:r>
                        <a:rPr kumimoji="1" lang="ja-JP" altLang="en-US" sz="1200" baseline="0" dirty="0">
                          <a:solidFill>
                            <a:sysClr val="windowText" lastClr="000000"/>
                          </a:solidFill>
                          <a:latin typeface="+mn-ea"/>
                          <a:ea typeface="+mn-ea"/>
                        </a:rPr>
                        <a:t>拠点病院等に接続する施設延長＝</a:t>
                      </a:r>
                      <a:r>
                        <a:rPr kumimoji="1" lang="en-US" altLang="ja-JP" sz="1200" baseline="0" dirty="0">
                          <a:solidFill>
                            <a:sysClr val="windowText" lastClr="000000"/>
                          </a:solidFill>
                          <a:latin typeface="+mn-ea"/>
                          <a:ea typeface="+mn-ea"/>
                        </a:rPr>
                        <a:t>35.2km</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ysClr val="windowText" lastClr="000000"/>
                          </a:solidFill>
                        </a:rPr>
                        <a:t>　（全重要施設に接続する管路 </a:t>
                      </a:r>
                      <a:r>
                        <a:rPr lang="en-US" altLang="ja-JP" sz="1200" dirty="0">
                          <a:solidFill>
                            <a:sysClr val="windowText" lastClr="000000"/>
                          </a:solidFill>
                        </a:rPr>
                        <a:t>100.6km</a:t>
                      </a:r>
                      <a:r>
                        <a:rPr lang="ja-JP" altLang="en-US" sz="1200" dirty="0">
                          <a:solidFill>
                            <a:sysClr val="windowText" lastClr="000000"/>
                          </a:solidFill>
                        </a:rPr>
                        <a:t>）</a:t>
                      </a:r>
                      <a:endParaRPr lang="en-US" altLang="ja-JP" sz="1200" dirty="0">
                        <a:solidFill>
                          <a:sysClr val="windowText" lastClr="000000"/>
                        </a:solidFill>
                      </a:endParaRPr>
                    </a:p>
                  </a:txBody>
                  <a:tcPr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153395"/>
                  </a:ext>
                </a:extLst>
              </a:tr>
            </a:tbl>
          </a:graphicData>
        </a:graphic>
      </p:graphicFrame>
      <p:grpSp>
        <p:nvGrpSpPr>
          <p:cNvPr id="4" name="グループ化 3">
            <a:extLst>
              <a:ext uri="{FF2B5EF4-FFF2-40B4-BE49-F238E27FC236}">
                <a16:creationId xmlns:a16="http://schemas.microsoft.com/office/drawing/2014/main" id="{6398741A-BB75-5948-D027-04DC5B6CA43C}"/>
              </a:ext>
            </a:extLst>
          </p:cNvPr>
          <p:cNvGrpSpPr/>
          <p:nvPr/>
        </p:nvGrpSpPr>
        <p:grpSpPr>
          <a:xfrm>
            <a:off x="8612532" y="3429000"/>
            <a:ext cx="2996692" cy="276999"/>
            <a:chOff x="8523068" y="2605056"/>
            <a:chExt cx="2996692" cy="276999"/>
          </a:xfrm>
        </p:grpSpPr>
        <p:sp>
          <p:nvSpPr>
            <p:cNvPr id="5" name="テキスト ボックス 4">
              <a:extLst>
                <a:ext uri="{FF2B5EF4-FFF2-40B4-BE49-F238E27FC236}">
                  <a16:creationId xmlns:a16="http://schemas.microsoft.com/office/drawing/2014/main" id="{CC6AF62B-47DC-25C7-E921-B43E8FF49F39}"/>
                </a:ext>
              </a:extLst>
            </p:cNvPr>
            <p:cNvSpPr txBox="1"/>
            <p:nvPr/>
          </p:nvSpPr>
          <p:spPr>
            <a:xfrm>
              <a:off x="10926328" y="2605056"/>
              <a:ext cx="593432" cy="276999"/>
            </a:xfrm>
            <a:prstGeom prst="rect">
              <a:avLst/>
            </a:prstGeom>
            <a:noFill/>
          </p:spPr>
          <p:txBody>
            <a:bodyPr wrap="none" rtlCol="0">
              <a:spAutoFit/>
            </a:bodyPr>
            <a:lstStyle/>
            <a:p>
              <a:r>
                <a:rPr kumimoji="1" lang="en-US" altLang="ja-JP" sz="1200" dirty="0"/>
                <a:t>×100</a:t>
              </a:r>
              <a:endParaRPr kumimoji="1" lang="ja-JP" altLang="en-US" sz="1200" dirty="0"/>
            </a:p>
          </p:txBody>
        </p:sp>
        <p:cxnSp>
          <p:nvCxnSpPr>
            <p:cNvPr id="6" name="直線コネクタ 5">
              <a:extLst>
                <a:ext uri="{FF2B5EF4-FFF2-40B4-BE49-F238E27FC236}">
                  <a16:creationId xmlns:a16="http://schemas.microsoft.com/office/drawing/2014/main" id="{5B3082E5-5CCA-C6C2-D425-76FD17EDF89F}"/>
                </a:ext>
              </a:extLst>
            </p:cNvPr>
            <p:cNvCxnSpPr/>
            <p:nvPr/>
          </p:nvCxnSpPr>
          <p:spPr>
            <a:xfrm>
              <a:off x="8523068" y="2725200"/>
              <a:ext cx="2412000" cy="0"/>
            </a:xfrm>
            <a:prstGeom prst="line">
              <a:avLst/>
            </a:prstGeom>
            <a:ln w="3175"/>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712312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13153</TotalTime>
  <Words>8660</Words>
  <Application>Microsoft Office PowerPoint</Application>
  <PresentationFormat>ワイド画面</PresentationFormat>
  <Paragraphs>893</Paragraphs>
  <Slides>27</Slides>
  <Notes>27</Notes>
  <HiddenSlides>0</HiddenSlides>
  <MMClips>0</MMClips>
  <ScaleCrop>false</ScaleCrop>
  <HeadingPairs>
    <vt:vector size="8" baseType="variant">
      <vt:variant>
        <vt:lpstr>使用されているフォント</vt:lpstr>
      </vt:variant>
      <vt:variant>
        <vt:i4>15</vt:i4>
      </vt:variant>
      <vt:variant>
        <vt:lpstr>テーマ</vt:lpstr>
      </vt:variant>
      <vt:variant>
        <vt:i4>2</vt:i4>
      </vt:variant>
      <vt:variant>
        <vt:lpstr>埋め込まれた OLE サーバー</vt:lpstr>
      </vt:variant>
      <vt:variant>
        <vt:i4>1</vt:i4>
      </vt:variant>
      <vt:variant>
        <vt:lpstr>スライド タイトル</vt:lpstr>
      </vt:variant>
      <vt:variant>
        <vt:i4>27</vt:i4>
      </vt:variant>
    </vt:vector>
  </HeadingPairs>
  <TitlesOfParts>
    <vt:vector size="45" baseType="lpstr">
      <vt:lpstr>BIZ UDPゴシック</vt:lpstr>
      <vt:lpstr>BIZ UDゴシック</vt:lpstr>
      <vt:lpstr>HGS創英角ｺﾞｼｯｸUB</vt:lpstr>
      <vt:lpstr>HG丸ｺﾞｼｯｸM-PRO</vt:lpstr>
      <vt:lpstr>HG創英角ｺﾞｼｯｸUB</vt:lpstr>
      <vt:lpstr>ＭＳ Ｐゴシック</vt:lpstr>
      <vt:lpstr>ＭＳ ゴシック</vt:lpstr>
      <vt:lpstr>ＭＳ 明朝</vt:lpstr>
      <vt:lpstr>メイリオ</vt:lpstr>
      <vt:lpstr>游ゴシック</vt:lpstr>
      <vt:lpstr>游ゴシック Light</vt:lpstr>
      <vt:lpstr>Arial</vt:lpstr>
      <vt:lpstr>Calibri</vt:lpstr>
      <vt:lpstr>Century</vt:lpstr>
      <vt:lpstr>Times New Roman</vt:lpstr>
      <vt:lpstr>Office テーマ</vt:lpstr>
      <vt:lpstr>デザインの設定</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高槻市</dc:creator>
  <cp:lastModifiedBy>高槻市</cp:lastModifiedBy>
  <cp:revision>317</cp:revision>
  <cp:lastPrinted>2025-11-21T05:41:55Z</cp:lastPrinted>
  <dcterms:created xsi:type="dcterms:W3CDTF">2025-02-28T09:14:43Z</dcterms:created>
  <dcterms:modified xsi:type="dcterms:W3CDTF">2025-12-24T03:00:26Z</dcterms:modified>
</cp:coreProperties>
</file>