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4"/>
  </p:notesMasterIdLst>
  <p:handoutMasterIdLst>
    <p:handoutMasterId r:id="rId5"/>
  </p:handoutMasterIdLst>
  <p:sldIdLst>
    <p:sldId id="358"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3FCDFF"/>
    <a:srgbClr val="FFFFCC"/>
    <a:srgbClr val="FBEBE8"/>
    <a:srgbClr val="F7D5CD"/>
    <a:srgbClr val="C1ABA6"/>
    <a:srgbClr val="CCECFF"/>
    <a:srgbClr val="66FF66"/>
    <a:srgbClr val="99FF66"/>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78496" autoAdjust="0"/>
  </p:normalViewPr>
  <p:slideViewPr>
    <p:cSldViewPr snapToGrid="0">
      <p:cViewPr varScale="1">
        <p:scale>
          <a:sx n="89" d="100"/>
          <a:sy n="89" d="100"/>
        </p:scale>
        <p:origin x="1146" y="90"/>
      </p:cViewPr>
      <p:guideLst/>
    </p:cSldViewPr>
  </p:slideViewPr>
  <p:outlineViewPr>
    <p:cViewPr>
      <p:scale>
        <a:sx n="33" d="100"/>
        <a:sy n="33" d="100"/>
      </p:scale>
      <p:origin x="0" y="-576"/>
    </p:cViewPr>
  </p:outlineViewPr>
  <p:notesTextViewPr>
    <p:cViewPr>
      <p:scale>
        <a:sx n="100" d="100"/>
        <a:sy n="100" d="100"/>
      </p:scale>
      <p:origin x="0" y="0"/>
    </p:cViewPr>
  </p:notesTextViewPr>
  <p:notesViewPr>
    <p:cSldViewPr snapToGrid="0">
      <p:cViewPr varScale="1">
        <p:scale>
          <a:sx n="82" d="100"/>
          <a:sy n="82" d="100"/>
        </p:scale>
        <p:origin x="398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501096863623935"/>
          <c:y val="3.4719431852197433E-2"/>
          <c:w val="0.51540719171750782"/>
          <c:h val="0.5651776877668081"/>
        </c:manualLayout>
      </c:layout>
      <c:barChart>
        <c:barDir val="col"/>
        <c:grouping val="clustered"/>
        <c:varyColors val="0"/>
        <c:ser>
          <c:idx val="0"/>
          <c:order val="0"/>
          <c:tx>
            <c:strRef>
              <c:f>Sheet1!$A$2</c:f>
              <c:strCache>
                <c:ptCount val="1"/>
                <c:pt idx="0">
                  <c:v>利益剰余金（11/27流域協議会後10%ver）</c:v>
                </c:pt>
              </c:strCache>
            </c:strRef>
          </c:tx>
          <c:spPr>
            <a:solidFill>
              <a:srgbClr val="FF0000"/>
            </a:solidFill>
            <a:ln>
              <a:solidFill>
                <a:srgbClr val="FF0000"/>
              </a:solidFill>
            </a:ln>
            <a:effectLst/>
          </c:spPr>
          <c:invertIfNegative val="0"/>
          <c:cat>
            <c:strRef>
              <c:f>Sheet1!$B$1:$R$1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Sheet1!$B$2:$R$2</c:f>
              <c:numCache>
                <c:formatCode>0.00;"▲ "0.00</c:formatCode>
                <c:ptCount val="12"/>
                <c:pt idx="0">
                  <c:v>6.83</c:v>
                </c:pt>
                <c:pt idx="1">
                  <c:v>5.9</c:v>
                </c:pt>
                <c:pt idx="2">
                  <c:v>6.73</c:v>
                </c:pt>
                <c:pt idx="3">
                  <c:v>4.41</c:v>
                </c:pt>
                <c:pt idx="4">
                  <c:v>-0.85</c:v>
                </c:pt>
                <c:pt idx="5">
                  <c:v>-9.3800000000000008</c:v>
                </c:pt>
                <c:pt idx="6">
                  <c:v>-21.42</c:v>
                </c:pt>
                <c:pt idx="7">
                  <c:v>-37.06</c:v>
                </c:pt>
                <c:pt idx="8">
                  <c:v>-56.26</c:v>
                </c:pt>
                <c:pt idx="9">
                  <c:v>-79.72</c:v>
                </c:pt>
                <c:pt idx="10">
                  <c:v>-105.8</c:v>
                </c:pt>
                <c:pt idx="11">
                  <c:v>-139.72999999999999</c:v>
                </c:pt>
              </c:numCache>
            </c:numRef>
          </c:val>
          <c:extLst>
            <c:ext xmlns:c16="http://schemas.microsoft.com/office/drawing/2014/chart" uri="{C3380CC4-5D6E-409C-BE32-E72D297353CC}">
              <c16:uniqueId val="{00000000-61B8-4AC9-A3AC-56EBD50FB401}"/>
            </c:ext>
          </c:extLst>
        </c:ser>
        <c:ser>
          <c:idx val="1"/>
          <c:order val="1"/>
          <c:tx>
            <c:strRef>
              <c:f>Sheet1!$A$3</c:f>
              <c:strCache>
                <c:ptCount val="1"/>
                <c:pt idx="0">
                  <c:v>利益剰余金（11/27流域協議会後6%ver）</c:v>
                </c:pt>
              </c:strCache>
            </c:strRef>
          </c:tx>
          <c:spPr>
            <a:solidFill>
              <a:srgbClr val="FFFF00"/>
            </a:solidFill>
            <a:ln>
              <a:solidFill>
                <a:srgbClr val="FFFF00"/>
              </a:solidFill>
            </a:ln>
            <a:effectLst/>
          </c:spPr>
          <c:invertIfNegative val="0"/>
          <c:cat>
            <c:strRef>
              <c:f>Sheet1!$B$1:$R$1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Sheet1!$B$3:$R$3</c:f>
              <c:numCache>
                <c:formatCode>0.00;"▲ "0.00</c:formatCode>
                <c:ptCount val="12"/>
                <c:pt idx="0">
                  <c:v>6.83</c:v>
                </c:pt>
                <c:pt idx="1">
                  <c:v>5.9</c:v>
                </c:pt>
                <c:pt idx="2">
                  <c:v>6.73</c:v>
                </c:pt>
                <c:pt idx="3">
                  <c:v>5.25</c:v>
                </c:pt>
                <c:pt idx="4">
                  <c:v>1.7999999999999998</c:v>
                </c:pt>
                <c:pt idx="5" formatCode="#,##0.00;&quot;▲ &quot;#,##0.00">
                  <c:v>-3.8099999999999996</c:v>
                </c:pt>
                <c:pt idx="6">
                  <c:v>-11.649999999999999</c:v>
                </c:pt>
                <c:pt idx="7">
                  <c:v>-21.599999999999998</c:v>
                </c:pt>
                <c:pt idx="8">
                  <c:v>-33.44</c:v>
                </c:pt>
                <c:pt idx="9">
                  <c:v>-47.61</c:v>
                </c:pt>
                <c:pt idx="10">
                  <c:v>-65.44</c:v>
                </c:pt>
                <c:pt idx="11">
                  <c:v>-85.42</c:v>
                </c:pt>
              </c:numCache>
            </c:numRef>
          </c:val>
          <c:extLst>
            <c:ext xmlns:c16="http://schemas.microsoft.com/office/drawing/2014/chart" uri="{C3380CC4-5D6E-409C-BE32-E72D297353CC}">
              <c16:uniqueId val="{00000000-1CDA-4CAA-8F71-C63F82CB1CC9}"/>
            </c:ext>
          </c:extLst>
        </c:ser>
        <c:ser>
          <c:idx val="2"/>
          <c:order val="2"/>
          <c:tx>
            <c:strRef>
              <c:f>Sheet1!$A$4</c:f>
              <c:strCache>
                <c:ptCount val="1"/>
                <c:pt idx="0">
                  <c:v>利益剰余金（9/29第２回審議会提示）</c:v>
                </c:pt>
              </c:strCache>
            </c:strRef>
          </c:tx>
          <c:spPr>
            <a:solidFill>
              <a:srgbClr val="92D050"/>
            </a:solidFill>
            <a:ln>
              <a:solidFill>
                <a:srgbClr val="92D050"/>
              </a:solidFill>
            </a:ln>
            <a:effectLst/>
          </c:spPr>
          <c:invertIfNegative val="0"/>
          <c:cat>
            <c:strRef>
              <c:f>Sheet1!$B$1:$R$1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Sheet1!$B$4:$R$4</c:f>
              <c:numCache>
                <c:formatCode>0.00;"▲ "0.00</c:formatCode>
                <c:ptCount val="12"/>
                <c:pt idx="0">
                  <c:v>6.83</c:v>
                </c:pt>
                <c:pt idx="1">
                  <c:v>9.07</c:v>
                </c:pt>
                <c:pt idx="2">
                  <c:v>11.04</c:v>
                </c:pt>
                <c:pt idx="3">
                  <c:v>11.77</c:v>
                </c:pt>
                <c:pt idx="4">
                  <c:v>12.13</c:v>
                </c:pt>
                <c:pt idx="5">
                  <c:v>11.57</c:v>
                </c:pt>
                <c:pt idx="6">
                  <c:v>10</c:v>
                </c:pt>
                <c:pt idx="7">
                  <c:v>7.63</c:v>
                </c:pt>
                <c:pt idx="8">
                  <c:v>4.79</c:v>
                </c:pt>
                <c:pt idx="9">
                  <c:v>1.1499999999999999</c:v>
                </c:pt>
                <c:pt idx="10">
                  <c:v>-4.5</c:v>
                </c:pt>
                <c:pt idx="11">
                  <c:v>-10.53</c:v>
                </c:pt>
              </c:numCache>
            </c:numRef>
          </c:val>
          <c:extLst>
            <c:ext xmlns:c16="http://schemas.microsoft.com/office/drawing/2014/chart" uri="{C3380CC4-5D6E-409C-BE32-E72D297353CC}">
              <c16:uniqueId val="{00000000-7BEB-4772-B539-CB3AEC48BDF7}"/>
            </c:ext>
          </c:extLst>
        </c:ser>
        <c:dLbls>
          <c:showLegendKey val="0"/>
          <c:showVal val="0"/>
          <c:showCatName val="0"/>
          <c:showSerName val="0"/>
          <c:showPercent val="0"/>
          <c:showBubbleSize val="0"/>
        </c:dLbls>
        <c:gapWidth val="150"/>
        <c:axId val="440518968"/>
        <c:axId val="440523888"/>
      </c:barChart>
      <c:catAx>
        <c:axId val="44051896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523888"/>
        <c:crosses val="autoZero"/>
        <c:auto val="1"/>
        <c:lblAlgn val="ctr"/>
        <c:lblOffset val="100"/>
        <c:noMultiLvlLbl val="0"/>
      </c:catAx>
      <c:valAx>
        <c:axId val="440523888"/>
        <c:scaling>
          <c:orientation val="minMax"/>
          <c:max val="20"/>
          <c:min val="-140"/>
        </c:scaling>
        <c:delete val="0"/>
        <c:axPos val="l"/>
        <c:majorGridlines>
          <c:spPr>
            <a:ln w="9525" cap="flat" cmpd="sng" algn="ctr">
              <a:solidFill>
                <a:schemeClr val="tx1">
                  <a:lumMod val="15000"/>
                  <a:lumOff val="85000"/>
                </a:schemeClr>
              </a:solidFill>
              <a:round/>
            </a:ln>
            <a:effectLst/>
          </c:spPr>
        </c:majorGridlines>
        <c:numFmt formatCode="#,##0.0;&quot;▲ &quot;#,##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518968"/>
        <c:crosses val="autoZero"/>
        <c:crossBetween val="between"/>
        <c:majorUnit val="20"/>
      </c:valAx>
      <c:spPr>
        <a:noFill/>
        <a:ln>
          <a:noFill/>
        </a:ln>
        <a:effectLst/>
      </c:spPr>
    </c:plotArea>
    <c:legend>
      <c:legendPos val="r"/>
      <c:layout>
        <c:manualLayout>
          <c:xMode val="edge"/>
          <c:yMode val="edge"/>
          <c:x val="0.37269773418938834"/>
          <c:y val="0.73792301635029489"/>
          <c:w val="0.58411099013912571"/>
          <c:h val="0.2381185295251861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025843449256344"/>
          <c:y val="3.1436280757056241E-2"/>
          <c:w val="0.57359944074690339"/>
          <c:h val="0.58024910379813643"/>
        </c:manualLayout>
      </c:layout>
      <c:lineChart>
        <c:grouping val="standard"/>
        <c:varyColors val="0"/>
        <c:ser>
          <c:idx val="0"/>
          <c:order val="0"/>
          <c:tx>
            <c:strRef>
              <c:f>Sheet1!$A$2</c:f>
              <c:strCache>
                <c:ptCount val="1"/>
                <c:pt idx="0">
                  <c:v>経常損益(11/27流域協議会後毎期10％ver）</c:v>
                </c:pt>
              </c:strCache>
            </c:strRef>
          </c:tx>
          <c:spPr>
            <a:ln w="28575" cap="rnd">
              <a:solidFill>
                <a:srgbClr val="FF0000"/>
              </a:solidFill>
              <a:round/>
            </a:ln>
            <a:effectLst/>
          </c:spPr>
          <c:marker>
            <c:symbol val="none"/>
          </c:marker>
          <c:cat>
            <c:strRef>
              <c:f>Sheet1!$B$1:$M$1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Sheet1!$B$2:$M$2</c:f>
              <c:numCache>
                <c:formatCode>0.00;"▲ "0.00</c:formatCode>
                <c:ptCount val="12"/>
                <c:pt idx="0">
                  <c:v>2.75</c:v>
                </c:pt>
                <c:pt idx="1">
                  <c:v>-0.93</c:v>
                </c:pt>
                <c:pt idx="2">
                  <c:v>0.83</c:v>
                </c:pt>
                <c:pt idx="3">
                  <c:v>-2.3199999999999998</c:v>
                </c:pt>
                <c:pt idx="4">
                  <c:v>-5.26</c:v>
                </c:pt>
                <c:pt idx="5">
                  <c:v>-8.5299999999999994</c:v>
                </c:pt>
                <c:pt idx="6">
                  <c:v>-12.04</c:v>
                </c:pt>
                <c:pt idx="7">
                  <c:v>-15.64</c:v>
                </c:pt>
                <c:pt idx="8">
                  <c:v>-19.2</c:v>
                </c:pt>
                <c:pt idx="9">
                  <c:v>-23.46</c:v>
                </c:pt>
                <c:pt idx="10">
                  <c:v>-26.08</c:v>
                </c:pt>
                <c:pt idx="11">
                  <c:v>-33.93</c:v>
                </c:pt>
              </c:numCache>
            </c:numRef>
          </c:val>
          <c:smooth val="0"/>
          <c:extLst>
            <c:ext xmlns:c16="http://schemas.microsoft.com/office/drawing/2014/chart" uri="{C3380CC4-5D6E-409C-BE32-E72D297353CC}">
              <c16:uniqueId val="{00000000-D98B-40C6-916E-689D6DAB3FC0}"/>
            </c:ext>
          </c:extLst>
        </c:ser>
        <c:ser>
          <c:idx val="1"/>
          <c:order val="1"/>
          <c:tx>
            <c:strRef>
              <c:f>Sheet1!$A$3</c:f>
              <c:strCache>
                <c:ptCount val="1"/>
                <c:pt idx="0">
                  <c:v>経常損益(11/27流域協議会後毎期6％ver）</c:v>
                </c:pt>
              </c:strCache>
            </c:strRef>
          </c:tx>
          <c:spPr>
            <a:ln w="28575" cap="rnd">
              <a:solidFill>
                <a:srgbClr val="FFFF00"/>
              </a:solidFill>
              <a:round/>
            </a:ln>
            <a:effectLst/>
          </c:spPr>
          <c:marker>
            <c:symbol val="none"/>
          </c:marker>
          <c:cat>
            <c:strRef>
              <c:f>Sheet1!$B$1:$M$1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Sheet1!$B$3:$M$3</c:f>
              <c:numCache>
                <c:formatCode>0.00;"▲ "0.00</c:formatCode>
                <c:ptCount val="12"/>
                <c:pt idx="0">
                  <c:v>2.75</c:v>
                </c:pt>
                <c:pt idx="1">
                  <c:v>-0.92999999999999972</c:v>
                </c:pt>
                <c:pt idx="2">
                  <c:v>0.83000000000000007</c:v>
                </c:pt>
                <c:pt idx="3">
                  <c:v>-1.48</c:v>
                </c:pt>
                <c:pt idx="4">
                  <c:v>-3.45</c:v>
                </c:pt>
                <c:pt idx="5">
                  <c:v>-5.6099999999999994</c:v>
                </c:pt>
                <c:pt idx="6">
                  <c:v>-7.84</c:v>
                </c:pt>
                <c:pt idx="7">
                  <c:v>-9.9499999999999993</c:v>
                </c:pt>
                <c:pt idx="8">
                  <c:v>-11.84</c:v>
                </c:pt>
                <c:pt idx="9">
                  <c:v>-14.17</c:v>
                </c:pt>
                <c:pt idx="10">
                  <c:v>-17.829999999999998</c:v>
                </c:pt>
                <c:pt idx="11">
                  <c:v>-19.98</c:v>
                </c:pt>
              </c:numCache>
            </c:numRef>
          </c:val>
          <c:smooth val="0"/>
          <c:extLst>
            <c:ext xmlns:c16="http://schemas.microsoft.com/office/drawing/2014/chart" uri="{C3380CC4-5D6E-409C-BE32-E72D297353CC}">
              <c16:uniqueId val="{00000001-D98B-40C6-916E-689D6DAB3FC0}"/>
            </c:ext>
          </c:extLst>
        </c:ser>
        <c:ser>
          <c:idx val="2"/>
          <c:order val="2"/>
          <c:tx>
            <c:strRef>
              <c:f>Sheet1!$A$4</c:f>
              <c:strCache>
                <c:ptCount val="1"/>
                <c:pt idx="0">
                  <c:v>経常損益(9/29第２回審議会提示）</c:v>
                </c:pt>
              </c:strCache>
            </c:strRef>
          </c:tx>
          <c:spPr>
            <a:ln w="28575" cap="rnd">
              <a:solidFill>
                <a:srgbClr val="92D050"/>
              </a:solidFill>
              <a:round/>
            </a:ln>
            <a:effectLst/>
          </c:spPr>
          <c:marker>
            <c:symbol val="none"/>
          </c:marker>
          <c:cat>
            <c:strRef>
              <c:f>Sheet1!$B$1:$M$1</c:f>
              <c:strCache>
                <c:ptCount val="12"/>
                <c:pt idx="0">
                  <c:v>R7</c:v>
                </c:pt>
                <c:pt idx="1">
                  <c:v>R8</c:v>
                </c:pt>
                <c:pt idx="2">
                  <c:v>R9</c:v>
                </c:pt>
                <c:pt idx="3">
                  <c:v>R10</c:v>
                </c:pt>
                <c:pt idx="4">
                  <c:v>R11</c:v>
                </c:pt>
                <c:pt idx="5">
                  <c:v>R12</c:v>
                </c:pt>
                <c:pt idx="6">
                  <c:v>R13</c:v>
                </c:pt>
                <c:pt idx="7">
                  <c:v>R14</c:v>
                </c:pt>
                <c:pt idx="8">
                  <c:v>R15</c:v>
                </c:pt>
                <c:pt idx="9">
                  <c:v>R16</c:v>
                </c:pt>
                <c:pt idx="10">
                  <c:v>R17</c:v>
                </c:pt>
                <c:pt idx="11">
                  <c:v>R18</c:v>
                </c:pt>
              </c:strCache>
            </c:strRef>
          </c:cat>
          <c:val>
            <c:numRef>
              <c:f>Sheet1!$B$4:$M$4</c:f>
              <c:numCache>
                <c:formatCode>0.00;"▲ "0.00</c:formatCode>
                <c:ptCount val="12"/>
                <c:pt idx="0">
                  <c:v>2.75</c:v>
                </c:pt>
                <c:pt idx="1">
                  <c:v>2.2400000000000002</c:v>
                </c:pt>
                <c:pt idx="2">
                  <c:v>1.97</c:v>
                </c:pt>
                <c:pt idx="3">
                  <c:v>0.73</c:v>
                </c:pt>
                <c:pt idx="4">
                  <c:v>0.36</c:v>
                </c:pt>
                <c:pt idx="5" formatCode="0.00_ ">
                  <c:v>-0.56000000000000005</c:v>
                </c:pt>
                <c:pt idx="6" formatCode="0.00_ ">
                  <c:v>-1.57</c:v>
                </c:pt>
                <c:pt idx="7" formatCode="0.00_ ">
                  <c:v>-2.37</c:v>
                </c:pt>
                <c:pt idx="8" formatCode="0.00_ ">
                  <c:v>-2.84</c:v>
                </c:pt>
                <c:pt idx="9" formatCode="0.00_ ">
                  <c:v>-3.64</c:v>
                </c:pt>
                <c:pt idx="10" formatCode="0.00_ ">
                  <c:v>-5.65</c:v>
                </c:pt>
                <c:pt idx="11" formatCode="0.00_ ">
                  <c:v>-6.03</c:v>
                </c:pt>
              </c:numCache>
            </c:numRef>
          </c:val>
          <c:smooth val="0"/>
          <c:extLst>
            <c:ext xmlns:c16="http://schemas.microsoft.com/office/drawing/2014/chart" uri="{C3380CC4-5D6E-409C-BE32-E72D297353CC}">
              <c16:uniqueId val="{00000000-96AD-41F4-BD92-4FC2DC7904B0}"/>
            </c:ext>
          </c:extLst>
        </c:ser>
        <c:dLbls>
          <c:showLegendKey val="0"/>
          <c:showVal val="0"/>
          <c:showCatName val="0"/>
          <c:showSerName val="0"/>
          <c:showPercent val="0"/>
          <c:showBubbleSize val="0"/>
        </c:dLbls>
        <c:smooth val="0"/>
        <c:axId val="440518968"/>
        <c:axId val="440523888"/>
      </c:lineChart>
      <c:catAx>
        <c:axId val="44051896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523888"/>
        <c:crosses val="autoZero"/>
        <c:auto val="1"/>
        <c:lblAlgn val="ctr"/>
        <c:lblOffset val="100"/>
        <c:noMultiLvlLbl val="0"/>
      </c:catAx>
      <c:valAx>
        <c:axId val="440523888"/>
        <c:scaling>
          <c:orientation val="minMax"/>
          <c:max val="10"/>
          <c:min val="-40"/>
        </c:scaling>
        <c:delete val="0"/>
        <c:axPos val="l"/>
        <c:majorGridlines>
          <c:spPr>
            <a:ln w="9525" cap="flat" cmpd="sng" algn="ctr">
              <a:solidFill>
                <a:schemeClr val="tx1">
                  <a:lumMod val="15000"/>
                  <a:lumOff val="85000"/>
                </a:schemeClr>
              </a:solidFill>
              <a:round/>
            </a:ln>
            <a:effectLst/>
          </c:spPr>
        </c:majorGridlines>
        <c:numFmt formatCode="#,##0.0;&quot;▲ &quot;#,##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518968"/>
        <c:crosses val="autoZero"/>
        <c:crossBetween val="between"/>
      </c:valAx>
      <c:spPr>
        <a:noFill/>
        <a:ln>
          <a:noFill/>
        </a:ln>
        <a:effectLst/>
      </c:spPr>
    </c:plotArea>
    <c:legend>
      <c:legendPos val="b"/>
      <c:layout>
        <c:manualLayout>
          <c:xMode val="edge"/>
          <c:yMode val="edge"/>
          <c:x val="0.36918693268810149"/>
          <c:y val="0.73453262145665477"/>
          <c:w val="0.60725920002187228"/>
          <c:h val="0.2538707572073982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3B89EED4-9969-426E-908E-6E89F85AE0F9}" type="datetimeFigureOut">
              <a:rPr kumimoji="1" lang="ja-JP" altLang="en-US" smtClean="0"/>
              <a:t>2025/12/25</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F1231AC4-BA7E-4952-91D8-AFA8819E37BF}" type="slidenum">
              <a:rPr kumimoji="1" lang="ja-JP" altLang="en-US" smtClean="0"/>
              <a:t>‹#›</a:t>
            </a:fld>
            <a:endParaRPr kumimoji="1" lang="ja-JP" altLang="en-US"/>
          </a:p>
        </p:txBody>
      </p:sp>
    </p:spTree>
    <p:extLst>
      <p:ext uri="{BB962C8B-B14F-4D97-AF65-F5344CB8AC3E}">
        <p14:creationId xmlns:p14="http://schemas.microsoft.com/office/powerpoint/2010/main" val="1154195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4A7986A-7E81-4D46-A3BE-82F95799E8D7}" type="datetimeFigureOut">
              <a:rPr kumimoji="1" lang="ja-JP" altLang="en-US" smtClean="0"/>
              <a:t>2025/12/25</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8E3155E1-33E3-49CC-BC01-24CCE705F284}" type="slidenum">
              <a:rPr kumimoji="1" lang="ja-JP" altLang="en-US" smtClean="0"/>
              <a:t>‹#›</a:t>
            </a:fld>
            <a:endParaRPr kumimoji="1" lang="ja-JP" altLang="en-US"/>
          </a:p>
        </p:txBody>
      </p:sp>
    </p:spTree>
    <p:extLst>
      <p:ext uri="{BB962C8B-B14F-4D97-AF65-F5344CB8AC3E}">
        <p14:creationId xmlns:p14="http://schemas.microsoft.com/office/powerpoint/2010/main" val="7811842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100" baseline="0" dirty="0">
                <a:solidFill>
                  <a:schemeClr val="tx1"/>
                </a:solidFill>
                <a:latin typeface="游ゴシック" panose="020B0400000000000000" pitchFamily="50" charset="-128"/>
                <a:ea typeface="游ゴシック" panose="020B0400000000000000" pitchFamily="50" charset="-128"/>
              </a:rPr>
              <a:t>続いて</a:t>
            </a:r>
            <a:r>
              <a:rPr kumimoji="1" lang="ja-JP" altLang="en-US" sz="1100" baseline="0" dirty="0" smtClean="0">
                <a:solidFill>
                  <a:schemeClr val="tx1"/>
                </a:solidFill>
                <a:latin typeface="游ゴシック" panose="020B0400000000000000" pitchFamily="50" charset="-128"/>
                <a:ea typeface="游ゴシック" panose="020B0400000000000000" pitchFamily="50" charset="-128"/>
              </a:rPr>
              <a:t>、利益剰余金の推移について</a:t>
            </a:r>
            <a:r>
              <a:rPr kumimoji="1" lang="ja-JP" altLang="en-US" sz="1100" baseline="0" dirty="0">
                <a:solidFill>
                  <a:schemeClr val="tx1"/>
                </a:solidFill>
                <a:latin typeface="游ゴシック" panose="020B0400000000000000" pitchFamily="50" charset="-128"/>
                <a:ea typeface="游ゴシック" panose="020B0400000000000000" pitchFamily="50" charset="-128"/>
              </a:rPr>
              <a:t>ご説明いたします。</a:t>
            </a:r>
            <a:endParaRPr kumimoji="1" lang="en-US" altLang="ja-JP" sz="1100" baseline="0" dirty="0">
              <a:solidFill>
                <a:schemeClr val="tx1"/>
              </a:solidFill>
              <a:latin typeface="游ゴシック" panose="020B0400000000000000" pitchFamily="50" charset="-128"/>
              <a:ea typeface="游ゴシック" panose="020B0400000000000000" pitchFamily="50" charset="-128"/>
            </a:endParaRPr>
          </a:p>
          <a:p>
            <a:r>
              <a:rPr kumimoji="1" lang="ja-JP" altLang="en-US" sz="1100" baseline="0" dirty="0">
                <a:solidFill>
                  <a:schemeClr val="tx1"/>
                </a:solidFill>
                <a:latin typeface="游ゴシック" panose="020B0400000000000000" pitchFamily="50" charset="-128"/>
                <a:ea typeface="游ゴシック" panose="020B0400000000000000" pitchFamily="50" charset="-128"/>
              </a:rPr>
              <a:t>先ほどのスライドにもありましたが、経常損益は令和</a:t>
            </a:r>
            <a:r>
              <a:rPr kumimoji="1" lang="ja-JP" altLang="en-US" sz="1100" baseline="0" dirty="0" smtClean="0">
                <a:solidFill>
                  <a:schemeClr val="tx1"/>
                </a:solidFill>
                <a:latin typeface="游ゴシック" panose="020B0400000000000000" pitchFamily="50" charset="-128"/>
                <a:ea typeface="游ゴシック" panose="020B0400000000000000" pitchFamily="50" charset="-128"/>
              </a:rPr>
              <a:t>１２年度</a:t>
            </a:r>
            <a:r>
              <a:rPr kumimoji="1" lang="ja-JP" altLang="en-US" sz="1100" baseline="0" dirty="0">
                <a:solidFill>
                  <a:schemeClr val="tx1"/>
                </a:solidFill>
                <a:latin typeface="游ゴシック" panose="020B0400000000000000" pitchFamily="50" charset="-128"/>
                <a:ea typeface="游ゴシック" panose="020B0400000000000000" pitchFamily="50" charset="-128"/>
              </a:rPr>
              <a:t>から赤字となる見込みです</a:t>
            </a:r>
            <a:r>
              <a:rPr kumimoji="1" lang="ja-JP" altLang="en-US" sz="1100" baseline="0" dirty="0" smtClean="0">
                <a:solidFill>
                  <a:schemeClr val="tx1"/>
                </a:solidFill>
                <a:latin typeface="游ゴシック" panose="020B0400000000000000" pitchFamily="50" charset="-128"/>
                <a:ea typeface="游ゴシック" panose="020B0400000000000000" pitchFamily="50" charset="-128"/>
              </a:rPr>
              <a:t>。</a:t>
            </a:r>
            <a:endParaRPr kumimoji="1" lang="en-US" altLang="ja-JP" sz="1100" baseline="0" dirty="0" smtClean="0">
              <a:solidFill>
                <a:schemeClr val="tx1"/>
              </a:solidFill>
              <a:latin typeface="游ゴシック" panose="020B0400000000000000" pitchFamily="50" charset="-128"/>
              <a:ea typeface="游ゴシック" panose="020B0400000000000000" pitchFamily="50" charset="-128"/>
            </a:endParaRPr>
          </a:p>
          <a:p>
            <a:endParaRPr kumimoji="1" lang="en-US" altLang="ja-JP" sz="1100" baseline="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aseline="0" dirty="0" smtClean="0">
                <a:solidFill>
                  <a:schemeClr val="tx1"/>
                </a:solidFill>
                <a:latin typeface="游ゴシック" panose="020B0400000000000000" pitchFamily="50" charset="-128"/>
                <a:ea typeface="游ゴシック" panose="020B0400000000000000" pitchFamily="50" charset="-128"/>
              </a:rPr>
              <a:t>また、利益剰余金について、令和６年度末の利益処分後の未処分利益剰余金は約４億円あり、その後令和７年度以降の利益について、そのまま利益剰余金として積み重ねた場合、令和１２年度の赤字転落後も利益剰余金はしばらく黒字を維持できますが、令和１７年度には赤字となり、いわゆる欠損金が発生いたします。</a:t>
            </a:r>
            <a:endParaRPr kumimoji="1" lang="en-US" altLang="ja-JP" sz="1100" baseline="0" dirty="0" smtClean="0">
              <a:solidFill>
                <a:schemeClr val="tx1"/>
              </a:solidFill>
              <a:latin typeface="游ゴシック" panose="020B0400000000000000" pitchFamily="50" charset="-128"/>
              <a:ea typeface="游ゴシック" panose="020B0400000000000000" pitchFamily="50" charset="-128"/>
            </a:endParaRPr>
          </a:p>
          <a:p>
            <a:endParaRPr kumimoji="1" lang="en-US" altLang="ja-JP" sz="1100" baseline="0" dirty="0" smtClean="0">
              <a:solidFill>
                <a:schemeClr val="tx1"/>
              </a:solidFill>
              <a:latin typeface="游ゴシック" panose="020B0400000000000000" pitchFamily="50" charset="-128"/>
              <a:ea typeface="游ゴシック" panose="020B0400000000000000" pitchFamily="50" charset="-128"/>
            </a:endParaRPr>
          </a:p>
          <a:p>
            <a:r>
              <a:rPr kumimoji="1" lang="ja-JP" altLang="en-US" sz="1100" baseline="0" dirty="0" smtClean="0">
                <a:solidFill>
                  <a:schemeClr val="tx1"/>
                </a:solidFill>
                <a:latin typeface="游ゴシック" panose="020B0400000000000000" pitchFamily="50" charset="-128"/>
                <a:ea typeface="游ゴシック" panose="020B0400000000000000" pitchFamily="50" charset="-128"/>
              </a:rPr>
              <a:t>欠損が発生した場合、下水道等事業にとって、非常に厳しくなるのが企業債の借入で、毎年、総務省に対し、企業債の借入の前に協議を行い、同意を得ているのですが、欠損金が生じていると、総務省から将来収支の改善を求められることになり、欠損が生じる前に何かしら策を講じなければならないことになります。</a:t>
            </a:r>
            <a:endParaRPr kumimoji="1" lang="en-US" altLang="ja-JP" sz="1100" baseline="0" dirty="0" smtClean="0">
              <a:solidFill>
                <a:schemeClr val="tx1"/>
              </a:solidFill>
              <a:latin typeface="游ゴシック" panose="020B0400000000000000" pitchFamily="50" charset="-128"/>
              <a:ea typeface="游ゴシック" panose="020B0400000000000000" pitchFamily="50" charset="-128"/>
            </a:endParaRPr>
          </a:p>
          <a:p>
            <a:endParaRPr kumimoji="1" lang="en-US" altLang="ja-JP" sz="1100" baseline="0" dirty="0">
              <a:solidFill>
                <a:schemeClr val="tx1"/>
              </a:solidFill>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8E3155E1-33E3-49CC-BC01-24CCE705F284}" type="slidenum">
              <a:rPr kumimoji="1" lang="ja-JP" altLang="en-US" smtClean="0"/>
              <a:t>1</a:t>
            </a:fld>
            <a:endParaRPr kumimoji="1" lang="ja-JP" altLang="en-US"/>
          </a:p>
        </p:txBody>
      </p:sp>
    </p:spTree>
    <p:extLst>
      <p:ext uri="{BB962C8B-B14F-4D97-AF65-F5344CB8AC3E}">
        <p14:creationId xmlns:p14="http://schemas.microsoft.com/office/powerpoint/2010/main" val="3270172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1A1D07-C89C-08B5-F4EA-F6E9504C64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8A6E4E9-2F71-A132-5825-8FD32F2277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C7C8075-173D-22C0-4246-D21F7C9D49C3}"/>
              </a:ext>
            </a:extLst>
          </p:cNvPr>
          <p:cNvSpPr>
            <a:spLocks noGrp="1"/>
          </p:cNvSpPr>
          <p:nvPr>
            <p:ph type="dt" sz="half" idx="10"/>
          </p:nvPr>
        </p:nvSpPr>
        <p:spPr/>
        <p:txBody>
          <a:bodyPr/>
          <a:lstStyle/>
          <a:p>
            <a:fld id="{B54AD5A9-3359-4DD6-B14E-7DB9245D051C}"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839E9D34-13EE-528E-B393-683F2CBA72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6D31A9-814D-BE42-CB48-60A83126E252}"/>
              </a:ext>
            </a:extLst>
          </p:cNvPr>
          <p:cNvSpPr>
            <a:spLocks noGrp="1"/>
          </p:cNvSpPr>
          <p:nvPr>
            <p:ph type="sldNum" sz="quarter" idx="12"/>
          </p:nvPr>
        </p:nvSpPr>
        <p:spPr>
          <a:xfrm>
            <a:off x="9296400" y="122604"/>
            <a:ext cx="2743200" cy="365125"/>
          </a:xfrm>
        </p:spPr>
        <p:txBody>
          <a:bodyPr/>
          <a:lstStyle/>
          <a:p>
            <a:fld id="{20AA8A0C-CD05-4FD3-B973-D8E31167C9F0}" type="slidenum">
              <a:rPr kumimoji="1" lang="ja-JP" altLang="en-US" smtClean="0"/>
              <a:t>‹#›</a:t>
            </a:fld>
            <a:endParaRPr kumimoji="1" lang="ja-JP" altLang="en-US" dirty="0"/>
          </a:p>
        </p:txBody>
      </p:sp>
    </p:spTree>
    <p:extLst>
      <p:ext uri="{BB962C8B-B14F-4D97-AF65-F5344CB8AC3E}">
        <p14:creationId xmlns:p14="http://schemas.microsoft.com/office/powerpoint/2010/main" val="104217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807197-506B-5663-A75B-AD38278359F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FB8C94E-CEB3-E3F4-B2FA-3ED0045815E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19566D-C79D-7ECB-51EB-19B45831C3A4}"/>
              </a:ext>
            </a:extLst>
          </p:cNvPr>
          <p:cNvSpPr>
            <a:spLocks noGrp="1"/>
          </p:cNvSpPr>
          <p:nvPr>
            <p:ph type="dt" sz="half" idx="10"/>
          </p:nvPr>
        </p:nvSpPr>
        <p:spPr/>
        <p:txBody>
          <a:bodyPr/>
          <a:lstStyle/>
          <a:p>
            <a:fld id="{2F058949-7EEF-4BED-899A-1623E152D332}"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A72F1ADA-8093-1593-B90B-49236A3B23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44E37C-3AEA-2449-BDAA-EC5EED70BEB8}"/>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2754202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66A0C81-D04B-321A-6E19-85AE0B89BA4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93DD7A9-B6AB-7BAE-FC60-69B5ADDDB7B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F9D9D4-F59E-F346-CE83-515CF21BD84F}"/>
              </a:ext>
            </a:extLst>
          </p:cNvPr>
          <p:cNvSpPr>
            <a:spLocks noGrp="1"/>
          </p:cNvSpPr>
          <p:nvPr>
            <p:ph type="dt" sz="half" idx="10"/>
          </p:nvPr>
        </p:nvSpPr>
        <p:spPr/>
        <p:txBody>
          <a:bodyPr/>
          <a:lstStyle/>
          <a:p>
            <a:fld id="{3CE1FA49-3D77-4D50-AA30-851BAD1524EE}"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241E0123-140D-C249-BEA5-0A4E118915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3FE539-E177-966D-7ABC-A955CEC7BCF5}"/>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576475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A7753FC-06C7-4F38-808F-A36B5CF6CA31}"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2601806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583AB2-F74B-4659-B2E4-2EAB760236A6}"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3427346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93F8C86-143C-4CAC-96BC-4C75F929FFB2}"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930069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7C8E4D4-99B9-47C3-AA26-45465DC5BA3A}"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2682420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777996B-EA89-4D7F-8C03-60BCC9B6815A}" type="datetime1">
              <a:rPr kumimoji="1" lang="ja-JP" altLang="en-US" smtClean="0"/>
              <a:t>2025/12/25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2632864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D8E6A93-FA12-497D-A863-5E8396BB015E}" type="datetime1">
              <a:rPr kumimoji="1" lang="ja-JP" altLang="en-US" smtClean="0"/>
              <a:t>2025/12/25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2872925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6916EFD-863E-4A45-8DFD-B7E7BFB13507}" type="datetime1">
              <a:rPr kumimoji="1" lang="ja-JP" altLang="en-US" smtClean="0"/>
              <a:t>2025/12/25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3568844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B72BE10-9FDD-44A8-9553-294585195B7A}"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58493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2DB269-D76B-16D9-C2C3-B9156E1D046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8B60EB-A005-04C4-C74F-31CE277AF74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0E256E-C0D8-57A5-916F-EFBFEA82002C}"/>
              </a:ext>
            </a:extLst>
          </p:cNvPr>
          <p:cNvSpPr>
            <a:spLocks noGrp="1"/>
          </p:cNvSpPr>
          <p:nvPr>
            <p:ph type="dt" sz="half" idx="10"/>
          </p:nvPr>
        </p:nvSpPr>
        <p:spPr/>
        <p:txBody>
          <a:bodyPr/>
          <a:lstStyle/>
          <a:p>
            <a:fld id="{28444E59-FD27-40B6-80C4-C82675AF9C28}"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336FB8EE-BDDE-EBE1-8D76-830538C71C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602BBD-9566-ADB9-DCD7-43CBFE51A83D}"/>
              </a:ext>
            </a:extLst>
          </p:cNvPr>
          <p:cNvSpPr>
            <a:spLocks noGrp="1"/>
          </p:cNvSpPr>
          <p:nvPr>
            <p:ph type="sldNum" sz="quarter" idx="12"/>
          </p:nvPr>
        </p:nvSpPr>
        <p:spPr>
          <a:xfrm>
            <a:off x="9445868" y="12456"/>
            <a:ext cx="2743200" cy="365125"/>
          </a:xfrm>
        </p:spPr>
        <p:txBody>
          <a:bodyPr/>
          <a:lstStyle>
            <a:lvl1pPr>
              <a:defRPr sz="2000"/>
            </a:lvl1pPr>
          </a:lstStyle>
          <a:p>
            <a:fld id="{20AA8A0C-CD05-4FD3-B973-D8E31167C9F0}" type="slidenum">
              <a:rPr lang="ja-JP" altLang="en-US" smtClean="0"/>
              <a:pPr/>
              <a:t>‹#›</a:t>
            </a:fld>
            <a:endParaRPr lang="ja-JP" altLang="en-US"/>
          </a:p>
        </p:txBody>
      </p:sp>
    </p:spTree>
    <p:extLst>
      <p:ext uri="{BB962C8B-B14F-4D97-AF65-F5344CB8AC3E}">
        <p14:creationId xmlns:p14="http://schemas.microsoft.com/office/powerpoint/2010/main" val="36150311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429827E-31FE-4263-AA19-B492CB7DBF96}" type="datetime1">
              <a:rPr kumimoji="1" lang="ja-JP" altLang="en-US" smtClean="0"/>
              <a:t>2025/12/25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886559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63943DE-02AA-427C-9918-CBEA8966C105}"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39547267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2BB5DE1-1C24-4626-9486-97FAE2EA9207}" type="datetime1">
              <a:rPr kumimoji="1" lang="ja-JP" altLang="en-US" smtClean="0"/>
              <a:t>2025/12/25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1690496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1FD649-E608-C695-B42E-2E627F18604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A7F5A10-DB45-5C38-2C82-CBC4BC637BF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85414E7-3BDA-9349-5F7C-DC9A6104E17F}"/>
              </a:ext>
            </a:extLst>
          </p:cNvPr>
          <p:cNvSpPr>
            <a:spLocks noGrp="1"/>
          </p:cNvSpPr>
          <p:nvPr>
            <p:ph type="dt" sz="half" idx="10"/>
          </p:nvPr>
        </p:nvSpPr>
        <p:spPr/>
        <p:txBody>
          <a:bodyPr/>
          <a:lstStyle/>
          <a:p>
            <a:fld id="{B5DA54A7-A48F-464F-9D61-07C876CBAEB0}"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B21E1C11-59EC-1AC6-BEF6-7E4B6BEBFC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05D88A-7479-E603-E537-BE47672CDB9B}"/>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237867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39739B-47BC-A81E-AB2C-BB2D7FA0314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54AD2C-8B92-140B-28F0-81FA075C4A0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6739DD8-E73D-6409-F8D6-0E4CE806AB7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2160200-DAD4-3C4A-7366-D97BCBF6D584}"/>
              </a:ext>
            </a:extLst>
          </p:cNvPr>
          <p:cNvSpPr>
            <a:spLocks noGrp="1"/>
          </p:cNvSpPr>
          <p:nvPr>
            <p:ph type="dt" sz="half" idx="10"/>
          </p:nvPr>
        </p:nvSpPr>
        <p:spPr/>
        <p:txBody>
          <a:bodyPr/>
          <a:lstStyle/>
          <a:p>
            <a:fld id="{C014AFA6-7058-49AB-80FC-9895D1D11C5A}"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814C66BD-1A7C-826C-20FD-F114396185D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29560B3-3A10-932A-B9CD-9FACD879AABB}"/>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45788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76A269-426C-0A2E-2503-1561C626EB1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1C1CF7-E9CB-246E-2560-B4ACB8C4C9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73451A6-FDF1-8CF7-D0F3-4E78D50C120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FE3D003-28C5-60FD-6B46-20CB85CFDF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FA9CCD2-3201-AAD0-00AD-CAF64B2CD19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145C388-9139-EF62-7A6A-34691CE5C6B2}"/>
              </a:ext>
            </a:extLst>
          </p:cNvPr>
          <p:cNvSpPr>
            <a:spLocks noGrp="1"/>
          </p:cNvSpPr>
          <p:nvPr>
            <p:ph type="dt" sz="half" idx="10"/>
          </p:nvPr>
        </p:nvSpPr>
        <p:spPr/>
        <p:txBody>
          <a:bodyPr/>
          <a:lstStyle/>
          <a:p>
            <a:fld id="{BE578208-1CCF-4CC4-97FD-FF08A41B283C}" type="datetime1">
              <a:rPr kumimoji="1" lang="ja-JP" altLang="en-US" smtClean="0"/>
              <a:t>2025/12/25</a:t>
            </a:fld>
            <a:endParaRPr kumimoji="1" lang="ja-JP" altLang="en-US"/>
          </a:p>
        </p:txBody>
      </p:sp>
      <p:sp>
        <p:nvSpPr>
          <p:cNvPr id="8" name="フッター プレースホルダー 7">
            <a:extLst>
              <a:ext uri="{FF2B5EF4-FFF2-40B4-BE49-F238E27FC236}">
                <a16:creationId xmlns:a16="http://schemas.microsoft.com/office/drawing/2014/main" id="{2C6AD7CD-D211-EC51-7178-82ACC6658DE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93E4DF9-0A25-7301-97C3-64FA86407F7C}"/>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1709129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09542D-DB12-673C-0576-26C245787F1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D1B6D70-95CC-895C-8D33-1D2B8D611F87}"/>
              </a:ext>
            </a:extLst>
          </p:cNvPr>
          <p:cNvSpPr>
            <a:spLocks noGrp="1"/>
          </p:cNvSpPr>
          <p:nvPr>
            <p:ph type="dt" sz="half" idx="10"/>
          </p:nvPr>
        </p:nvSpPr>
        <p:spPr/>
        <p:txBody>
          <a:bodyPr/>
          <a:lstStyle/>
          <a:p>
            <a:fld id="{D4D41B42-CB57-49EB-A04D-24B806D59935}" type="datetime1">
              <a:rPr kumimoji="1" lang="ja-JP" altLang="en-US" smtClean="0"/>
              <a:t>2025/12/25</a:t>
            </a:fld>
            <a:endParaRPr kumimoji="1" lang="ja-JP" altLang="en-US"/>
          </a:p>
        </p:txBody>
      </p:sp>
      <p:sp>
        <p:nvSpPr>
          <p:cNvPr id="4" name="フッター プレースホルダー 3">
            <a:extLst>
              <a:ext uri="{FF2B5EF4-FFF2-40B4-BE49-F238E27FC236}">
                <a16:creationId xmlns:a16="http://schemas.microsoft.com/office/drawing/2014/main" id="{79296477-10A4-DD17-454B-AC058E58D74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78A6BA3-55C5-7CFC-E88F-763A03412A02}"/>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39128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0EFA228-7344-C13E-FC34-23B1322575CD}"/>
              </a:ext>
            </a:extLst>
          </p:cNvPr>
          <p:cNvSpPr>
            <a:spLocks noGrp="1"/>
          </p:cNvSpPr>
          <p:nvPr>
            <p:ph type="dt" sz="half" idx="10"/>
          </p:nvPr>
        </p:nvSpPr>
        <p:spPr/>
        <p:txBody>
          <a:bodyPr/>
          <a:lstStyle/>
          <a:p>
            <a:fld id="{457EDBEC-20B6-405F-A4B9-73E188DE8747}" type="datetime1">
              <a:rPr kumimoji="1" lang="ja-JP" altLang="en-US" smtClean="0"/>
              <a:t>2025/12/25</a:t>
            </a:fld>
            <a:endParaRPr kumimoji="1" lang="ja-JP" altLang="en-US"/>
          </a:p>
        </p:txBody>
      </p:sp>
      <p:sp>
        <p:nvSpPr>
          <p:cNvPr id="3" name="フッター プレースホルダー 2">
            <a:extLst>
              <a:ext uri="{FF2B5EF4-FFF2-40B4-BE49-F238E27FC236}">
                <a16:creationId xmlns:a16="http://schemas.microsoft.com/office/drawing/2014/main" id="{EC36230A-930A-4656-8FB6-A7D378ED1E1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E7F6003-89FD-F8FF-DD6C-B750A6C3A805}"/>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158450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945858-37AA-6ECB-B968-6B42850035A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73C5474-DB09-E63C-E273-422045312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928A653-416E-06A1-B95C-1AAF5ED48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7314A33-832C-E086-B9FF-0C7FB2C4C7F4}"/>
              </a:ext>
            </a:extLst>
          </p:cNvPr>
          <p:cNvSpPr>
            <a:spLocks noGrp="1"/>
          </p:cNvSpPr>
          <p:nvPr>
            <p:ph type="dt" sz="half" idx="10"/>
          </p:nvPr>
        </p:nvSpPr>
        <p:spPr/>
        <p:txBody>
          <a:bodyPr/>
          <a:lstStyle/>
          <a:p>
            <a:fld id="{0DAE94B8-8639-4AC4-BAFD-9C3A09D06952}"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D363D750-ABE7-9F4E-2147-82E8A06FA1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C3EBD9-13B2-9D90-73F6-C740382E7895}"/>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106508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6056A3-41A2-5EB9-EB5F-7303FA83DE1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6CFE061-D4E7-07CB-D961-8EB9DF4A71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0976FFB-7039-8570-140C-D9B73AEC7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5EEF60-BA9E-0C4D-75D5-8FA6CD6E9DDB}"/>
              </a:ext>
            </a:extLst>
          </p:cNvPr>
          <p:cNvSpPr>
            <a:spLocks noGrp="1"/>
          </p:cNvSpPr>
          <p:nvPr>
            <p:ph type="dt" sz="half" idx="10"/>
          </p:nvPr>
        </p:nvSpPr>
        <p:spPr/>
        <p:txBody>
          <a:bodyPr/>
          <a:lstStyle/>
          <a:p>
            <a:fld id="{21080335-A5D0-44B4-864D-65C8A67E6E7D}" type="datetime1">
              <a:rPr kumimoji="1" lang="ja-JP" altLang="en-US" smtClean="0"/>
              <a:t>2025/12/25</a:t>
            </a:fld>
            <a:endParaRPr kumimoji="1" lang="ja-JP" altLang="en-US"/>
          </a:p>
        </p:txBody>
      </p:sp>
      <p:sp>
        <p:nvSpPr>
          <p:cNvPr id="6" name="フッター プレースホルダー 5">
            <a:extLst>
              <a:ext uri="{FF2B5EF4-FFF2-40B4-BE49-F238E27FC236}">
                <a16:creationId xmlns:a16="http://schemas.microsoft.com/office/drawing/2014/main" id="{3A9D9772-59F3-9F1C-EEB8-60714AC9D9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61F546F-FD79-C01B-66FF-3AC6944101F4}"/>
              </a:ext>
            </a:extLst>
          </p:cNvPr>
          <p:cNvSpPr>
            <a:spLocks noGrp="1"/>
          </p:cNvSpPr>
          <p:nvPr>
            <p:ph type="sldNum" sz="quarter" idx="12"/>
          </p:nvPr>
        </p:nvSpPr>
        <p:spPr/>
        <p:txBody>
          <a:body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315544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97A3A36-42E2-1DEF-9C87-9E48280BDB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3A5EAB-6246-2DAE-A379-C148CBD63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5978E7E-1D21-356F-0040-46729494CA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441111-F692-448C-BCF6-91AF5606A71B}" type="datetime1">
              <a:rPr kumimoji="1" lang="ja-JP" altLang="en-US" smtClean="0"/>
              <a:t>2025/12/25</a:t>
            </a:fld>
            <a:endParaRPr kumimoji="1" lang="ja-JP" altLang="en-US"/>
          </a:p>
        </p:txBody>
      </p:sp>
      <p:sp>
        <p:nvSpPr>
          <p:cNvPr id="5" name="フッター プレースホルダー 4">
            <a:extLst>
              <a:ext uri="{FF2B5EF4-FFF2-40B4-BE49-F238E27FC236}">
                <a16:creationId xmlns:a16="http://schemas.microsoft.com/office/drawing/2014/main" id="{B71F6597-C06A-CC7E-A01F-9067CA6254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98BDE8A-D320-2D9A-C610-81DA0AFB3E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0AA8A0C-CD05-4FD3-B973-D8E31167C9F0}" type="slidenum">
              <a:rPr kumimoji="1" lang="ja-JP" altLang="en-US" smtClean="0"/>
              <a:t>‹#›</a:t>
            </a:fld>
            <a:endParaRPr kumimoji="1" lang="ja-JP" altLang="en-US"/>
          </a:p>
        </p:txBody>
      </p:sp>
    </p:spTree>
    <p:extLst>
      <p:ext uri="{BB962C8B-B14F-4D97-AF65-F5344CB8AC3E}">
        <p14:creationId xmlns:p14="http://schemas.microsoft.com/office/powerpoint/2010/main" val="3025357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A8BAD-9383-47B1-8C3D-F936A64C45B0}" type="datetime1">
              <a:rPr kumimoji="1" lang="ja-JP" altLang="en-US" smtClean="0"/>
              <a:t>2025/12/25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6B557-9891-43C4-8FBA-8DB558AD7EFA}" type="slidenum">
              <a:rPr kumimoji="1" lang="ja-JP" altLang="en-US" smtClean="0"/>
              <a:t>‹#›</a:t>
            </a:fld>
            <a:endParaRPr kumimoji="1" lang="ja-JP" altLang="en-US"/>
          </a:p>
        </p:txBody>
      </p:sp>
    </p:spTree>
    <p:extLst>
      <p:ext uri="{BB962C8B-B14F-4D97-AF65-F5344CB8AC3E}">
        <p14:creationId xmlns:p14="http://schemas.microsoft.com/office/powerpoint/2010/main" val="9394955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p:cNvGraphicFramePr/>
          <p:nvPr>
            <p:extLst>
              <p:ext uri="{D42A27DB-BD31-4B8C-83A1-F6EECF244321}">
                <p14:modId xmlns:p14="http://schemas.microsoft.com/office/powerpoint/2010/main" val="1526265462"/>
              </p:ext>
            </p:extLst>
          </p:nvPr>
        </p:nvGraphicFramePr>
        <p:xfrm>
          <a:off x="2463245" y="3625191"/>
          <a:ext cx="6468899" cy="2966552"/>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直線コネクタ 7">
            <a:extLst>
              <a:ext uri="{FF2B5EF4-FFF2-40B4-BE49-F238E27FC236}">
                <a16:creationId xmlns:a16="http://schemas.microsoft.com/office/drawing/2014/main" id="{CD0DE85F-3903-361A-5BAB-08AE64747D8A}"/>
              </a:ext>
            </a:extLst>
          </p:cNvPr>
          <p:cNvCxnSpPr>
            <a:cxnSpLocks/>
          </p:cNvCxnSpPr>
          <p:nvPr/>
        </p:nvCxnSpPr>
        <p:spPr>
          <a:xfrm>
            <a:off x="73891" y="734501"/>
            <a:ext cx="12025745" cy="13871"/>
          </a:xfrm>
          <a:prstGeom prst="line">
            <a:avLst/>
          </a:prstGeom>
          <a:ln w="41275"/>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767700BF-FC33-8D98-064B-985B87D009E3}"/>
              </a:ext>
            </a:extLst>
          </p:cNvPr>
          <p:cNvSpPr txBox="1"/>
          <p:nvPr/>
        </p:nvSpPr>
        <p:spPr>
          <a:xfrm>
            <a:off x="0" y="82311"/>
            <a:ext cx="6096000" cy="523220"/>
          </a:xfrm>
          <a:prstGeom prst="rect">
            <a:avLst/>
          </a:prstGeom>
          <a:noFill/>
        </p:spPr>
        <p:txBody>
          <a:bodyPr wrap="square">
            <a:spAutoFit/>
          </a:bodyPr>
          <a:lstStyle/>
          <a:p>
            <a:r>
              <a:rPr lang="ja-JP" altLang="en-US" sz="2800" dirty="0">
                <a:solidFill>
                  <a:schemeClr val="tx2">
                    <a:lumMod val="90000"/>
                    <a:lumOff val="10000"/>
                  </a:schemeClr>
                </a:solidFill>
                <a:latin typeface="BIZ UDPゴシック" panose="020B0400000000000000" pitchFamily="50" charset="-128"/>
                <a:ea typeface="BIZ UDPゴシック" panose="020B0400000000000000" pitchFamily="50" charset="-128"/>
              </a:rPr>
              <a:t>３．財政計画について</a:t>
            </a:r>
          </a:p>
        </p:txBody>
      </p:sp>
      <p:sp>
        <p:nvSpPr>
          <p:cNvPr id="18" name="テキスト ボックス 17">
            <a:extLst>
              <a:ext uri="{FF2B5EF4-FFF2-40B4-BE49-F238E27FC236}">
                <a16:creationId xmlns:a16="http://schemas.microsoft.com/office/drawing/2014/main" id="{5E30045A-F0D8-0A37-CFC2-15AD9EFE7894}"/>
              </a:ext>
            </a:extLst>
          </p:cNvPr>
          <p:cNvSpPr txBox="1"/>
          <p:nvPr/>
        </p:nvSpPr>
        <p:spPr>
          <a:xfrm>
            <a:off x="73891" y="748372"/>
            <a:ext cx="4289957" cy="369332"/>
          </a:xfrm>
          <a:prstGeom prst="rect">
            <a:avLst/>
          </a:prstGeom>
          <a:noFill/>
        </p:spPr>
        <p:txBody>
          <a:bodyPr wrap="none">
            <a:spAutoFit/>
          </a:bodyPr>
          <a:lstStyle/>
          <a:p>
            <a:r>
              <a:rPr lang="ja-JP" altLang="en-US" dirty="0">
                <a:solidFill>
                  <a:schemeClr val="tx2">
                    <a:lumMod val="90000"/>
                    <a:lumOff val="10000"/>
                  </a:schemeClr>
                </a:solidFill>
                <a:latin typeface="BIZ UDPゴシック" panose="020B0400000000000000" pitchFamily="50" charset="-128"/>
                <a:ea typeface="BIZ UDPゴシック" panose="020B0400000000000000" pitchFamily="50" charset="-128"/>
              </a:rPr>
              <a:t>５　これからの課題について（</a:t>
            </a:r>
            <a:r>
              <a:rPr lang="en-US" altLang="ja-JP" dirty="0">
                <a:solidFill>
                  <a:schemeClr val="tx2">
                    <a:lumMod val="90000"/>
                    <a:lumOff val="10000"/>
                  </a:schemeClr>
                </a:solidFill>
                <a:latin typeface="BIZ UDPゴシック" panose="020B0400000000000000" pitchFamily="50" charset="-128"/>
                <a:ea typeface="BIZ UDPゴシック" panose="020B0400000000000000" pitchFamily="50" charset="-128"/>
              </a:rPr>
              <a:t>R7</a:t>
            </a:r>
            <a:r>
              <a:rPr lang="ja-JP" altLang="en-US" dirty="0">
                <a:solidFill>
                  <a:schemeClr val="tx2">
                    <a:lumMod val="90000"/>
                    <a:lumOff val="10000"/>
                  </a:schemeClr>
                </a:solidFill>
                <a:latin typeface="BIZ UDPゴシック" panose="020B0400000000000000" pitchFamily="50" charset="-128"/>
                <a:ea typeface="BIZ UDPゴシック" panose="020B0400000000000000" pitchFamily="50" charset="-128"/>
              </a:rPr>
              <a:t>～</a:t>
            </a:r>
            <a:r>
              <a:rPr lang="en-US" altLang="ja-JP" dirty="0" smtClean="0">
                <a:solidFill>
                  <a:schemeClr val="tx2">
                    <a:lumMod val="90000"/>
                    <a:lumOff val="10000"/>
                  </a:schemeClr>
                </a:solidFill>
                <a:latin typeface="BIZ UDPゴシック" panose="020B0400000000000000" pitchFamily="50" charset="-128"/>
                <a:ea typeface="BIZ UDPゴシック" panose="020B0400000000000000" pitchFamily="50" charset="-128"/>
              </a:rPr>
              <a:t>R18</a:t>
            </a:r>
            <a:r>
              <a:rPr lang="ja-JP" altLang="en-US" dirty="0" smtClean="0">
                <a:solidFill>
                  <a:schemeClr val="tx2">
                    <a:lumMod val="90000"/>
                    <a:lumOff val="10000"/>
                  </a:schemeClr>
                </a:solidFill>
                <a:latin typeface="BIZ UDPゴシック" panose="020B0400000000000000" pitchFamily="50" charset="-128"/>
                <a:ea typeface="BIZ UDPゴシック" panose="020B0400000000000000" pitchFamily="50" charset="-128"/>
              </a:rPr>
              <a:t>）</a:t>
            </a:r>
            <a:endParaRPr lang="ja-JP" altLang="en-US" dirty="0"/>
          </a:p>
        </p:txBody>
      </p:sp>
      <p:graphicFrame>
        <p:nvGraphicFramePr>
          <p:cNvPr id="10" name="オブジェクト 9"/>
          <p:cNvGraphicFramePr>
            <a:graphicFrameLocks noChangeAspect="1"/>
          </p:cNvGraphicFramePr>
          <p:nvPr>
            <p:extLst>
              <p:ext uri="{D42A27DB-BD31-4B8C-83A1-F6EECF244321}">
                <p14:modId xmlns:p14="http://schemas.microsoft.com/office/powerpoint/2010/main" val="1067260755"/>
              </p:ext>
            </p:extLst>
          </p:nvPr>
        </p:nvGraphicFramePr>
        <p:xfrm>
          <a:off x="295275" y="1122363"/>
          <a:ext cx="11547475" cy="2141537"/>
        </p:xfrm>
        <a:graphic>
          <a:graphicData uri="http://schemas.openxmlformats.org/presentationml/2006/ole">
            <mc:AlternateContent xmlns:mc="http://schemas.openxmlformats.org/markup-compatibility/2006">
              <mc:Choice xmlns:v="urn:schemas-microsoft-com:vml" Requires="v">
                <p:oleObj spid="_x0000_s15383" name="ワークシート" r:id="rId5" imgW="9220072" imgH="1485857" progId="Excel.Sheet.12">
                  <p:embed/>
                </p:oleObj>
              </mc:Choice>
              <mc:Fallback>
                <p:oleObj name="ワークシート" r:id="rId5" imgW="9220072" imgH="1485857" progId="Excel.Sheet.12">
                  <p:embed/>
                  <p:pic>
                    <p:nvPicPr>
                      <p:cNvPr id="10" name="オブジェクト 9"/>
                      <p:cNvPicPr/>
                      <p:nvPr/>
                    </p:nvPicPr>
                    <p:blipFill>
                      <a:blip r:embed="rId6"/>
                      <a:stretch>
                        <a:fillRect/>
                      </a:stretch>
                    </p:blipFill>
                    <p:spPr>
                      <a:xfrm>
                        <a:off x="295275" y="1122363"/>
                        <a:ext cx="11547475" cy="2141537"/>
                      </a:xfrm>
                      <a:prstGeom prst="rect">
                        <a:avLst/>
                      </a:prstGeom>
                    </p:spPr>
                  </p:pic>
                </p:oleObj>
              </mc:Fallback>
            </mc:AlternateContent>
          </a:graphicData>
        </a:graphic>
      </p:graphicFrame>
      <p:sp>
        <p:nvSpPr>
          <p:cNvPr id="11" name="テキスト ボックス 10"/>
          <p:cNvSpPr txBox="1"/>
          <p:nvPr/>
        </p:nvSpPr>
        <p:spPr>
          <a:xfrm>
            <a:off x="10748536" y="794538"/>
            <a:ext cx="1261884" cy="276999"/>
          </a:xfrm>
          <a:prstGeom prst="rect">
            <a:avLst/>
          </a:prstGeom>
          <a:noFill/>
        </p:spPr>
        <p:txBody>
          <a:bodyPr wrap="none" rtlCol="0">
            <a:spAutoFit/>
          </a:bodyPr>
          <a:lstStyle/>
          <a:p>
            <a:r>
              <a:rPr kumimoji="1" lang="ja-JP" altLang="en-US" sz="1200" dirty="0"/>
              <a:t>（単位：億円）</a:t>
            </a:r>
          </a:p>
        </p:txBody>
      </p:sp>
      <p:cxnSp>
        <p:nvCxnSpPr>
          <p:cNvPr id="14" name="直線コネクタ 13"/>
          <p:cNvCxnSpPr/>
          <p:nvPr/>
        </p:nvCxnSpPr>
        <p:spPr>
          <a:xfrm flipV="1">
            <a:off x="5286211" y="3930481"/>
            <a:ext cx="3645933" cy="7172"/>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17" name="テキスト ボックス 16"/>
          <p:cNvSpPr txBox="1"/>
          <p:nvPr/>
        </p:nvSpPr>
        <p:spPr>
          <a:xfrm>
            <a:off x="0" y="3302026"/>
            <a:ext cx="902811" cy="215444"/>
          </a:xfrm>
          <a:prstGeom prst="rect">
            <a:avLst/>
          </a:prstGeom>
          <a:noFill/>
        </p:spPr>
        <p:txBody>
          <a:bodyPr wrap="none" rtlCol="0">
            <a:spAutoFit/>
          </a:bodyPr>
          <a:lstStyle/>
          <a:p>
            <a:r>
              <a:rPr kumimoji="1" lang="ja-JP" altLang="en-US" sz="800" dirty="0"/>
              <a:t>（単位：億円）</a:t>
            </a:r>
          </a:p>
        </p:txBody>
      </p:sp>
      <p:sp>
        <p:nvSpPr>
          <p:cNvPr id="15" name="メモ 14"/>
          <p:cNvSpPr/>
          <p:nvPr/>
        </p:nvSpPr>
        <p:spPr>
          <a:xfrm>
            <a:off x="8932144" y="5708610"/>
            <a:ext cx="3150993" cy="555065"/>
          </a:xfrm>
          <a:prstGeom prst="foldedCorner">
            <a:avLst/>
          </a:prstGeom>
          <a:solidFill>
            <a:srgbClr val="FBEBE8"/>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b="1" dirty="0">
                <a:solidFill>
                  <a:schemeClr val="tx1"/>
                </a:solidFill>
              </a:rPr>
              <a:t>利益剰余金</a:t>
            </a:r>
            <a:r>
              <a:rPr kumimoji="1" lang="ja-JP" altLang="en-US" sz="1400" b="1" dirty="0">
                <a:solidFill>
                  <a:schemeClr val="tx1"/>
                </a:solidFill>
              </a:rPr>
              <a:t>：</a:t>
            </a:r>
            <a:r>
              <a:rPr lang="ja-JP" altLang="en-US" sz="1400" b="1" dirty="0">
                <a:solidFill>
                  <a:schemeClr val="tx1"/>
                </a:solidFill>
              </a:rPr>
              <a:t>令和</a:t>
            </a:r>
            <a:r>
              <a:rPr lang="en-US" altLang="ja-JP" sz="1400" b="1" dirty="0" smtClean="0">
                <a:solidFill>
                  <a:schemeClr val="tx1"/>
                </a:solidFill>
              </a:rPr>
              <a:t>1</a:t>
            </a:r>
            <a:r>
              <a:rPr lang="ja-JP" altLang="en-US" sz="1400" b="1" dirty="0">
                <a:solidFill>
                  <a:schemeClr val="tx1"/>
                </a:solidFill>
              </a:rPr>
              <a:t>１</a:t>
            </a:r>
            <a:r>
              <a:rPr lang="ja-JP" altLang="en-US" sz="1400" b="1" dirty="0" smtClean="0">
                <a:solidFill>
                  <a:schemeClr val="tx1"/>
                </a:solidFill>
              </a:rPr>
              <a:t>年度から</a:t>
            </a:r>
            <a:r>
              <a:rPr lang="ja-JP" altLang="en-US" sz="1400" b="1" dirty="0">
                <a:solidFill>
                  <a:schemeClr val="tx1"/>
                </a:solidFill>
              </a:rPr>
              <a:t>赤字</a:t>
            </a:r>
            <a:endParaRPr lang="en-US" altLang="ja-JP" sz="1400" b="1" dirty="0">
              <a:solidFill>
                <a:schemeClr val="tx1"/>
              </a:solidFill>
            </a:endParaRPr>
          </a:p>
          <a:p>
            <a:r>
              <a:rPr kumimoji="1" lang="ja-JP" altLang="en-US" sz="1400" b="1" dirty="0">
                <a:solidFill>
                  <a:schemeClr val="tx1"/>
                </a:solidFill>
              </a:rPr>
              <a:t>　　　　　　</a:t>
            </a:r>
            <a:r>
              <a:rPr kumimoji="1" lang="ja-JP" altLang="en-US" sz="1400" b="1" dirty="0" smtClean="0">
                <a:solidFill>
                  <a:schemeClr val="tx1"/>
                </a:solidFill>
              </a:rPr>
              <a:t>（</a:t>
            </a:r>
            <a:r>
              <a:rPr lang="ja-JP" altLang="en-US" sz="1400" b="1" dirty="0">
                <a:solidFill>
                  <a:schemeClr val="tx1"/>
                </a:solidFill>
              </a:rPr>
              <a:t>累積</a:t>
            </a:r>
            <a:r>
              <a:rPr kumimoji="1" lang="ja-JP" altLang="en-US" sz="1400" b="1" dirty="0" smtClean="0">
                <a:solidFill>
                  <a:schemeClr val="tx1"/>
                </a:solidFill>
              </a:rPr>
              <a:t>欠損</a:t>
            </a:r>
            <a:r>
              <a:rPr kumimoji="1" lang="ja-JP" altLang="en-US" sz="1400" b="1" dirty="0">
                <a:solidFill>
                  <a:schemeClr val="tx1"/>
                </a:solidFill>
              </a:rPr>
              <a:t>金）</a:t>
            </a:r>
            <a:endParaRPr kumimoji="1" lang="en-US" altLang="ja-JP" sz="1400" b="1" dirty="0">
              <a:solidFill>
                <a:schemeClr val="tx1"/>
              </a:solidFill>
            </a:endParaRPr>
          </a:p>
        </p:txBody>
      </p:sp>
      <p:sp>
        <p:nvSpPr>
          <p:cNvPr id="12" name="角丸四角形 11"/>
          <p:cNvSpPr/>
          <p:nvPr/>
        </p:nvSpPr>
        <p:spPr>
          <a:xfrm>
            <a:off x="8932144" y="3483315"/>
            <a:ext cx="3164763" cy="2009061"/>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ja-JP" altLang="en-US" sz="1400" b="1" dirty="0" smtClean="0">
                <a:solidFill>
                  <a:schemeClr val="tx1">
                    <a:lumMod val="75000"/>
                    <a:lumOff val="25000"/>
                  </a:schemeClr>
                </a:solidFill>
              </a:rPr>
              <a:t>＜流域下水道維持管理負担金について＞</a:t>
            </a:r>
            <a:endParaRPr lang="en-US" altLang="ja-JP" sz="1400" b="1" dirty="0">
              <a:solidFill>
                <a:schemeClr val="tx1">
                  <a:lumMod val="75000"/>
                  <a:lumOff val="25000"/>
                </a:schemeClr>
              </a:solidFill>
            </a:endParaRPr>
          </a:p>
          <a:p>
            <a:r>
              <a:rPr kumimoji="1" lang="ja-JP" altLang="en-US" sz="1400" dirty="0">
                <a:solidFill>
                  <a:schemeClr val="tx1">
                    <a:lumMod val="75000"/>
                    <a:lumOff val="25000"/>
                  </a:schemeClr>
                </a:solidFill>
              </a:rPr>
              <a:t>　</a:t>
            </a:r>
            <a:r>
              <a:rPr kumimoji="1" lang="en-US" altLang="ja-JP" sz="1400" dirty="0" smtClean="0">
                <a:solidFill>
                  <a:schemeClr val="tx1">
                    <a:lumMod val="75000"/>
                    <a:lumOff val="25000"/>
                  </a:schemeClr>
                </a:solidFill>
              </a:rPr>
              <a:t>R7.11.27</a:t>
            </a:r>
            <a:r>
              <a:rPr lang="ja-JP" altLang="en-US" sz="1400" dirty="0">
                <a:solidFill>
                  <a:schemeClr val="tx1">
                    <a:lumMod val="75000"/>
                    <a:lumOff val="25000"/>
                  </a:schemeClr>
                </a:solidFill>
              </a:rPr>
              <a:t>協</a:t>
            </a:r>
            <a:r>
              <a:rPr lang="ja-JP" altLang="en-US" sz="1400" dirty="0" smtClean="0">
                <a:solidFill>
                  <a:schemeClr val="tx1">
                    <a:lumMod val="75000"/>
                    <a:lumOff val="25000"/>
                  </a:schemeClr>
                </a:solidFill>
              </a:rPr>
              <a:t>議会資料より算出すると、</a:t>
            </a:r>
            <a:r>
              <a:rPr lang="en-US" altLang="ja-JP" sz="1400" dirty="0" smtClean="0">
                <a:solidFill>
                  <a:schemeClr val="tx1">
                    <a:lumMod val="75000"/>
                    <a:lumOff val="25000"/>
                  </a:schemeClr>
                </a:solidFill>
              </a:rPr>
              <a:t>R8</a:t>
            </a:r>
            <a:r>
              <a:rPr lang="ja-JP" altLang="en-US" sz="1400" dirty="0" smtClean="0">
                <a:solidFill>
                  <a:schemeClr val="tx1">
                    <a:lumMod val="75000"/>
                    <a:lumOff val="25000"/>
                  </a:schemeClr>
                </a:solidFill>
              </a:rPr>
              <a:t>において当初見込みより</a:t>
            </a:r>
            <a:r>
              <a:rPr lang="ja-JP" altLang="en-US" sz="1400" dirty="0">
                <a:solidFill>
                  <a:schemeClr val="tx1">
                    <a:lumMod val="75000"/>
                    <a:lumOff val="25000"/>
                  </a:schemeClr>
                </a:solidFill>
              </a:rPr>
              <a:t>、</a:t>
            </a:r>
            <a:r>
              <a:rPr kumimoji="1" lang="ja-JP" altLang="en-US" sz="1400" dirty="0" smtClean="0">
                <a:solidFill>
                  <a:schemeClr val="tx1">
                    <a:lumMod val="75000"/>
                    <a:lumOff val="25000"/>
                  </a:schemeClr>
                </a:solidFill>
              </a:rPr>
              <a:t>汚水費用で</a:t>
            </a:r>
            <a:r>
              <a:rPr kumimoji="1" lang="en-US" altLang="ja-JP" sz="1400" dirty="0" smtClean="0">
                <a:solidFill>
                  <a:schemeClr val="tx1">
                    <a:lumMod val="75000"/>
                    <a:lumOff val="25000"/>
                  </a:schemeClr>
                </a:solidFill>
              </a:rPr>
              <a:t>3.17</a:t>
            </a:r>
            <a:r>
              <a:rPr lang="ja-JP" altLang="en-US" sz="1400" dirty="0">
                <a:solidFill>
                  <a:schemeClr val="tx1">
                    <a:lumMod val="75000"/>
                    <a:lumOff val="25000"/>
                  </a:schemeClr>
                </a:solidFill>
              </a:rPr>
              <a:t>億</a:t>
            </a:r>
            <a:r>
              <a:rPr lang="ja-JP" altLang="en-US" sz="1400" dirty="0" smtClean="0">
                <a:solidFill>
                  <a:schemeClr val="tx1">
                    <a:lumMod val="75000"/>
                    <a:lumOff val="25000"/>
                  </a:schemeClr>
                </a:solidFill>
              </a:rPr>
              <a:t>円の増加となる。</a:t>
            </a:r>
            <a:r>
              <a:rPr lang="en-US" altLang="ja-JP" sz="1400" dirty="0" smtClean="0">
                <a:solidFill>
                  <a:schemeClr val="tx1">
                    <a:lumMod val="75000"/>
                    <a:lumOff val="25000"/>
                  </a:schemeClr>
                </a:solidFill>
              </a:rPr>
              <a:t>R9</a:t>
            </a:r>
            <a:r>
              <a:rPr lang="ja-JP" altLang="en-US" sz="1400" dirty="0" smtClean="0">
                <a:solidFill>
                  <a:schemeClr val="tx1">
                    <a:lumMod val="75000"/>
                    <a:lumOff val="25000"/>
                  </a:schemeClr>
                </a:solidFill>
              </a:rPr>
              <a:t>以降は、</a:t>
            </a:r>
            <a:r>
              <a:rPr lang="en-US" altLang="ja-JP" sz="1400" dirty="0" smtClean="0">
                <a:solidFill>
                  <a:schemeClr val="tx1">
                    <a:lumMod val="75000"/>
                    <a:lumOff val="25000"/>
                  </a:schemeClr>
                </a:solidFill>
              </a:rPr>
              <a:t>R8</a:t>
            </a:r>
            <a:r>
              <a:rPr lang="ja-JP" altLang="en-US" sz="1400" dirty="0" smtClean="0">
                <a:solidFill>
                  <a:schemeClr val="tx1">
                    <a:lumMod val="75000"/>
                    <a:lumOff val="25000"/>
                  </a:schemeClr>
                </a:solidFill>
              </a:rPr>
              <a:t>のスポットでの増加分を控除した上で、</a:t>
            </a:r>
            <a:r>
              <a:rPr lang="en-US" altLang="ja-JP" sz="1400" dirty="0" smtClean="0">
                <a:solidFill>
                  <a:schemeClr val="tx1">
                    <a:lumMod val="75000"/>
                    <a:lumOff val="25000"/>
                  </a:schemeClr>
                </a:solidFill>
              </a:rPr>
              <a:t>R10</a:t>
            </a:r>
            <a:r>
              <a:rPr lang="ja-JP" altLang="en-US" sz="1400" dirty="0" smtClean="0">
                <a:solidFill>
                  <a:schemeClr val="tx1">
                    <a:lumMod val="75000"/>
                    <a:lumOff val="25000"/>
                  </a:schemeClr>
                </a:solidFill>
              </a:rPr>
              <a:t>以降、毎期</a:t>
            </a:r>
            <a:r>
              <a:rPr lang="en-US" altLang="ja-JP" sz="1400" dirty="0" smtClean="0">
                <a:solidFill>
                  <a:schemeClr val="tx1">
                    <a:lumMod val="75000"/>
                    <a:lumOff val="25000"/>
                  </a:schemeClr>
                </a:solidFill>
              </a:rPr>
              <a:t>6</a:t>
            </a:r>
            <a:r>
              <a:rPr lang="ja-JP" altLang="en-US" sz="1400" dirty="0" smtClean="0">
                <a:solidFill>
                  <a:schemeClr val="tx1">
                    <a:lumMod val="75000"/>
                    <a:lumOff val="25000"/>
                  </a:schemeClr>
                </a:solidFill>
              </a:rPr>
              <a:t>％または</a:t>
            </a:r>
            <a:r>
              <a:rPr lang="en-US" altLang="ja-JP" sz="1400" dirty="0" smtClean="0">
                <a:solidFill>
                  <a:schemeClr val="tx1">
                    <a:lumMod val="75000"/>
                    <a:lumOff val="25000"/>
                  </a:schemeClr>
                </a:solidFill>
              </a:rPr>
              <a:t>10</a:t>
            </a:r>
            <a:r>
              <a:rPr lang="ja-JP" altLang="en-US" sz="1400" dirty="0" smtClean="0">
                <a:solidFill>
                  <a:schemeClr val="tx1">
                    <a:lumMod val="75000"/>
                    <a:lumOff val="25000"/>
                  </a:schemeClr>
                </a:solidFill>
              </a:rPr>
              <a:t>％の増を想定。</a:t>
            </a:r>
            <a:endParaRPr kumimoji="1" lang="en-US" altLang="ja-JP" sz="1200" dirty="0">
              <a:solidFill>
                <a:schemeClr val="tx1">
                  <a:lumMod val="75000"/>
                  <a:lumOff val="25000"/>
                </a:schemeClr>
              </a:solidFill>
            </a:endParaRPr>
          </a:p>
        </p:txBody>
      </p:sp>
      <p:sp>
        <p:nvSpPr>
          <p:cNvPr id="16" name="テキスト ボックス 15"/>
          <p:cNvSpPr txBox="1"/>
          <p:nvPr/>
        </p:nvSpPr>
        <p:spPr>
          <a:xfrm>
            <a:off x="8666807" y="160301"/>
            <a:ext cx="3175869" cy="369332"/>
          </a:xfrm>
          <a:prstGeom prst="rect">
            <a:avLst/>
          </a:prstGeom>
          <a:noFill/>
          <a:ln>
            <a:solidFill>
              <a:schemeClr val="tx1">
                <a:lumMod val="50000"/>
                <a:lumOff val="50000"/>
              </a:schemeClr>
            </a:solidFill>
          </a:ln>
        </p:spPr>
        <p:txBody>
          <a:bodyPr wrap="none" rtlCol="0">
            <a:spAutoFit/>
          </a:bodyPr>
          <a:lstStyle/>
          <a:p>
            <a:r>
              <a:rPr lang="en-US" altLang="ja-JP" dirty="0" smtClean="0"/>
              <a:t>R7.11.27</a:t>
            </a:r>
            <a:r>
              <a:rPr lang="ja-JP" altLang="en-US" dirty="0" smtClean="0"/>
              <a:t>流域協議会資料反映</a:t>
            </a:r>
            <a:endParaRPr kumimoji="1" lang="ja-JP" altLang="en-US" dirty="0"/>
          </a:p>
        </p:txBody>
      </p:sp>
      <p:sp>
        <p:nvSpPr>
          <p:cNvPr id="19" name="正方形/長方形 18"/>
          <p:cNvSpPr/>
          <p:nvPr/>
        </p:nvSpPr>
        <p:spPr>
          <a:xfrm>
            <a:off x="4354856" y="1112084"/>
            <a:ext cx="652827" cy="123451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336253" y="2346594"/>
            <a:ext cx="645299" cy="90460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グラフ 20"/>
          <p:cNvGraphicFramePr/>
          <p:nvPr>
            <p:extLst>
              <p:ext uri="{D42A27DB-BD31-4B8C-83A1-F6EECF244321}">
                <p14:modId xmlns:p14="http://schemas.microsoft.com/office/powerpoint/2010/main" val="2880836449"/>
              </p:ext>
            </p:extLst>
          </p:nvPr>
        </p:nvGraphicFramePr>
        <p:xfrm>
          <a:off x="-1488312" y="3583295"/>
          <a:ext cx="5852160" cy="3114959"/>
        </p:xfrm>
        <a:graphic>
          <a:graphicData uri="http://schemas.openxmlformats.org/drawingml/2006/chart">
            <c:chart xmlns:c="http://schemas.openxmlformats.org/drawingml/2006/chart" xmlns:r="http://schemas.openxmlformats.org/officeDocument/2006/relationships" r:id="rId7"/>
          </a:graphicData>
        </a:graphic>
      </p:graphicFrame>
      <p:cxnSp>
        <p:nvCxnSpPr>
          <p:cNvPr id="22" name="直線コネクタ 21"/>
          <p:cNvCxnSpPr/>
          <p:nvPr/>
        </p:nvCxnSpPr>
        <p:spPr>
          <a:xfrm flipV="1">
            <a:off x="902811" y="4050650"/>
            <a:ext cx="3489891" cy="23312"/>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23" name="テキスト ボックス 22"/>
          <p:cNvSpPr txBox="1"/>
          <p:nvPr/>
        </p:nvSpPr>
        <p:spPr>
          <a:xfrm>
            <a:off x="4317752" y="3292629"/>
            <a:ext cx="902811" cy="215444"/>
          </a:xfrm>
          <a:prstGeom prst="rect">
            <a:avLst/>
          </a:prstGeom>
          <a:noFill/>
        </p:spPr>
        <p:txBody>
          <a:bodyPr wrap="none" rtlCol="0">
            <a:spAutoFit/>
          </a:bodyPr>
          <a:lstStyle/>
          <a:p>
            <a:r>
              <a:rPr kumimoji="1" lang="ja-JP" altLang="en-US" sz="800" dirty="0"/>
              <a:t>（単位：億円）</a:t>
            </a:r>
          </a:p>
        </p:txBody>
      </p:sp>
      <p:sp>
        <p:nvSpPr>
          <p:cNvPr id="24" name="正方形/長方形 23"/>
          <p:cNvSpPr/>
          <p:nvPr/>
        </p:nvSpPr>
        <p:spPr>
          <a:xfrm>
            <a:off x="6295753" y="1112083"/>
            <a:ext cx="685800" cy="29743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856517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9327</TotalTime>
  <Words>318</Words>
  <Application>Microsoft Office PowerPoint</Application>
  <PresentationFormat>ワイド画面</PresentationFormat>
  <Paragraphs>17</Paragraphs>
  <Slides>1</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8" baseType="lpstr">
      <vt:lpstr>BIZ UDPゴシック</vt:lpstr>
      <vt:lpstr>游ゴシック</vt:lpstr>
      <vt:lpstr>游ゴシック Light</vt:lpstr>
      <vt:lpstr>Arial</vt:lpstr>
      <vt:lpstr>Office テーマ</vt:lpstr>
      <vt:lpstr>デザインの設定</vt:lpstr>
      <vt:lpstr>ワークシート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高槻市</dc:creator>
  <cp:lastModifiedBy>高槻市</cp:lastModifiedBy>
  <cp:revision>255</cp:revision>
  <cp:lastPrinted>2025-12-01T06:34:37Z</cp:lastPrinted>
  <dcterms:created xsi:type="dcterms:W3CDTF">2025-02-28T09:14:43Z</dcterms:created>
  <dcterms:modified xsi:type="dcterms:W3CDTF">2025-12-25T00:45:12Z</dcterms:modified>
</cp:coreProperties>
</file>