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801600" cy="96012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84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93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10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67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3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11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6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3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43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1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A34E0-EF0F-4A34-B9DA-9FE935853204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872FA-ED59-4B60-BE84-64A8E2F056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7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ctrTitle"/>
          </p:nvPr>
        </p:nvSpPr>
        <p:spPr>
          <a:xfrm>
            <a:off x="2800350" y="188139"/>
            <a:ext cx="7200900" cy="348566"/>
          </a:xfrm>
        </p:spPr>
        <p:txBody>
          <a:bodyPr>
            <a:normAutofit/>
          </a:bodyPr>
          <a:lstStyle/>
          <a:p>
            <a:r>
              <a:rPr lang="en-US" altLang="ja-JP" sz="1400" b="1" dirty="0"/>
              <a:t>【</a:t>
            </a:r>
            <a:r>
              <a:rPr lang="ja-JP" altLang="en-US" sz="1400" b="1" dirty="0" smtClean="0"/>
              <a:t>高槻市創業</a:t>
            </a:r>
            <a:r>
              <a:rPr lang="ja-JP" altLang="en-US" sz="1400" b="1" dirty="0"/>
              <a:t>・個店支援事業</a:t>
            </a:r>
            <a:r>
              <a:rPr lang="en-US" altLang="ja-JP" sz="1400" b="1" dirty="0"/>
              <a:t>】</a:t>
            </a:r>
            <a:r>
              <a:rPr lang="ja-JP" altLang="en-US" sz="1400" b="1" dirty="0"/>
              <a:t>事業計画（概要）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465686"/>
              </p:ext>
            </p:extLst>
          </p:nvPr>
        </p:nvGraphicFramePr>
        <p:xfrm>
          <a:off x="256505" y="542854"/>
          <a:ext cx="5680999" cy="1807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971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2954380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  <a:gridCol w="692440">
                  <a:extLst>
                    <a:ext uri="{9D8B030D-6E8A-4147-A177-3AD203B41FA5}">
                      <a16:colId xmlns:a16="http://schemas.microsoft.com/office/drawing/2014/main" val="743240174"/>
                    </a:ext>
                  </a:extLst>
                </a:gridCol>
                <a:gridCol w="1045208">
                  <a:extLst>
                    <a:ext uri="{9D8B030D-6E8A-4147-A177-3AD203B41FA5}">
                      <a16:colId xmlns:a16="http://schemas.microsoft.com/office/drawing/2014/main" val="2757462230"/>
                    </a:ext>
                  </a:extLst>
                </a:gridCol>
              </a:tblGrid>
              <a:tr h="429411">
                <a:tc gridSpan="4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１．創業者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27939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①氏名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（年齢）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　　　　　　　　　  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歳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②形態</a:t>
                      </a: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□個人事業主□法人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515112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③職歴・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経験等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401704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④人的ﾈｯﾄ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ﾜｰｸ等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341834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044121"/>
              </p:ext>
            </p:extLst>
          </p:nvPr>
        </p:nvGraphicFramePr>
        <p:xfrm>
          <a:off x="256505" y="2389349"/>
          <a:ext cx="5681000" cy="6789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971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990772">
                  <a:extLst>
                    <a:ext uri="{9D8B030D-6E8A-4147-A177-3AD203B41FA5}">
                      <a16:colId xmlns:a16="http://schemas.microsoft.com/office/drawing/2014/main" val="833486127"/>
                    </a:ext>
                  </a:extLst>
                </a:gridCol>
                <a:gridCol w="658650">
                  <a:extLst>
                    <a:ext uri="{9D8B030D-6E8A-4147-A177-3AD203B41FA5}">
                      <a16:colId xmlns:a16="http://schemas.microsoft.com/office/drawing/2014/main" val="3258021493"/>
                    </a:ext>
                  </a:extLst>
                </a:gridCol>
                <a:gridCol w="772327">
                  <a:extLst>
                    <a:ext uri="{9D8B030D-6E8A-4147-A177-3AD203B41FA5}">
                      <a16:colId xmlns:a16="http://schemas.microsoft.com/office/drawing/2014/main" val="2575165422"/>
                    </a:ext>
                  </a:extLst>
                </a:gridCol>
                <a:gridCol w="209831">
                  <a:extLst>
                    <a:ext uri="{9D8B030D-6E8A-4147-A177-3AD203B41FA5}">
                      <a16:colId xmlns:a16="http://schemas.microsoft.com/office/drawing/2014/main" val="719866196"/>
                    </a:ext>
                  </a:extLst>
                </a:gridCol>
                <a:gridCol w="702827">
                  <a:extLst>
                    <a:ext uri="{9D8B030D-6E8A-4147-A177-3AD203B41FA5}">
                      <a16:colId xmlns:a16="http://schemas.microsoft.com/office/drawing/2014/main" val="3420074521"/>
                    </a:ext>
                  </a:extLst>
                </a:gridCol>
                <a:gridCol w="1357622">
                  <a:extLst>
                    <a:ext uri="{9D8B030D-6E8A-4147-A177-3AD203B41FA5}">
                      <a16:colId xmlns:a16="http://schemas.microsoft.com/office/drawing/2014/main" val="3257370753"/>
                    </a:ext>
                  </a:extLst>
                </a:gridCol>
              </a:tblGrid>
              <a:tr h="312507">
                <a:tc gridSpan="7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２．事業内容・創業動機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401127"/>
                  </a:ext>
                </a:extLst>
              </a:tr>
              <a:tr h="599089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①屋号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②業種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業態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　　　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③出店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予定地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431405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④ｺﾝｾﾌﾟﾄ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95907"/>
                  </a:ext>
                </a:extLst>
              </a:tr>
              <a:tr h="2951595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⑤商品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ｻｰﾋﾞｽ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(</a:t>
                      </a:r>
                      <a:r>
                        <a:rPr kumimoji="1" lang="ja-JP" altLang="en-US" sz="1100" smtClean="0"/>
                        <a:t>写真・イメージ図</a:t>
                      </a:r>
                      <a:r>
                        <a:rPr kumimoji="1" lang="en-US" altLang="ja-JP" sz="1100" smtClean="0"/>
                        <a:t>)</a:t>
                      </a:r>
                      <a:endParaRPr kumimoji="1" lang="ja-JP" altLang="en-US" sz="1100" dirty="0"/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76677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⑥ｾｰﾙｽ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ﾎﾟｲﾝﾄ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110905"/>
                  </a:ext>
                </a:extLst>
              </a:tr>
              <a:tr h="72501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⑦高槻市で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創業する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動機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124867"/>
                  </a:ext>
                </a:extLst>
              </a:tr>
              <a:tr h="599089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⑧店舗ﾃﾞｻﾞｲﾝ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の考え方、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補助金の</a:t>
                      </a:r>
                      <a:endParaRPr kumimoji="1"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 smtClean="0">
                          <a:latin typeface="+mn-ea"/>
                          <a:ea typeface="+mn-ea"/>
                        </a:rPr>
                        <a:t>　活用方法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090045"/>
                  </a:ext>
                </a:extLst>
              </a:tr>
              <a:tr h="25085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⑨店舗規模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6012" marR="96012" marT="48006" marB="48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面積：　　㎡（フロア　　㎡、客席数　　席）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6012" marR="96012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865413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0539984" y="350749"/>
            <a:ext cx="2090928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825" dirty="0"/>
              <a:t>整理番号</a:t>
            </a:r>
            <a:r>
              <a:rPr kumimoji="1" lang="ja-JP" altLang="en-US" sz="825" dirty="0" smtClean="0"/>
              <a:t>：</a:t>
            </a:r>
            <a:r>
              <a:rPr kumimoji="1" lang="ja-JP" altLang="en-US" sz="825" dirty="0"/>
              <a:t>　</a:t>
            </a:r>
            <a:r>
              <a:rPr kumimoji="1" lang="en-US" altLang="ja-JP" sz="825" dirty="0" smtClean="0"/>
              <a:t>-</a:t>
            </a:r>
            <a:r>
              <a:rPr kumimoji="1" lang="ja-JP" altLang="en-US" sz="825" dirty="0" smtClean="0"/>
              <a:t>　</a:t>
            </a:r>
            <a:r>
              <a:rPr kumimoji="1" lang="en-US" altLang="ja-JP" sz="825" dirty="0" smtClean="0"/>
              <a:t>-</a:t>
            </a:r>
            <a:r>
              <a:rPr kumimoji="1" lang="ja-JP" altLang="en-US" sz="825" dirty="0" smtClean="0"/>
              <a:t>　　</a:t>
            </a:r>
            <a:endParaRPr kumimoji="1" lang="ja-JP" altLang="en-US" sz="825" dirty="0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013590"/>
              </p:ext>
            </p:extLst>
          </p:nvPr>
        </p:nvGraphicFramePr>
        <p:xfrm>
          <a:off x="6273193" y="659623"/>
          <a:ext cx="6324395" cy="3274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599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5249796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</a:tblGrid>
              <a:tr h="293321">
                <a:tc gridSpan="2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３．外部環境分析と店舗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553876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①ﾀｰｹﾞｯﾄ層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714156"/>
                  </a:ext>
                </a:extLst>
              </a:tr>
              <a:tr h="56367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②ﾀｰｹﾞｯﾄの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市場動向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417812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③広告方法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□ホームページ　　□</a:t>
                      </a:r>
                      <a:r>
                        <a:rPr kumimoji="1"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SNS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　　　）　　□</a:t>
                      </a:r>
                      <a:r>
                        <a:rPr kumimoji="1"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WEB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広告　　□新聞広告・折込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□地域情報誌　　　□ポスティング　　</a:t>
                      </a:r>
                      <a:r>
                        <a:rPr kumimoji="1" lang="ja-JP" altLang="en-US" sz="1100" baseline="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□ビラ配り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□その他（</a:t>
                      </a:r>
                      <a:r>
                        <a:rPr kumimoji="1" lang="ja-JP" altLang="en-US" sz="1100" baseline="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                                    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）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852204"/>
                  </a:ext>
                </a:extLst>
              </a:tr>
              <a:tr h="701284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④出店予定地、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物件を選</a:t>
                      </a:r>
                      <a:r>
                        <a:rPr kumimoji="1" lang="ja-JP" altLang="en-US" sz="1100" dirty="0" err="1" smtClean="0">
                          <a:solidFill>
                            <a:schemeClr val="tx1"/>
                          </a:solidFill>
                        </a:rPr>
                        <a:t>ん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1100" dirty="0" err="1" smtClean="0">
                          <a:solidFill>
                            <a:schemeClr val="tx1"/>
                          </a:solidFill>
                        </a:rPr>
                        <a:t>だ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⑤周辺の競合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　状況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370420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713274"/>
              </p:ext>
            </p:extLst>
          </p:nvPr>
        </p:nvGraphicFramePr>
        <p:xfrm>
          <a:off x="6273192" y="3914574"/>
          <a:ext cx="6324398" cy="2991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756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968270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  <a:gridCol w="1190280">
                  <a:extLst>
                    <a:ext uri="{9D8B030D-6E8A-4147-A177-3AD203B41FA5}">
                      <a16:colId xmlns:a16="http://schemas.microsoft.com/office/drawing/2014/main" val="276568346"/>
                    </a:ext>
                  </a:extLst>
                </a:gridCol>
                <a:gridCol w="519048">
                  <a:extLst>
                    <a:ext uri="{9D8B030D-6E8A-4147-A177-3AD203B41FA5}">
                      <a16:colId xmlns:a16="http://schemas.microsoft.com/office/drawing/2014/main" val="1331158329"/>
                    </a:ext>
                  </a:extLst>
                </a:gridCol>
                <a:gridCol w="644073">
                  <a:extLst>
                    <a:ext uri="{9D8B030D-6E8A-4147-A177-3AD203B41FA5}">
                      <a16:colId xmlns:a16="http://schemas.microsoft.com/office/drawing/2014/main" val="2015470661"/>
                    </a:ext>
                  </a:extLst>
                </a:gridCol>
                <a:gridCol w="468133">
                  <a:extLst>
                    <a:ext uri="{9D8B030D-6E8A-4147-A177-3AD203B41FA5}">
                      <a16:colId xmlns:a16="http://schemas.microsoft.com/office/drawing/2014/main" val="2166767859"/>
                    </a:ext>
                  </a:extLst>
                </a:gridCol>
                <a:gridCol w="168294">
                  <a:extLst>
                    <a:ext uri="{9D8B030D-6E8A-4147-A177-3AD203B41FA5}">
                      <a16:colId xmlns:a16="http://schemas.microsoft.com/office/drawing/2014/main" val="1215949603"/>
                    </a:ext>
                  </a:extLst>
                </a:gridCol>
                <a:gridCol w="1422544">
                  <a:extLst>
                    <a:ext uri="{9D8B030D-6E8A-4147-A177-3AD203B41FA5}">
                      <a16:colId xmlns:a16="http://schemas.microsoft.com/office/drawing/2014/main" val="2676719545"/>
                    </a:ext>
                  </a:extLst>
                </a:gridCol>
              </a:tblGrid>
              <a:tr h="382224">
                <a:tc gridSpan="8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４．開業資金計画　５．売上計画　６．収支計画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　　　　　　　　　　　　　　　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246986">
                <a:tc rowSpan="5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①開業資金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収入</a:t>
                      </a:r>
                      <a:endParaRPr lang="en-US" altLang="ja-JP" sz="1100" dirty="0" smtClean="0">
                        <a:latin typeface="+mn-ea"/>
                        <a:ea typeface="+mn-ea"/>
                      </a:endParaRPr>
                    </a:p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調達方法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ｲ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自己資金</a:t>
                      </a:r>
                      <a:endParaRPr lang="en-US" altLang="ja-JP" sz="1100" baseline="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合計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r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  <a:tr h="2308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ﾛ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借入その他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333987"/>
                  </a:ext>
                </a:extLst>
              </a:tr>
              <a:tr h="214689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支出</a:t>
                      </a:r>
                      <a:endParaRPr lang="en-US" altLang="ja-JP" sz="1100" dirty="0" smtClean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ﾊ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改装費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合計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r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759172"/>
                  </a:ext>
                </a:extLst>
              </a:tr>
              <a:tr h="2254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ﾆ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その他設備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80663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ﾎ</a:t>
                      </a:r>
                      <a:r>
                        <a:rPr lang="en-US" altLang="ja-JP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.</a:t>
                      </a:r>
                      <a:r>
                        <a:rPr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運転資金</a:t>
                      </a:r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r"/>
                      <a:endParaRPr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704759"/>
                  </a:ext>
                </a:extLst>
              </a:tr>
              <a:tr h="190271">
                <a:tc row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②売上計画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ⅰ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日商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平日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)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千円／日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年商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4">
                  <a:txBody>
                    <a:bodyPr/>
                    <a:lstStyle/>
                    <a:p>
                      <a:pPr marL="0" marR="0" lvl="0" indent="0" algn="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33964"/>
                  </a:ext>
                </a:extLst>
              </a:tr>
              <a:tr h="18265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ⅱ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日商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休日</a:t>
                      </a:r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)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千円／日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445102"/>
                  </a:ext>
                </a:extLst>
              </a:tr>
              <a:tr h="127406">
                <a:tc rowSpan="4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③収支計画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a 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年間売上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　　　　千円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11459"/>
                  </a:ext>
                </a:extLst>
              </a:tr>
              <a:tr h="200590">
                <a:tc vMerge="1"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b 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売上原価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原価率（</a:t>
                      </a:r>
                      <a:r>
                        <a:rPr kumimoji="1" lang="en-US" altLang="ja-JP" sz="1100" dirty="0" smtClean="0"/>
                        <a:t>b/a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/>
                        <a:t>％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73658"/>
                  </a:ext>
                </a:extLst>
              </a:tr>
              <a:tr h="169316">
                <a:tc vMerge="1"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c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 諸経費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</a:t>
                      </a:r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260709"/>
                  </a:ext>
                </a:extLst>
              </a:tr>
              <a:tr h="180746">
                <a:tc vMerge="1"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dirty="0" smtClean="0">
                          <a:latin typeface="+mn-ea"/>
                          <a:ea typeface="+mn-ea"/>
                        </a:rPr>
                        <a:t>d</a:t>
                      </a:r>
                      <a:r>
                        <a:rPr lang="ja-JP" altLang="en-US" sz="1100" dirty="0" smtClean="0">
                          <a:latin typeface="+mn-ea"/>
                          <a:ea typeface="+mn-ea"/>
                        </a:rPr>
                        <a:t> 営業利益</a:t>
                      </a:r>
                      <a:endParaRPr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kumimoji="1" lang="ja-JP" altLang="en-US" sz="11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利益率（</a:t>
                      </a:r>
                      <a:r>
                        <a:rPr kumimoji="1" lang="en-US" altLang="ja-JP" sz="1100" dirty="0" smtClean="0"/>
                        <a:t>d/a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/>
                        <a:t>％</a:t>
                      </a:r>
                      <a:endParaRPr kumimoji="1" lang="ja-JP" altLang="en-US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9266398"/>
                  </a:ext>
                </a:extLst>
              </a:tr>
            </a:tbl>
          </a:graphicData>
        </a:graphic>
      </p:graphicFrame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374882"/>
              </p:ext>
            </p:extLst>
          </p:nvPr>
        </p:nvGraphicFramePr>
        <p:xfrm>
          <a:off x="6273192" y="7092383"/>
          <a:ext cx="6291071" cy="116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532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5394539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</a:tblGrid>
              <a:tr h="270392">
                <a:tc gridSpan="2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７．街のにぎわいづくり・地域貢献等の取組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890207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市民ニーズ対応、地域貢献等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endParaRPr kumimoji="1" lang="en-US" altLang="ja-JP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ja-JP" altLang="en-US" sz="1100" dirty="0" smtClean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91320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26348" y="342055"/>
            <a:ext cx="12528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</a:t>
            </a:r>
            <a:r>
              <a:rPr kumimoji="1" lang="ja-JP" altLang="en-US" sz="1200" dirty="0" smtClean="0"/>
              <a:t>様式第２号）</a:t>
            </a:r>
            <a:endParaRPr kumimoji="1" lang="ja-JP" altLang="en-US" sz="1200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579734"/>
              </p:ext>
            </p:extLst>
          </p:nvPr>
        </p:nvGraphicFramePr>
        <p:xfrm>
          <a:off x="6273192" y="8439381"/>
          <a:ext cx="6052159" cy="739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894">
                  <a:extLst>
                    <a:ext uri="{9D8B030D-6E8A-4147-A177-3AD203B41FA5}">
                      <a16:colId xmlns:a16="http://schemas.microsoft.com/office/drawing/2014/main" val="792707004"/>
                    </a:ext>
                  </a:extLst>
                </a:gridCol>
                <a:gridCol w="841265">
                  <a:extLst>
                    <a:ext uri="{9D8B030D-6E8A-4147-A177-3AD203B41FA5}">
                      <a16:colId xmlns:a16="http://schemas.microsoft.com/office/drawing/2014/main" val="3705527526"/>
                    </a:ext>
                  </a:extLst>
                </a:gridCol>
              </a:tblGrid>
              <a:tr h="248861">
                <a:tc gridSpan="2">
                  <a:txBody>
                    <a:bodyPr/>
                    <a:lstStyle/>
                    <a:p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８．その他　</a:t>
                      </a:r>
                      <a:r>
                        <a:rPr kumimoji="1" lang="en-US" altLang="ja-JP" sz="130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300" dirty="0" smtClean="0">
                          <a:solidFill>
                            <a:schemeClr val="tx1"/>
                          </a:solidFill>
                        </a:rPr>
                        <a:t>該当する場合のみチェックを入れる</a:t>
                      </a:r>
                      <a:endParaRPr kumimoji="1" lang="ja-JP" alt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0231767"/>
                  </a:ext>
                </a:extLst>
              </a:tr>
              <a:tr h="2046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項目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チェック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280545"/>
                  </a:ext>
                </a:extLst>
              </a:tr>
              <a:tr h="21316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様式第３号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「将棋のまち高槻」に資する事項に該当する場合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☐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302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26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</TotalTime>
  <Words>418</Words>
  <Application>Microsoft Office PowerPoint</Application>
  <PresentationFormat>A3 297x420 mm</PresentationFormat>
  <Paragraphs>97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【高槻市創業・個店支援事業】事業計画（概要）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【高槻市地域商業活性化創業・個店支援事業】事業計画（概要）</dc:title>
  <dc:creator>高槻市</dc:creator>
  <cp:lastModifiedBy>高槻市</cp:lastModifiedBy>
  <cp:revision>21</cp:revision>
  <cp:lastPrinted>2026-02-24T03:31:26Z</cp:lastPrinted>
  <dcterms:created xsi:type="dcterms:W3CDTF">2024-07-03T06:42:14Z</dcterms:created>
  <dcterms:modified xsi:type="dcterms:W3CDTF">2026-03-19T10:06:54Z</dcterms:modified>
</cp:coreProperties>
</file>