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</p:sldIdLst>
  <p:sldSz cx="12801600" cy="9601200" type="A3"/>
  <p:notesSz cx="6735763" cy="98663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8" d="100"/>
          <a:sy n="88" d="100"/>
        </p:scale>
        <p:origin x="1260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60120" y="1571308"/>
            <a:ext cx="10881360" cy="3342640"/>
          </a:xfrm>
        </p:spPr>
        <p:txBody>
          <a:bodyPr anchor="b"/>
          <a:lstStyle>
            <a:lvl1pPr algn="ctr">
              <a:defRPr sz="84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0200" y="5042853"/>
            <a:ext cx="9601200" cy="2318067"/>
          </a:xfrm>
        </p:spPr>
        <p:txBody>
          <a:bodyPr/>
          <a:lstStyle>
            <a:lvl1pPr marL="0" indent="0" algn="ctr">
              <a:buNone/>
              <a:defRPr sz="3360"/>
            </a:lvl1pPr>
            <a:lvl2pPr marL="640080" indent="0" algn="ctr">
              <a:buNone/>
              <a:defRPr sz="2800"/>
            </a:lvl2pPr>
            <a:lvl3pPr marL="1280160" indent="0" algn="ctr">
              <a:buNone/>
              <a:defRPr sz="2520"/>
            </a:lvl3pPr>
            <a:lvl4pPr marL="1920240" indent="0" algn="ctr">
              <a:buNone/>
              <a:defRPr sz="2240"/>
            </a:lvl4pPr>
            <a:lvl5pPr marL="2560320" indent="0" algn="ctr">
              <a:buNone/>
              <a:defRPr sz="2240"/>
            </a:lvl5pPr>
            <a:lvl6pPr marL="3200400" indent="0" algn="ctr">
              <a:buNone/>
              <a:defRPr sz="2240"/>
            </a:lvl6pPr>
            <a:lvl7pPr marL="3840480" indent="0" algn="ctr">
              <a:buNone/>
              <a:defRPr sz="2240"/>
            </a:lvl7pPr>
            <a:lvl8pPr marL="4480560" indent="0" algn="ctr">
              <a:buNone/>
              <a:defRPr sz="2240"/>
            </a:lvl8pPr>
            <a:lvl9pPr marL="5120640" indent="0" algn="ctr">
              <a:buNone/>
              <a:defRPr sz="2240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A34E0-EF0F-4A34-B9DA-9FE935853204}" type="datetimeFigureOut">
              <a:rPr kumimoji="1" lang="ja-JP" altLang="en-US" smtClean="0"/>
              <a:t>2024/9/17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872FA-ED59-4B60-BE84-64A8E2F0569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378444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A34E0-EF0F-4A34-B9DA-9FE935853204}" type="datetimeFigureOut">
              <a:rPr kumimoji="1" lang="ja-JP" altLang="en-US" smtClean="0"/>
              <a:t>2024/9/17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872FA-ED59-4B60-BE84-64A8E2F0569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224063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1146" y="511175"/>
            <a:ext cx="2760345" cy="8136573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80111" y="511175"/>
            <a:ext cx="8121015" cy="8136573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A34E0-EF0F-4A34-B9DA-9FE935853204}" type="datetimeFigureOut">
              <a:rPr kumimoji="1" lang="ja-JP" altLang="en-US" smtClean="0"/>
              <a:t>2024/9/17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872FA-ED59-4B60-BE84-64A8E2F0569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39363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A34E0-EF0F-4A34-B9DA-9FE935853204}" type="datetimeFigureOut">
              <a:rPr kumimoji="1" lang="ja-JP" altLang="en-US" smtClean="0"/>
              <a:t>2024/9/17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872FA-ED59-4B60-BE84-64A8E2F0569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001098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3443" y="2393635"/>
            <a:ext cx="11041380" cy="3993832"/>
          </a:xfrm>
        </p:spPr>
        <p:txBody>
          <a:bodyPr anchor="b"/>
          <a:lstStyle>
            <a:lvl1pPr>
              <a:defRPr sz="84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3443" y="6425250"/>
            <a:ext cx="11041380" cy="2100262"/>
          </a:xfrm>
        </p:spPr>
        <p:txBody>
          <a:bodyPr/>
          <a:lstStyle>
            <a:lvl1pPr marL="0" indent="0">
              <a:buNone/>
              <a:defRPr sz="3360">
                <a:solidFill>
                  <a:schemeClr val="tx1"/>
                </a:solidFill>
              </a:defRPr>
            </a:lvl1pPr>
            <a:lvl2pPr marL="64008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2pPr>
            <a:lvl3pPr marL="1280160" indent="0">
              <a:buNone/>
              <a:defRPr sz="2520">
                <a:solidFill>
                  <a:schemeClr val="tx1">
                    <a:tint val="75000"/>
                  </a:schemeClr>
                </a:solidFill>
              </a:defRPr>
            </a:lvl3pPr>
            <a:lvl4pPr marL="19202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4pPr>
            <a:lvl5pPr marL="256032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5pPr>
            <a:lvl6pPr marL="320040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6pPr>
            <a:lvl7pPr marL="384048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7pPr>
            <a:lvl8pPr marL="448056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8pPr>
            <a:lvl9pPr marL="51206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A34E0-EF0F-4A34-B9DA-9FE935853204}" type="datetimeFigureOut">
              <a:rPr kumimoji="1" lang="ja-JP" altLang="en-US" smtClean="0"/>
              <a:t>2024/9/17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872FA-ED59-4B60-BE84-64A8E2F0569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296782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80110" y="2555875"/>
            <a:ext cx="5440680" cy="6091873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80810" y="2555875"/>
            <a:ext cx="5440680" cy="6091873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A34E0-EF0F-4A34-B9DA-9FE935853204}" type="datetimeFigureOut">
              <a:rPr kumimoji="1" lang="ja-JP" altLang="en-US" smtClean="0"/>
              <a:t>2024/9/17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872FA-ED59-4B60-BE84-64A8E2F0569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000382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7" y="511177"/>
            <a:ext cx="11041380" cy="1855788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1779" y="2353628"/>
            <a:ext cx="5415676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81779" y="3507105"/>
            <a:ext cx="5415676" cy="5158423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80811" y="2353628"/>
            <a:ext cx="5442347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80811" y="3507105"/>
            <a:ext cx="5442347" cy="5158423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A34E0-EF0F-4A34-B9DA-9FE935853204}" type="datetimeFigureOut">
              <a:rPr kumimoji="1" lang="ja-JP" altLang="en-US" smtClean="0"/>
              <a:t>2024/9/17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872FA-ED59-4B60-BE84-64A8E2F0569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871133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A34E0-EF0F-4A34-B9DA-9FE935853204}" type="datetimeFigureOut">
              <a:rPr kumimoji="1" lang="ja-JP" altLang="en-US" smtClean="0"/>
              <a:t>2024/9/17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872FA-ED59-4B60-BE84-64A8E2F0569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87684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A34E0-EF0F-4A34-B9DA-9FE935853204}" type="datetimeFigureOut">
              <a:rPr kumimoji="1" lang="ja-JP" altLang="en-US" smtClean="0"/>
              <a:t>2024/9/17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872FA-ED59-4B60-BE84-64A8E2F0569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90364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42347" y="1382397"/>
            <a:ext cx="6480810" cy="6823075"/>
          </a:xfrm>
        </p:spPr>
        <p:txBody>
          <a:bodyPr/>
          <a:lstStyle>
            <a:lvl1pPr>
              <a:defRPr sz="4480"/>
            </a:lvl1pPr>
            <a:lvl2pPr>
              <a:defRPr sz="3920"/>
            </a:lvl2pPr>
            <a:lvl3pPr>
              <a:defRPr sz="336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A34E0-EF0F-4A34-B9DA-9FE935853204}" type="datetimeFigureOut">
              <a:rPr kumimoji="1" lang="ja-JP" altLang="en-US" smtClean="0"/>
              <a:t>2024/9/17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872FA-ED59-4B60-BE84-64A8E2F0569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014350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42347" y="1382397"/>
            <a:ext cx="6480810" cy="6823075"/>
          </a:xfrm>
        </p:spPr>
        <p:txBody>
          <a:bodyPr anchor="t"/>
          <a:lstStyle>
            <a:lvl1pPr marL="0" indent="0">
              <a:buNone/>
              <a:defRPr sz="4480"/>
            </a:lvl1pPr>
            <a:lvl2pPr marL="640080" indent="0">
              <a:buNone/>
              <a:defRPr sz="3920"/>
            </a:lvl2pPr>
            <a:lvl3pPr marL="1280160" indent="0">
              <a:buNone/>
              <a:defRPr sz="3360"/>
            </a:lvl3pPr>
            <a:lvl4pPr marL="1920240" indent="0">
              <a:buNone/>
              <a:defRPr sz="2800"/>
            </a:lvl4pPr>
            <a:lvl5pPr marL="2560320" indent="0">
              <a:buNone/>
              <a:defRPr sz="2800"/>
            </a:lvl5pPr>
            <a:lvl6pPr marL="3200400" indent="0">
              <a:buNone/>
              <a:defRPr sz="2800"/>
            </a:lvl6pPr>
            <a:lvl7pPr marL="3840480" indent="0">
              <a:buNone/>
              <a:defRPr sz="2800"/>
            </a:lvl7pPr>
            <a:lvl8pPr marL="4480560" indent="0">
              <a:buNone/>
              <a:defRPr sz="2800"/>
            </a:lvl8pPr>
            <a:lvl9pPr marL="5120640" indent="0">
              <a:buNone/>
              <a:defRPr sz="28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A34E0-EF0F-4A34-B9DA-9FE935853204}" type="datetimeFigureOut">
              <a:rPr kumimoji="1" lang="ja-JP" altLang="en-US" smtClean="0"/>
              <a:t>2024/9/17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872FA-ED59-4B60-BE84-64A8E2F0569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195136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80110" y="511177"/>
            <a:ext cx="11041380" cy="18557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0110" y="2555875"/>
            <a:ext cx="11041380" cy="60918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8011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AA34E0-EF0F-4A34-B9DA-9FE935853204}" type="datetimeFigureOut">
              <a:rPr kumimoji="1" lang="ja-JP" altLang="en-US" smtClean="0"/>
              <a:t>2024/9/17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240530" y="8898892"/>
            <a:ext cx="432054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04113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5872FA-ED59-4B60-BE84-64A8E2F0569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52716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1280160" rtl="0" eaLnBrk="1" latinLnBrk="0" hangingPunct="1">
        <a:lnSpc>
          <a:spcPct val="90000"/>
        </a:lnSpc>
        <a:spcBef>
          <a:spcPct val="0"/>
        </a:spcBef>
        <a:buNone/>
        <a:defRPr kumimoji="1" sz="61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20040" indent="-320040" algn="l" defTabSz="1280160" rtl="0" eaLnBrk="1" latinLnBrk="0" hangingPunct="1">
        <a:lnSpc>
          <a:spcPct val="90000"/>
        </a:lnSpc>
        <a:spcBef>
          <a:spcPts val="1400"/>
        </a:spcBef>
        <a:buFont typeface="Arial" panose="020B0604020202020204" pitchFamily="34" charset="0"/>
        <a:buChar char="•"/>
        <a:defRPr kumimoji="1" sz="3920" kern="1200">
          <a:solidFill>
            <a:schemeClr val="tx1"/>
          </a:solidFill>
          <a:latin typeface="+mn-lt"/>
          <a:ea typeface="+mn-ea"/>
          <a:cs typeface="+mn-cs"/>
        </a:defRPr>
      </a:lvl1pPr>
      <a:lvl2pPr marL="9601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3360" kern="1200">
          <a:solidFill>
            <a:schemeClr val="tx1"/>
          </a:solidFill>
          <a:latin typeface="+mn-lt"/>
          <a:ea typeface="+mn-ea"/>
          <a:cs typeface="+mn-cs"/>
        </a:defRPr>
      </a:lvl2pPr>
      <a:lvl3pPr marL="16002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22402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88036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52044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41605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4406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8016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56032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20040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384048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48056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12064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1"/>
          <p:cNvSpPr>
            <a:spLocks noGrp="1"/>
          </p:cNvSpPr>
          <p:nvPr>
            <p:ph type="ctrTitle"/>
          </p:nvPr>
        </p:nvSpPr>
        <p:spPr>
          <a:xfrm>
            <a:off x="2800350" y="54789"/>
            <a:ext cx="7200900" cy="348566"/>
          </a:xfrm>
        </p:spPr>
        <p:txBody>
          <a:bodyPr>
            <a:normAutofit/>
          </a:bodyPr>
          <a:lstStyle/>
          <a:p>
            <a:r>
              <a:rPr lang="en-US" altLang="ja-JP" sz="1400" b="1" dirty="0"/>
              <a:t>【</a:t>
            </a:r>
            <a:r>
              <a:rPr lang="ja-JP" altLang="en-US" sz="1400" b="1" dirty="0" smtClean="0"/>
              <a:t>高槻市創業</a:t>
            </a:r>
            <a:r>
              <a:rPr lang="ja-JP" altLang="en-US" sz="1400" b="1" dirty="0"/>
              <a:t>・個店支援事業</a:t>
            </a:r>
            <a:r>
              <a:rPr lang="en-US" altLang="ja-JP" sz="1400" b="1" dirty="0"/>
              <a:t>】</a:t>
            </a:r>
            <a:r>
              <a:rPr lang="ja-JP" altLang="en-US" sz="1400" b="1" dirty="0"/>
              <a:t>事業計画（概要）</a:t>
            </a:r>
          </a:p>
        </p:txBody>
      </p:sp>
      <p:graphicFrame>
        <p:nvGraphicFramePr>
          <p:cNvPr id="5" name="表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6253644"/>
              </p:ext>
            </p:extLst>
          </p:nvPr>
        </p:nvGraphicFramePr>
        <p:xfrm>
          <a:off x="256505" y="399979"/>
          <a:ext cx="5680999" cy="180710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88971">
                  <a:extLst>
                    <a:ext uri="{9D8B030D-6E8A-4147-A177-3AD203B41FA5}">
                      <a16:colId xmlns:a16="http://schemas.microsoft.com/office/drawing/2014/main" val="792707004"/>
                    </a:ext>
                  </a:extLst>
                </a:gridCol>
                <a:gridCol w="2954380">
                  <a:extLst>
                    <a:ext uri="{9D8B030D-6E8A-4147-A177-3AD203B41FA5}">
                      <a16:colId xmlns:a16="http://schemas.microsoft.com/office/drawing/2014/main" val="3705527526"/>
                    </a:ext>
                  </a:extLst>
                </a:gridCol>
                <a:gridCol w="692440">
                  <a:extLst>
                    <a:ext uri="{9D8B030D-6E8A-4147-A177-3AD203B41FA5}">
                      <a16:colId xmlns:a16="http://schemas.microsoft.com/office/drawing/2014/main" val="743240174"/>
                    </a:ext>
                  </a:extLst>
                </a:gridCol>
                <a:gridCol w="1045208">
                  <a:extLst>
                    <a:ext uri="{9D8B030D-6E8A-4147-A177-3AD203B41FA5}">
                      <a16:colId xmlns:a16="http://schemas.microsoft.com/office/drawing/2014/main" val="2757462230"/>
                    </a:ext>
                  </a:extLst>
                </a:gridCol>
              </a:tblGrid>
              <a:tr h="429411">
                <a:tc gridSpan="4">
                  <a:txBody>
                    <a:bodyPr/>
                    <a:lstStyle/>
                    <a:p>
                      <a:r>
                        <a:rPr kumimoji="1" lang="ja-JP" altLang="en-US" sz="1300" dirty="0" smtClean="0">
                          <a:solidFill>
                            <a:schemeClr val="tx1"/>
                          </a:solidFill>
                        </a:rPr>
                        <a:t>１．創業者</a:t>
                      </a:r>
                      <a:endParaRPr kumimoji="1" lang="ja-JP" altLang="en-US" sz="1300" dirty="0">
                        <a:solidFill>
                          <a:schemeClr val="tx1"/>
                        </a:solidFill>
                      </a:endParaRPr>
                    </a:p>
                  </a:txBody>
                  <a:tcPr marL="96012" marR="96012" marT="48006" marB="48006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80231767"/>
                  </a:ext>
                </a:extLst>
              </a:tr>
              <a:tr h="279390">
                <a:tc>
                  <a:txBody>
                    <a:bodyPr/>
                    <a:lstStyle/>
                    <a:p>
                      <a:r>
                        <a:rPr kumimoji="1" lang="ja-JP" altLang="en-US" sz="1100" dirty="0" smtClean="0">
                          <a:solidFill>
                            <a:schemeClr val="tx1"/>
                          </a:solidFill>
                        </a:rPr>
                        <a:t>①氏名</a:t>
                      </a:r>
                      <a:endParaRPr kumimoji="1" lang="en-US" altLang="ja-JP" sz="1100" dirty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kumimoji="1" lang="ja-JP" altLang="en-US" sz="1100" dirty="0" smtClean="0">
                          <a:solidFill>
                            <a:schemeClr val="tx1"/>
                          </a:solidFill>
                        </a:rPr>
                        <a:t>（年齢）</a:t>
                      </a:r>
                      <a:endParaRPr kumimoji="1" lang="ja-JP" alt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 marL="96012" marR="96012" marT="48006" marB="4800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100" dirty="0" smtClean="0">
                          <a:solidFill>
                            <a:schemeClr val="tx1"/>
                          </a:solidFill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　　　　　　　　　　　　　　   </a:t>
                      </a:r>
                      <a:r>
                        <a:rPr kumimoji="1" lang="en-US" altLang="ja-JP" sz="1100" dirty="0" smtClean="0">
                          <a:solidFill>
                            <a:schemeClr val="tx1"/>
                          </a:solidFill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(</a:t>
                      </a:r>
                      <a:r>
                        <a:rPr kumimoji="1" lang="ja-JP" altLang="en-US" sz="1100" dirty="0" smtClean="0">
                          <a:solidFill>
                            <a:schemeClr val="tx1"/>
                          </a:solidFill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　　歳</a:t>
                      </a:r>
                      <a:r>
                        <a:rPr kumimoji="1" lang="en-US" altLang="ja-JP" sz="1100" dirty="0" smtClean="0">
                          <a:solidFill>
                            <a:schemeClr val="tx1"/>
                          </a:solidFill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)</a:t>
                      </a:r>
                      <a:endParaRPr kumimoji="1" lang="ja-JP" altLang="en-US" sz="1100" dirty="0">
                        <a:solidFill>
                          <a:schemeClr val="tx1"/>
                        </a:solidFill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marL="96012" marR="96012" marT="48006" marB="4800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dirty="0" smtClean="0">
                          <a:solidFill>
                            <a:schemeClr val="tx1"/>
                          </a:solidFill>
                        </a:rPr>
                        <a:t>②形態</a:t>
                      </a:r>
                    </a:p>
                  </a:txBody>
                  <a:tcPr marL="96012" marR="96012" marT="48006" marB="4800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dirty="0" smtClean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□個人事業主□法人</a:t>
                      </a:r>
                      <a:endParaRPr kumimoji="1" lang="en-US" altLang="ja-JP" sz="1100" dirty="0" smtClean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marL="96012" marR="96012" marT="48006" marB="4800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50291320"/>
                  </a:ext>
                </a:extLst>
              </a:tr>
              <a:tr h="515112">
                <a:tc>
                  <a:txBody>
                    <a:bodyPr/>
                    <a:lstStyle/>
                    <a:p>
                      <a:r>
                        <a:rPr kumimoji="1" lang="ja-JP" altLang="en-US" sz="1100" dirty="0" smtClean="0">
                          <a:solidFill>
                            <a:schemeClr val="tx1"/>
                          </a:solidFill>
                        </a:rPr>
                        <a:t>③職歴・</a:t>
                      </a:r>
                      <a:endParaRPr kumimoji="1" lang="en-US" altLang="ja-JP" sz="1100" dirty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kumimoji="1" lang="ja-JP" altLang="en-US" sz="1100" dirty="0" smtClean="0">
                          <a:solidFill>
                            <a:schemeClr val="tx1"/>
                          </a:solidFill>
                        </a:rPr>
                        <a:t>　経験等</a:t>
                      </a:r>
                      <a:endParaRPr kumimoji="1" lang="en-US" altLang="ja-JP" sz="1100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96012" marR="96012" marT="48006" marB="4800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endParaRPr kumimoji="1" lang="en-US" altLang="ja-JP" sz="1100" dirty="0" smtClean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marL="96012" marR="96012" marT="48006" marB="4800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09233964"/>
                  </a:ext>
                </a:extLst>
              </a:tr>
              <a:tr h="401704">
                <a:tc>
                  <a:txBody>
                    <a:bodyPr/>
                    <a:lstStyle/>
                    <a:p>
                      <a:r>
                        <a:rPr kumimoji="1" lang="ja-JP" altLang="en-US" sz="1100" dirty="0" smtClean="0">
                          <a:solidFill>
                            <a:schemeClr val="tx1"/>
                          </a:solidFill>
                        </a:rPr>
                        <a:t>④人的ﾈｯﾄ</a:t>
                      </a:r>
                      <a:endParaRPr kumimoji="1" lang="en-US" altLang="ja-JP" sz="1100" dirty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kumimoji="1" lang="ja-JP" altLang="en-US" sz="1100" dirty="0" smtClean="0">
                          <a:solidFill>
                            <a:schemeClr val="tx1"/>
                          </a:solidFill>
                        </a:rPr>
                        <a:t>　ﾜｰｸ等</a:t>
                      </a:r>
                      <a:endParaRPr kumimoji="1" lang="en-US" altLang="ja-JP" sz="1100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96012" marR="96012" marT="48006" marB="4800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100" dirty="0" smtClean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  <a:p>
                      <a:endParaRPr kumimoji="1" lang="en-US" altLang="ja-JP" sz="1100" dirty="0" smtClean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marL="96012" marR="96012" marT="48006" marB="4800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70341834"/>
                  </a:ext>
                </a:extLst>
              </a:tr>
            </a:tbl>
          </a:graphicData>
        </a:graphic>
      </p:graphicFrame>
      <p:graphicFrame>
        <p:nvGraphicFramePr>
          <p:cNvPr id="6" name="表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66783144"/>
              </p:ext>
            </p:extLst>
          </p:nvPr>
        </p:nvGraphicFramePr>
        <p:xfrm>
          <a:off x="256505" y="2317960"/>
          <a:ext cx="5681000" cy="678917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88971">
                  <a:extLst>
                    <a:ext uri="{9D8B030D-6E8A-4147-A177-3AD203B41FA5}">
                      <a16:colId xmlns:a16="http://schemas.microsoft.com/office/drawing/2014/main" val="792707004"/>
                    </a:ext>
                  </a:extLst>
                </a:gridCol>
                <a:gridCol w="990772">
                  <a:extLst>
                    <a:ext uri="{9D8B030D-6E8A-4147-A177-3AD203B41FA5}">
                      <a16:colId xmlns:a16="http://schemas.microsoft.com/office/drawing/2014/main" val="833486127"/>
                    </a:ext>
                  </a:extLst>
                </a:gridCol>
                <a:gridCol w="658650">
                  <a:extLst>
                    <a:ext uri="{9D8B030D-6E8A-4147-A177-3AD203B41FA5}">
                      <a16:colId xmlns:a16="http://schemas.microsoft.com/office/drawing/2014/main" val="3258021493"/>
                    </a:ext>
                  </a:extLst>
                </a:gridCol>
                <a:gridCol w="772327">
                  <a:extLst>
                    <a:ext uri="{9D8B030D-6E8A-4147-A177-3AD203B41FA5}">
                      <a16:colId xmlns:a16="http://schemas.microsoft.com/office/drawing/2014/main" val="2575165422"/>
                    </a:ext>
                  </a:extLst>
                </a:gridCol>
                <a:gridCol w="209831">
                  <a:extLst>
                    <a:ext uri="{9D8B030D-6E8A-4147-A177-3AD203B41FA5}">
                      <a16:colId xmlns:a16="http://schemas.microsoft.com/office/drawing/2014/main" val="719866196"/>
                    </a:ext>
                  </a:extLst>
                </a:gridCol>
                <a:gridCol w="702827">
                  <a:extLst>
                    <a:ext uri="{9D8B030D-6E8A-4147-A177-3AD203B41FA5}">
                      <a16:colId xmlns:a16="http://schemas.microsoft.com/office/drawing/2014/main" val="3420074521"/>
                    </a:ext>
                  </a:extLst>
                </a:gridCol>
                <a:gridCol w="1357622">
                  <a:extLst>
                    <a:ext uri="{9D8B030D-6E8A-4147-A177-3AD203B41FA5}">
                      <a16:colId xmlns:a16="http://schemas.microsoft.com/office/drawing/2014/main" val="3257370753"/>
                    </a:ext>
                  </a:extLst>
                </a:gridCol>
              </a:tblGrid>
              <a:tr h="312507">
                <a:tc gridSpan="7">
                  <a:txBody>
                    <a:bodyPr/>
                    <a:lstStyle/>
                    <a:p>
                      <a:r>
                        <a:rPr kumimoji="1" lang="ja-JP" altLang="en-US" sz="1300" dirty="0" smtClean="0">
                          <a:solidFill>
                            <a:schemeClr val="tx1"/>
                          </a:solidFill>
                        </a:rPr>
                        <a:t>２．事業内容・創業動機</a:t>
                      </a:r>
                      <a:endParaRPr kumimoji="1" lang="ja-JP" altLang="en-US" sz="1300" dirty="0">
                        <a:solidFill>
                          <a:schemeClr val="tx1"/>
                        </a:solidFill>
                      </a:endParaRPr>
                    </a:p>
                  </a:txBody>
                  <a:tcPr marL="96012" marR="96012" marT="48006" marB="48006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68401127"/>
                  </a:ext>
                </a:extLst>
              </a:tr>
              <a:tr h="599089">
                <a:tc>
                  <a:txBody>
                    <a:bodyPr/>
                    <a:lstStyle/>
                    <a:p>
                      <a:r>
                        <a:rPr kumimoji="1" lang="ja-JP" altLang="en-US" sz="1100" dirty="0" smtClean="0">
                          <a:solidFill>
                            <a:schemeClr val="tx1"/>
                          </a:solidFill>
                        </a:rPr>
                        <a:t>①屋号</a:t>
                      </a:r>
                      <a:endParaRPr kumimoji="1" lang="ja-JP" alt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 marL="96012" marR="96012" marT="48006" marB="4800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solidFill>
                          <a:schemeClr val="tx1"/>
                        </a:solidFill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marL="96012" marR="96012" marT="48006" marB="4800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100" dirty="0" smtClean="0">
                          <a:solidFill>
                            <a:schemeClr val="tx1"/>
                          </a:solidFill>
                        </a:rPr>
                        <a:t>②業種</a:t>
                      </a:r>
                      <a:endParaRPr kumimoji="1" lang="en-US" altLang="ja-JP" sz="1100" dirty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kumimoji="1" lang="ja-JP" altLang="en-US" sz="1100" baseline="0" dirty="0" smtClean="0">
                          <a:solidFill>
                            <a:schemeClr val="tx1"/>
                          </a:solidFill>
                        </a:rPr>
                        <a:t>  </a:t>
                      </a:r>
                      <a:r>
                        <a:rPr kumimoji="1" lang="en-US" altLang="ja-JP" sz="1100" dirty="0" smtClean="0">
                          <a:solidFill>
                            <a:schemeClr val="tx1"/>
                          </a:solidFill>
                        </a:rPr>
                        <a:t>(</a:t>
                      </a:r>
                      <a:r>
                        <a:rPr kumimoji="1" lang="ja-JP" altLang="en-US" sz="1100" dirty="0" smtClean="0">
                          <a:solidFill>
                            <a:schemeClr val="tx1"/>
                          </a:solidFill>
                        </a:rPr>
                        <a:t>業態</a:t>
                      </a:r>
                      <a:r>
                        <a:rPr kumimoji="1" lang="en-US" altLang="ja-JP" sz="1100" dirty="0" smtClean="0">
                          <a:solidFill>
                            <a:schemeClr val="tx1"/>
                          </a:solidFill>
                        </a:rPr>
                        <a:t>)</a:t>
                      </a:r>
                      <a:endParaRPr kumimoji="1" lang="ja-JP" alt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 marL="96012" marR="96012" marT="48006" marB="4800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endParaRPr kumimoji="1" lang="en-US" altLang="ja-JP" sz="1100" dirty="0" smtClean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  <a:p>
                      <a:r>
                        <a:rPr kumimoji="1" lang="ja-JP" altLang="en-US" sz="1100" dirty="0" smtClean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（　　　）</a:t>
                      </a:r>
                      <a:endParaRPr kumimoji="1" lang="ja-JP" altLang="en-US" sz="1100" dirty="0">
                        <a:solidFill>
                          <a:schemeClr val="tx1"/>
                        </a:solidFill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marL="96012" marR="96012" marT="48006" marB="4800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100" dirty="0" smtClean="0">
                          <a:solidFill>
                            <a:schemeClr val="tx1"/>
                          </a:solidFill>
                        </a:rPr>
                        <a:t>③出店</a:t>
                      </a:r>
                      <a:endParaRPr kumimoji="1" lang="en-US" altLang="ja-JP" sz="1100" dirty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kumimoji="1" lang="ja-JP" altLang="en-US" sz="1100" dirty="0" smtClean="0">
                          <a:solidFill>
                            <a:schemeClr val="tx1"/>
                          </a:solidFill>
                        </a:rPr>
                        <a:t>予定地</a:t>
                      </a:r>
                      <a:endParaRPr kumimoji="1" lang="ja-JP" alt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 marL="96012" marR="96012" marT="48006" marB="4800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100" dirty="0" smtClean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marL="96012" marR="96012" marT="48006" marB="4800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50291320"/>
                  </a:ext>
                </a:extLst>
              </a:tr>
              <a:tr h="431405">
                <a:tc>
                  <a:txBody>
                    <a:bodyPr/>
                    <a:lstStyle/>
                    <a:p>
                      <a:r>
                        <a:rPr kumimoji="1" lang="ja-JP" altLang="en-US" sz="1100" dirty="0" smtClean="0">
                          <a:solidFill>
                            <a:schemeClr val="tx1"/>
                          </a:solidFill>
                        </a:rPr>
                        <a:t>④ｺﾝｾﾌﾟﾄ</a:t>
                      </a:r>
                      <a:endParaRPr kumimoji="1" lang="ja-JP" alt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 marL="96012" marR="96012" marT="48006" marB="4800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gridSpan="6">
                  <a:txBody>
                    <a:bodyPr/>
                    <a:lstStyle/>
                    <a:p>
                      <a:endParaRPr kumimoji="1" lang="ja-JP" altLang="en-US" sz="110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marL="96012" marR="96012" marT="48006" marB="4800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10995907"/>
                  </a:ext>
                </a:extLst>
              </a:tr>
              <a:tr h="2951595">
                <a:tc>
                  <a:txBody>
                    <a:bodyPr/>
                    <a:lstStyle/>
                    <a:p>
                      <a:r>
                        <a:rPr kumimoji="1" lang="ja-JP" altLang="en-US" sz="1100" dirty="0" smtClean="0">
                          <a:solidFill>
                            <a:schemeClr val="tx1"/>
                          </a:solidFill>
                        </a:rPr>
                        <a:t>⑤商品</a:t>
                      </a:r>
                      <a:r>
                        <a:rPr kumimoji="1" lang="en-US" altLang="ja-JP" sz="1100" dirty="0" smtClean="0">
                          <a:solidFill>
                            <a:schemeClr val="tx1"/>
                          </a:solidFill>
                        </a:rPr>
                        <a:t>/</a:t>
                      </a:r>
                    </a:p>
                    <a:p>
                      <a:r>
                        <a:rPr kumimoji="1" lang="ja-JP" altLang="en-US" sz="1100" dirty="0" smtClean="0">
                          <a:solidFill>
                            <a:schemeClr val="tx1"/>
                          </a:solidFill>
                        </a:rPr>
                        <a:t>　ｻｰﾋﾞｽ</a:t>
                      </a:r>
                      <a:endParaRPr kumimoji="1" lang="ja-JP" alt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 marL="96012" marR="96012" marT="48006" marB="4800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endParaRPr kumimoji="1" lang="en-US" altLang="ja-JP" sz="1100" dirty="0" smtClean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marL="96012" marR="96012" marT="48006" marB="4800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r>
                        <a:rPr kumimoji="1" lang="en-US" altLang="ja-JP" sz="1100" dirty="0" smtClean="0"/>
                        <a:t>(</a:t>
                      </a:r>
                      <a:r>
                        <a:rPr kumimoji="1" lang="ja-JP" altLang="en-US" sz="1100" smtClean="0"/>
                        <a:t>写真・イメージ図</a:t>
                      </a:r>
                      <a:r>
                        <a:rPr kumimoji="1" lang="en-US" altLang="ja-JP" sz="1100" smtClean="0"/>
                        <a:t>)</a:t>
                      </a:r>
                      <a:endParaRPr kumimoji="1" lang="ja-JP" altLang="en-US" sz="1100" dirty="0"/>
                    </a:p>
                  </a:txBody>
                  <a:tcPr marL="96012" marR="96012" marT="48006" marB="4800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05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09233964"/>
                  </a:ext>
                </a:extLst>
              </a:tr>
              <a:tr h="766773">
                <a:tc>
                  <a:txBody>
                    <a:bodyPr/>
                    <a:lstStyle/>
                    <a:p>
                      <a:r>
                        <a:rPr kumimoji="1" lang="ja-JP" altLang="en-US" sz="1100" dirty="0" smtClean="0">
                          <a:solidFill>
                            <a:schemeClr val="tx1"/>
                          </a:solidFill>
                        </a:rPr>
                        <a:t>⑥ｾｰﾙｽ</a:t>
                      </a:r>
                      <a:endParaRPr kumimoji="1" lang="en-US" altLang="ja-JP" sz="1100" dirty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kumimoji="1" lang="ja-JP" altLang="en-US" sz="1100" dirty="0" smtClean="0">
                          <a:solidFill>
                            <a:schemeClr val="tx1"/>
                          </a:solidFill>
                        </a:rPr>
                        <a:t>　ﾎﾟｲﾝﾄ</a:t>
                      </a:r>
                      <a:endParaRPr kumimoji="1" lang="en-US" altLang="ja-JP" sz="1100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96012" marR="96012" marT="48006" marB="4800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gridSpan="6">
                  <a:txBody>
                    <a:bodyPr/>
                    <a:lstStyle/>
                    <a:p>
                      <a:endParaRPr kumimoji="1" lang="en-US" altLang="ja-JP" sz="1100" dirty="0" smtClean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marL="96012" marR="96012" marT="48006" marB="4800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56110905"/>
                  </a:ext>
                </a:extLst>
              </a:tr>
              <a:tr h="725011">
                <a:tc>
                  <a:txBody>
                    <a:bodyPr/>
                    <a:lstStyle/>
                    <a:p>
                      <a:r>
                        <a:rPr kumimoji="1" lang="ja-JP" altLang="en-US" sz="1100" dirty="0" smtClean="0">
                          <a:solidFill>
                            <a:schemeClr val="tx1"/>
                          </a:solidFill>
                        </a:rPr>
                        <a:t>⑦高槻市で</a:t>
                      </a:r>
                      <a:endParaRPr kumimoji="1" lang="en-US" altLang="ja-JP" sz="1100" dirty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kumimoji="1" lang="ja-JP" altLang="en-US" sz="1100" dirty="0" smtClean="0">
                          <a:solidFill>
                            <a:schemeClr val="tx1"/>
                          </a:solidFill>
                        </a:rPr>
                        <a:t>　創業する</a:t>
                      </a:r>
                      <a:endParaRPr kumimoji="1" lang="en-US" altLang="ja-JP" sz="1100" dirty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kumimoji="1" lang="ja-JP" altLang="en-US" sz="1100" dirty="0" smtClean="0">
                          <a:solidFill>
                            <a:schemeClr val="tx1"/>
                          </a:solidFill>
                        </a:rPr>
                        <a:t>　動機</a:t>
                      </a:r>
                      <a:endParaRPr kumimoji="1" lang="en-US" altLang="ja-JP" sz="1100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96012" marR="96012" marT="48006" marB="4800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gridSpan="6">
                  <a:txBody>
                    <a:bodyPr/>
                    <a:lstStyle/>
                    <a:p>
                      <a:endParaRPr kumimoji="1" lang="en-US" altLang="ja-JP" sz="1100" dirty="0" smtClean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marL="96012" marR="96012" marT="48006" marB="4800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20124867"/>
                  </a:ext>
                </a:extLst>
              </a:tr>
              <a:tr h="599089">
                <a:tc>
                  <a:txBody>
                    <a:bodyPr/>
                    <a:lstStyle/>
                    <a:p>
                      <a:r>
                        <a:rPr kumimoji="1" lang="ja-JP" altLang="en-US" sz="1100" dirty="0" smtClean="0">
                          <a:latin typeface="+mn-ea"/>
                          <a:ea typeface="+mn-ea"/>
                        </a:rPr>
                        <a:t>⑧店舗ﾃﾞｻﾞｲﾝ</a:t>
                      </a:r>
                      <a:endParaRPr kumimoji="1" lang="en-US" altLang="ja-JP" sz="1100" dirty="0" smtClean="0">
                        <a:latin typeface="+mn-ea"/>
                        <a:ea typeface="+mn-ea"/>
                      </a:endParaRPr>
                    </a:p>
                    <a:p>
                      <a:r>
                        <a:rPr kumimoji="1" lang="ja-JP" altLang="en-US" sz="1100" dirty="0" smtClean="0">
                          <a:latin typeface="+mn-ea"/>
                          <a:ea typeface="+mn-ea"/>
                        </a:rPr>
                        <a:t>　の考え方、</a:t>
                      </a:r>
                      <a:endParaRPr kumimoji="1" lang="en-US" altLang="ja-JP" sz="1100" dirty="0" smtClean="0">
                        <a:latin typeface="+mn-ea"/>
                        <a:ea typeface="+mn-ea"/>
                      </a:endParaRPr>
                    </a:p>
                    <a:p>
                      <a:r>
                        <a:rPr kumimoji="1" lang="ja-JP" altLang="en-US" sz="1100" dirty="0" smtClean="0">
                          <a:latin typeface="+mn-ea"/>
                          <a:ea typeface="+mn-ea"/>
                        </a:rPr>
                        <a:t>　補助金の</a:t>
                      </a:r>
                      <a:endParaRPr kumimoji="1" lang="en-US" altLang="ja-JP" sz="1100" dirty="0" smtClean="0">
                        <a:latin typeface="+mn-ea"/>
                        <a:ea typeface="+mn-ea"/>
                      </a:endParaRPr>
                    </a:p>
                    <a:p>
                      <a:r>
                        <a:rPr kumimoji="1" lang="ja-JP" altLang="en-US" sz="1100" dirty="0" smtClean="0">
                          <a:latin typeface="+mn-ea"/>
                          <a:ea typeface="+mn-ea"/>
                        </a:rPr>
                        <a:t>　活用方法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gridSpan="6">
                  <a:txBody>
                    <a:bodyPr/>
                    <a:lstStyle/>
                    <a:p>
                      <a:endParaRPr kumimoji="1" lang="en-US" altLang="ja-JP" sz="1100" dirty="0" smtClean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marL="96012" marR="96012" marT="48006" marB="4800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45090045"/>
                  </a:ext>
                </a:extLst>
              </a:tr>
              <a:tr h="250853">
                <a:tc>
                  <a:txBody>
                    <a:bodyPr/>
                    <a:lstStyle/>
                    <a:p>
                      <a:r>
                        <a:rPr kumimoji="1" lang="ja-JP" altLang="en-US" sz="1100" dirty="0" smtClean="0">
                          <a:solidFill>
                            <a:schemeClr val="tx1"/>
                          </a:solidFill>
                        </a:rPr>
                        <a:t>⑨店舗規模</a:t>
                      </a:r>
                      <a:endParaRPr kumimoji="1" lang="ja-JP" alt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 marL="96012" marR="96012" marT="48006" marB="4800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gridSpan="6">
                  <a:txBody>
                    <a:bodyPr/>
                    <a:lstStyle/>
                    <a:p>
                      <a:r>
                        <a:rPr kumimoji="1" lang="ja-JP" altLang="en-US" sz="1100" dirty="0" smtClean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面積：　　㎡（フロア　　㎡、客席数　　席）</a:t>
                      </a:r>
                      <a:endParaRPr kumimoji="1" lang="en-US" altLang="ja-JP" sz="1100" dirty="0" smtClean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marL="96012" marR="96012" marT="48006" marB="4800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08865413"/>
                  </a:ext>
                </a:extLst>
              </a:tr>
            </a:tbl>
          </a:graphicData>
        </a:graphic>
      </p:graphicFrame>
      <p:sp>
        <p:nvSpPr>
          <p:cNvPr id="9" name="テキスト ボックス 8"/>
          <p:cNvSpPr txBox="1"/>
          <p:nvPr/>
        </p:nvSpPr>
        <p:spPr>
          <a:xfrm>
            <a:off x="10539984" y="350749"/>
            <a:ext cx="2090928" cy="2192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kumimoji="1" lang="ja-JP" altLang="en-US" sz="825" dirty="0"/>
              <a:t>整理番号</a:t>
            </a:r>
            <a:r>
              <a:rPr kumimoji="1" lang="ja-JP" altLang="en-US" sz="825" dirty="0" smtClean="0"/>
              <a:t>：</a:t>
            </a:r>
            <a:r>
              <a:rPr kumimoji="1" lang="ja-JP" altLang="en-US" sz="825" dirty="0"/>
              <a:t>　</a:t>
            </a:r>
            <a:r>
              <a:rPr kumimoji="1" lang="en-US" altLang="ja-JP" sz="825" dirty="0" smtClean="0"/>
              <a:t>-</a:t>
            </a:r>
            <a:r>
              <a:rPr kumimoji="1" lang="ja-JP" altLang="en-US" sz="825" dirty="0" smtClean="0"/>
              <a:t>　</a:t>
            </a:r>
            <a:r>
              <a:rPr kumimoji="1" lang="en-US" altLang="ja-JP" sz="825" dirty="0" smtClean="0"/>
              <a:t>-</a:t>
            </a:r>
            <a:r>
              <a:rPr kumimoji="1" lang="ja-JP" altLang="en-US" sz="825" dirty="0" smtClean="0"/>
              <a:t>　　</a:t>
            </a:r>
            <a:endParaRPr kumimoji="1" lang="ja-JP" altLang="en-US" sz="825" dirty="0"/>
          </a:p>
        </p:txBody>
      </p:sp>
      <p:graphicFrame>
        <p:nvGraphicFramePr>
          <p:cNvPr id="14" name="表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45395360"/>
              </p:ext>
            </p:extLst>
          </p:nvPr>
        </p:nvGraphicFramePr>
        <p:xfrm>
          <a:off x="6273193" y="516748"/>
          <a:ext cx="6324395" cy="347766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74599">
                  <a:extLst>
                    <a:ext uri="{9D8B030D-6E8A-4147-A177-3AD203B41FA5}">
                      <a16:colId xmlns:a16="http://schemas.microsoft.com/office/drawing/2014/main" val="792707004"/>
                    </a:ext>
                  </a:extLst>
                </a:gridCol>
                <a:gridCol w="5249796">
                  <a:extLst>
                    <a:ext uri="{9D8B030D-6E8A-4147-A177-3AD203B41FA5}">
                      <a16:colId xmlns:a16="http://schemas.microsoft.com/office/drawing/2014/main" val="3705527526"/>
                    </a:ext>
                  </a:extLst>
                </a:gridCol>
              </a:tblGrid>
              <a:tr h="293321">
                <a:tc gridSpan="2">
                  <a:txBody>
                    <a:bodyPr/>
                    <a:lstStyle/>
                    <a:p>
                      <a:r>
                        <a:rPr kumimoji="1" lang="ja-JP" altLang="en-US" sz="1300" dirty="0" smtClean="0">
                          <a:solidFill>
                            <a:schemeClr val="tx1"/>
                          </a:solidFill>
                        </a:rPr>
                        <a:t>３．外部環境分析と店舗</a:t>
                      </a:r>
                      <a:endParaRPr kumimoji="1" lang="ja-JP" altLang="en-US" sz="13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80231767"/>
                  </a:ext>
                </a:extLst>
              </a:tr>
              <a:tr h="553876">
                <a:tc>
                  <a:txBody>
                    <a:bodyPr/>
                    <a:lstStyle/>
                    <a:p>
                      <a:r>
                        <a:rPr kumimoji="1" lang="ja-JP" altLang="en-US" sz="1100" dirty="0" smtClean="0">
                          <a:solidFill>
                            <a:schemeClr val="tx1"/>
                          </a:solidFill>
                        </a:rPr>
                        <a:t>①ﾀｰｹﾞｯﾄ層</a:t>
                      </a:r>
                      <a:endParaRPr kumimoji="1" lang="en-US" altLang="ja-JP" sz="1100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100" dirty="0" smtClean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83714156"/>
                  </a:ext>
                </a:extLst>
              </a:tr>
              <a:tr h="563671">
                <a:tc>
                  <a:txBody>
                    <a:bodyPr/>
                    <a:lstStyle/>
                    <a:p>
                      <a:r>
                        <a:rPr kumimoji="1" lang="ja-JP" altLang="en-US" sz="1100" dirty="0" smtClean="0">
                          <a:solidFill>
                            <a:schemeClr val="tx1"/>
                          </a:solidFill>
                        </a:rPr>
                        <a:t>②ﾀｰｹﾞｯﾄの</a:t>
                      </a:r>
                      <a:endParaRPr kumimoji="1" lang="en-US" altLang="ja-JP" sz="1100" dirty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kumimoji="1" lang="ja-JP" altLang="en-US" sz="1100" dirty="0" smtClean="0">
                          <a:solidFill>
                            <a:schemeClr val="tx1"/>
                          </a:solidFill>
                        </a:rPr>
                        <a:t>　市場動向</a:t>
                      </a:r>
                      <a:endParaRPr kumimoji="1" lang="en-US" altLang="ja-JP" sz="1100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en-US" altLang="ja-JP" sz="1100" dirty="0" smtClean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50291320"/>
                  </a:ext>
                </a:extLst>
              </a:tr>
              <a:tr h="417812">
                <a:tc>
                  <a:txBody>
                    <a:bodyPr/>
                    <a:lstStyle/>
                    <a:p>
                      <a:r>
                        <a:rPr kumimoji="1" lang="ja-JP" altLang="en-US" sz="1100" dirty="0" smtClean="0">
                          <a:solidFill>
                            <a:schemeClr val="tx1"/>
                          </a:solidFill>
                        </a:rPr>
                        <a:t>③広告方法</a:t>
                      </a:r>
                      <a:endParaRPr kumimoji="1" lang="en-US" altLang="ja-JP" sz="1100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100" dirty="0" smtClean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□ホームページ　　□</a:t>
                      </a:r>
                      <a:r>
                        <a:rPr kumimoji="1" lang="en-US" altLang="ja-JP" sz="1100" dirty="0" smtClean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SNS</a:t>
                      </a:r>
                      <a:r>
                        <a:rPr kumimoji="1" lang="ja-JP" altLang="en-US" sz="1100" dirty="0" smtClean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（　　　）　　□</a:t>
                      </a:r>
                      <a:r>
                        <a:rPr kumimoji="1" lang="en-US" altLang="ja-JP" sz="1100" dirty="0" smtClean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WEB</a:t>
                      </a:r>
                      <a:r>
                        <a:rPr kumimoji="1" lang="ja-JP" altLang="en-US" sz="1100" dirty="0" smtClean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広告　　□新聞広告・折込</a:t>
                      </a:r>
                      <a:endParaRPr kumimoji="1" lang="en-US" altLang="ja-JP" sz="1100" dirty="0" smtClean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  <a:p>
                      <a:r>
                        <a:rPr kumimoji="1" lang="ja-JP" altLang="en-US" sz="1100" dirty="0" smtClean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□地域情報誌　　　□ポスティング　　</a:t>
                      </a:r>
                      <a:r>
                        <a:rPr kumimoji="1" lang="ja-JP" altLang="en-US" sz="1100" baseline="0" dirty="0" smtClean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 </a:t>
                      </a:r>
                      <a:r>
                        <a:rPr kumimoji="1" lang="ja-JP" altLang="en-US" sz="1100" dirty="0" smtClean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□ビラ配り</a:t>
                      </a:r>
                      <a:endParaRPr kumimoji="1" lang="en-US" altLang="ja-JP" sz="1100" dirty="0" smtClean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  <a:p>
                      <a:r>
                        <a:rPr kumimoji="1" lang="ja-JP" altLang="en-US" sz="1100" dirty="0" smtClean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□その他（プレオープンイベントとして知人数十名を招待）</a:t>
                      </a:r>
                      <a:endParaRPr kumimoji="1" lang="en-US" altLang="ja-JP" sz="1100" dirty="0" smtClean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67852204"/>
                  </a:ext>
                </a:extLst>
              </a:tr>
              <a:tr h="781311">
                <a:tc>
                  <a:txBody>
                    <a:bodyPr/>
                    <a:lstStyle/>
                    <a:p>
                      <a:r>
                        <a:rPr kumimoji="1" lang="ja-JP" altLang="en-US" sz="1100" dirty="0" smtClean="0">
                          <a:solidFill>
                            <a:schemeClr val="tx1"/>
                          </a:solidFill>
                        </a:rPr>
                        <a:t>④出店予定地、</a:t>
                      </a:r>
                      <a:endParaRPr kumimoji="1" lang="en-US" altLang="ja-JP" sz="1100" dirty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kumimoji="1" lang="ja-JP" altLang="en-US" sz="1100" dirty="0" smtClean="0">
                          <a:solidFill>
                            <a:schemeClr val="tx1"/>
                          </a:solidFill>
                        </a:rPr>
                        <a:t>　物件を選</a:t>
                      </a:r>
                      <a:r>
                        <a:rPr kumimoji="1" lang="ja-JP" altLang="en-US" sz="1100" dirty="0" err="1" smtClean="0">
                          <a:solidFill>
                            <a:schemeClr val="tx1"/>
                          </a:solidFill>
                        </a:rPr>
                        <a:t>ん</a:t>
                      </a:r>
                      <a:endParaRPr kumimoji="1" lang="en-US" altLang="ja-JP" sz="1100" dirty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kumimoji="1" lang="ja-JP" altLang="en-US" sz="1100" dirty="0" smtClean="0">
                          <a:solidFill>
                            <a:schemeClr val="tx1"/>
                          </a:solidFill>
                        </a:rPr>
                        <a:t>　</a:t>
                      </a:r>
                      <a:r>
                        <a:rPr kumimoji="1" lang="ja-JP" altLang="en-US" sz="1100" dirty="0" err="1" smtClean="0">
                          <a:solidFill>
                            <a:schemeClr val="tx1"/>
                          </a:solidFill>
                        </a:rPr>
                        <a:t>だ</a:t>
                      </a:r>
                      <a:r>
                        <a:rPr kumimoji="1" lang="ja-JP" altLang="en-US" sz="1100" dirty="0" smtClean="0">
                          <a:solidFill>
                            <a:schemeClr val="tx1"/>
                          </a:solidFill>
                        </a:rPr>
                        <a:t>理由</a:t>
                      </a:r>
                      <a:endParaRPr kumimoji="1" lang="en-US" altLang="ja-JP" sz="1100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100" dirty="0" smtClean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09233964"/>
                  </a:ext>
                </a:extLst>
              </a:tr>
              <a:tr h="713984">
                <a:tc>
                  <a:txBody>
                    <a:bodyPr/>
                    <a:lstStyle/>
                    <a:p>
                      <a:r>
                        <a:rPr kumimoji="1" lang="ja-JP" altLang="en-US" sz="1100" dirty="0" smtClean="0">
                          <a:solidFill>
                            <a:schemeClr val="tx1"/>
                          </a:solidFill>
                        </a:rPr>
                        <a:t>⑤周辺の競合</a:t>
                      </a:r>
                      <a:endParaRPr kumimoji="1" lang="en-US" altLang="ja-JP" sz="1100" dirty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kumimoji="1" lang="ja-JP" altLang="en-US" sz="1100" dirty="0" smtClean="0">
                          <a:solidFill>
                            <a:schemeClr val="tx1"/>
                          </a:solidFill>
                        </a:rPr>
                        <a:t>　状況</a:t>
                      </a:r>
                      <a:endParaRPr kumimoji="1" lang="en-US" altLang="ja-JP" sz="1100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100" dirty="0" smtClean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　</a:t>
                      </a:r>
                      <a:endParaRPr kumimoji="1" lang="en-US" altLang="ja-JP" sz="1100" dirty="0" smtClean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  <a:p>
                      <a:endParaRPr kumimoji="1" lang="en-US" altLang="ja-JP" sz="1100" dirty="0" smtClean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12370420"/>
                  </a:ext>
                </a:extLst>
              </a:tr>
            </a:tbl>
          </a:graphicData>
        </a:graphic>
      </p:graphicFrame>
      <p:graphicFrame>
        <p:nvGraphicFramePr>
          <p:cNvPr id="15" name="表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78937871"/>
              </p:ext>
            </p:extLst>
          </p:nvPr>
        </p:nvGraphicFramePr>
        <p:xfrm>
          <a:off x="6306516" y="4274489"/>
          <a:ext cx="6291072" cy="342098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38783">
                  <a:extLst>
                    <a:ext uri="{9D8B030D-6E8A-4147-A177-3AD203B41FA5}">
                      <a16:colId xmlns:a16="http://schemas.microsoft.com/office/drawing/2014/main" val="792707004"/>
                    </a:ext>
                  </a:extLst>
                </a:gridCol>
                <a:gridCol w="963168">
                  <a:extLst>
                    <a:ext uri="{9D8B030D-6E8A-4147-A177-3AD203B41FA5}">
                      <a16:colId xmlns:a16="http://schemas.microsoft.com/office/drawing/2014/main" val="3705527526"/>
                    </a:ext>
                  </a:extLst>
                </a:gridCol>
                <a:gridCol w="1184008">
                  <a:extLst>
                    <a:ext uri="{9D8B030D-6E8A-4147-A177-3AD203B41FA5}">
                      <a16:colId xmlns:a16="http://schemas.microsoft.com/office/drawing/2014/main" val="276568346"/>
                    </a:ext>
                  </a:extLst>
                </a:gridCol>
                <a:gridCol w="516313">
                  <a:extLst>
                    <a:ext uri="{9D8B030D-6E8A-4147-A177-3AD203B41FA5}">
                      <a16:colId xmlns:a16="http://schemas.microsoft.com/office/drawing/2014/main" val="1331158329"/>
                    </a:ext>
                  </a:extLst>
                </a:gridCol>
                <a:gridCol w="640679">
                  <a:extLst>
                    <a:ext uri="{9D8B030D-6E8A-4147-A177-3AD203B41FA5}">
                      <a16:colId xmlns:a16="http://schemas.microsoft.com/office/drawing/2014/main" val="2015470661"/>
                    </a:ext>
                  </a:extLst>
                </a:gridCol>
                <a:gridCol w="465666">
                  <a:extLst>
                    <a:ext uri="{9D8B030D-6E8A-4147-A177-3AD203B41FA5}">
                      <a16:colId xmlns:a16="http://schemas.microsoft.com/office/drawing/2014/main" val="2166767859"/>
                    </a:ext>
                  </a:extLst>
                </a:gridCol>
                <a:gridCol w="167407">
                  <a:extLst>
                    <a:ext uri="{9D8B030D-6E8A-4147-A177-3AD203B41FA5}">
                      <a16:colId xmlns:a16="http://schemas.microsoft.com/office/drawing/2014/main" val="1215949603"/>
                    </a:ext>
                  </a:extLst>
                </a:gridCol>
                <a:gridCol w="1415048">
                  <a:extLst>
                    <a:ext uri="{9D8B030D-6E8A-4147-A177-3AD203B41FA5}">
                      <a16:colId xmlns:a16="http://schemas.microsoft.com/office/drawing/2014/main" val="2676719545"/>
                    </a:ext>
                  </a:extLst>
                </a:gridCol>
              </a:tblGrid>
              <a:tr h="382224">
                <a:tc gridSpan="8">
                  <a:txBody>
                    <a:bodyPr/>
                    <a:lstStyle/>
                    <a:p>
                      <a:r>
                        <a:rPr kumimoji="1" lang="ja-JP" altLang="en-US" sz="1300" dirty="0" smtClean="0">
                          <a:solidFill>
                            <a:schemeClr val="tx1"/>
                          </a:solidFill>
                        </a:rPr>
                        <a:t>４．開業資金計画　５．売上計画　６．収支計画</a:t>
                      </a:r>
                      <a:r>
                        <a:rPr kumimoji="1" lang="ja-JP" altLang="en-US" sz="900" dirty="0" smtClean="0">
                          <a:solidFill>
                            <a:schemeClr val="tx1"/>
                          </a:solidFill>
                        </a:rPr>
                        <a:t>　　　　　　　　　　　　　　　</a:t>
                      </a:r>
                      <a:endParaRPr kumimoji="1" lang="en-US" altLang="ja-JP" sz="900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80231767"/>
                  </a:ext>
                </a:extLst>
              </a:tr>
              <a:tr h="246986">
                <a:tc rowSpan="5">
                  <a:txBody>
                    <a:bodyPr/>
                    <a:lstStyle/>
                    <a:p>
                      <a:r>
                        <a:rPr kumimoji="1" lang="ja-JP" altLang="en-US" sz="1100" dirty="0" smtClean="0">
                          <a:solidFill>
                            <a:schemeClr val="tx1"/>
                          </a:solidFill>
                        </a:rPr>
                        <a:t>①開業資金</a:t>
                      </a:r>
                      <a:endParaRPr kumimoji="1" lang="ja-JP" alt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r>
                        <a:rPr lang="ja-JP" altLang="en-US" sz="1100" dirty="0" smtClean="0">
                          <a:latin typeface="+mn-ea"/>
                          <a:ea typeface="+mn-ea"/>
                        </a:rPr>
                        <a:t>収入</a:t>
                      </a:r>
                      <a:endParaRPr lang="en-US" altLang="ja-JP" sz="1100" dirty="0" smtClean="0">
                        <a:latin typeface="+mn-ea"/>
                        <a:ea typeface="+mn-ea"/>
                      </a:endParaRPr>
                    </a:p>
                    <a:p>
                      <a:r>
                        <a:rPr lang="en-US" altLang="ja-JP" sz="1100" dirty="0" smtClean="0">
                          <a:latin typeface="+mn-ea"/>
                          <a:ea typeface="+mn-ea"/>
                        </a:rPr>
                        <a:t>(</a:t>
                      </a:r>
                      <a:r>
                        <a:rPr lang="ja-JP" altLang="en-US" sz="1100" dirty="0" smtClean="0">
                          <a:latin typeface="+mn-ea"/>
                          <a:ea typeface="+mn-ea"/>
                        </a:rPr>
                        <a:t>調達方法</a:t>
                      </a:r>
                      <a:r>
                        <a:rPr lang="en-US" altLang="ja-JP" sz="1100" dirty="0" smtClean="0">
                          <a:latin typeface="+mn-ea"/>
                          <a:ea typeface="+mn-ea"/>
                        </a:rPr>
                        <a:t>)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ja-JP" altLang="en-US" sz="1100" dirty="0" smtClean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ｲ</a:t>
                      </a:r>
                      <a:r>
                        <a:rPr lang="en-US" altLang="ja-JP" sz="1100" dirty="0" smtClean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.</a:t>
                      </a:r>
                      <a:r>
                        <a:rPr lang="ja-JP" altLang="en-US" sz="1100" dirty="0" smtClean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自己資金</a:t>
                      </a:r>
                      <a:endParaRPr lang="en-US" altLang="ja-JP" sz="1100" baseline="0" dirty="0" smtClean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r"/>
                      <a:r>
                        <a:rPr lang="ja-JP" altLang="en-US" sz="1100" dirty="0" smtClean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千円</a:t>
                      </a:r>
                      <a:endParaRPr lang="en-US" altLang="ja-JP" sz="1100" dirty="0" smtClean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r"/>
                      <a:endParaRPr lang="en-US" altLang="ja-JP" sz="1100" dirty="0" smtClean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6012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100" dirty="0" smtClean="0">
                          <a:latin typeface="+mn-ea"/>
                          <a:ea typeface="+mn-ea"/>
                        </a:rPr>
                        <a:t>合計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 gridSpan="2">
                  <a:txBody>
                    <a:bodyPr/>
                    <a:lstStyle/>
                    <a:p>
                      <a:pPr algn="r"/>
                      <a:r>
                        <a:rPr lang="ja-JP" altLang="en-US" sz="1100" dirty="0" smtClean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千円</a:t>
                      </a:r>
                      <a:endParaRPr lang="en-US" altLang="ja-JP" sz="1100" dirty="0" smtClean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 hMerge="1">
                  <a:txBody>
                    <a:bodyPr/>
                    <a:lstStyle/>
                    <a:p>
                      <a:pPr algn="r"/>
                      <a:endParaRPr lang="en-US" altLang="ja-JP" sz="1100" dirty="0" smtClean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50291320"/>
                  </a:ext>
                </a:extLst>
              </a:tr>
              <a:tr h="230837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ja-JP" altLang="en-US" sz="1100" dirty="0" smtClean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ﾛ</a:t>
                      </a:r>
                      <a:r>
                        <a:rPr lang="en-US" altLang="ja-JP" sz="1100" dirty="0" smtClean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.</a:t>
                      </a:r>
                      <a:r>
                        <a:rPr lang="ja-JP" altLang="en-US" sz="1100" dirty="0" smtClean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借入その他</a:t>
                      </a:r>
                      <a:endParaRPr lang="en-US" altLang="ja-JP" sz="1100" dirty="0" smtClean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r" defTabSz="96012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100" dirty="0" smtClean="0">
                          <a:latin typeface="+mn-ea"/>
                          <a:ea typeface="+mn-ea"/>
                        </a:rPr>
                        <a:t>千円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r"/>
                      <a:endParaRPr lang="en-US" altLang="ja-JP" sz="1100" dirty="0" smtClean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96333987"/>
                  </a:ext>
                </a:extLst>
              </a:tr>
              <a:tr h="214689">
                <a:tc vMerge="1">
                  <a:txBody>
                    <a:bodyPr/>
                    <a:lstStyle/>
                    <a:p>
                      <a:endParaRPr kumimoji="1" lang="ja-JP" alt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rowSpan="3">
                  <a:txBody>
                    <a:bodyPr/>
                    <a:lstStyle/>
                    <a:p>
                      <a:r>
                        <a:rPr lang="ja-JP" altLang="en-US" sz="1100" dirty="0" smtClean="0">
                          <a:latin typeface="+mn-ea"/>
                          <a:ea typeface="+mn-ea"/>
                        </a:rPr>
                        <a:t>支出</a:t>
                      </a:r>
                      <a:endParaRPr lang="en-US" altLang="ja-JP" sz="1100" dirty="0" smtClean="0">
                        <a:latin typeface="+mn-ea"/>
                        <a:ea typeface="+mn-ea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ja-JP" altLang="en-US" sz="1100" dirty="0" smtClean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ﾊ</a:t>
                      </a:r>
                      <a:r>
                        <a:rPr lang="en-US" altLang="ja-JP" sz="1100" dirty="0" smtClean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.</a:t>
                      </a:r>
                      <a:r>
                        <a:rPr lang="ja-JP" altLang="en-US" sz="1100" dirty="0" smtClean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改装費</a:t>
                      </a:r>
                      <a:endParaRPr lang="en-US" altLang="ja-JP" sz="1100" dirty="0" smtClean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r" defTabSz="96012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100" dirty="0" smtClean="0">
                          <a:latin typeface="+mn-ea"/>
                          <a:ea typeface="+mn-ea"/>
                        </a:rPr>
                        <a:t>千円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r"/>
                      <a:endParaRPr lang="en-US" altLang="ja-JP" sz="1100" dirty="0" smtClean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6012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100" dirty="0" smtClean="0">
                          <a:latin typeface="+mn-ea"/>
                          <a:ea typeface="+mn-ea"/>
                        </a:rPr>
                        <a:t>合計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3" gridSpan="2">
                  <a:txBody>
                    <a:bodyPr/>
                    <a:lstStyle/>
                    <a:p>
                      <a:pPr algn="r"/>
                      <a:r>
                        <a:rPr lang="ja-JP" altLang="en-US" sz="1100" dirty="0" smtClean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千円</a:t>
                      </a:r>
                      <a:endParaRPr lang="en-US" altLang="ja-JP" sz="1100" dirty="0" smtClean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3" hMerge="1">
                  <a:txBody>
                    <a:bodyPr/>
                    <a:lstStyle/>
                    <a:p>
                      <a:pPr algn="r"/>
                      <a:endParaRPr lang="en-US" altLang="ja-JP" sz="1100" dirty="0" smtClean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89759172"/>
                  </a:ext>
                </a:extLst>
              </a:tr>
              <a:tr h="225454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ja-JP" altLang="en-US" sz="1100" dirty="0" smtClean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ﾆ</a:t>
                      </a:r>
                      <a:r>
                        <a:rPr lang="en-US" altLang="ja-JP" sz="1100" dirty="0" smtClean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.</a:t>
                      </a:r>
                      <a:r>
                        <a:rPr lang="ja-JP" altLang="en-US" sz="1100" dirty="0" smtClean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その他設備</a:t>
                      </a:r>
                      <a:endParaRPr lang="en-US" altLang="ja-JP" sz="1100" dirty="0" smtClean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r" defTabSz="96012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100" dirty="0" smtClean="0">
                          <a:latin typeface="+mn-ea"/>
                          <a:ea typeface="+mn-ea"/>
                        </a:rPr>
                        <a:t>千円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r"/>
                      <a:endParaRPr lang="en-US" altLang="ja-JP" sz="1100" dirty="0" smtClean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6012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ja-JP" altLang="en-US" sz="1100" dirty="0" smtClean="0">
                        <a:latin typeface="+mn-ea"/>
                        <a:ea typeface="+mn-ea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pPr algn="r"/>
                      <a:endParaRPr lang="en-US" altLang="ja-JP" sz="1100" dirty="0" smtClean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78806634"/>
                  </a:ext>
                </a:extLst>
              </a:tr>
              <a:tr h="190500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ja-JP" altLang="en-US" sz="1100" dirty="0" smtClean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ﾎ</a:t>
                      </a:r>
                      <a:r>
                        <a:rPr lang="en-US" altLang="ja-JP" sz="1100" dirty="0" smtClean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.</a:t>
                      </a:r>
                      <a:r>
                        <a:rPr lang="ja-JP" altLang="en-US" sz="1100" dirty="0" smtClean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運転資金</a:t>
                      </a:r>
                      <a:endParaRPr lang="en-US" altLang="ja-JP" sz="1100" dirty="0" smtClean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r" defTabSz="96012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100" dirty="0" smtClean="0">
                          <a:latin typeface="+mn-ea"/>
                          <a:ea typeface="+mn-ea"/>
                        </a:rPr>
                        <a:t>千円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r"/>
                      <a:endParaRPr lang="en-US" altLang="ja-JP" sz="1100" dirty="0" smtClean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6012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ja-JP" altLang="en-US" sz="1100" dirty="0" smtClean="0">
                        <a:latin typeface="+mn-ea"/>
                        <a:ea typeface="+mn-ea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pPr algn="r"/>
                      <a:endParaRPr lang="en-US" altLang="ja-JP" sz="1100" dirty="0" smtClean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93704759"/>
                  </a:ext>
                </a:extLst>
              </a:tr>
              <a:tr h="307816">
                <a:tc rowSpan="2">
                  <a:txBody>
                    <a:bodyPr/>
                    <a:lstStyle/>
                    <a:p>
                      <a:r>
                        <a:rPr kumimoji="1" lang="ja-JP" altLang="en-US" sz="1100" dirty="0" smtClean="0">
                          <a:solidFill>
                            <a:schemeClr val="tx1"/>
                          </a:solidFill>
                        </a:rPr>
                        <a:t>②売上計画</a:t>
                      </a:r>
                      <a:endParaRPr kumimoji="1" lang="en-US" altLang="ja-JP" sz="1100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ja-JP" sz="1100" dirty="0" smtClean="0">
                          <a:latin typeface="+mn-ea"/>
                          <a:ea typeface="+mn-ea"/>
                        </a:rPr>
                        <a:t>ⅰ</a:t>
                      </a:r>
                      <a:r>
                        <a:rPr lang="ja-JP" altLang="en-US" sz="1100" dirty="0" smtClean="0">
                          <a:latin typeface="+mn-ea"/>
                          <a:ea typeface="+mn-ea"/>
                        </a:rPr>
                        <a:t>日商</a:t>
                      </a:r>
                      <a:r>
                        <a:rPr lang="en-US" altLang="ja-JP" sz="1100" dirty="0" smtClean="0">
                          <a:latin typeface="+mn-ea"/>
                          <a:ea typeface="+mn-ea"/>
                        </a:rPr>
                        <a:t>(</a:t>
                      </a:r>
                      <a:r>
                        <a:rPr lang="ja-JP" altLang="en-US" sz="1100" dirty="0" smtClean="0">
                          <a:latin typeface="+mn-ea"/>
                          <a:ea typeface="+mn-ea"/>
                        </a:rPr>
                        <a:t>平日</a:t>
                      </a:r>
                      <a:r>
                        <a:rPr lang="en-US" altLang="ja-JP" sz="1100" dirty="0" smtClean="0">
                          <a:latin typeface="+mn-ea"/>
                          <a:ea typeface="+mn-ea"/>
                        </a:rPr>
                        <a:t>)</a:t>
                      </a:r>
                      <a:endParaRPr lang="ja-JP" altLang="en-US" sz="1100" dirty="0">
                        <a:latin typeface="+mn-ea"/>
                        <a:ea typeface="+mn-ea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sz="1100" dirty="0" smtClean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千円／日</a:t>
                      </a:r>
                      <a:endParaRPr kumimoji="1" lang="ja-JP" altLang="en-US" sz="110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kumimoji="1" lang="ja-JP" altLang="en-US" sz="1100" dirty="0" smtClean="0"/>
                        <a:t>年商</a:t>
                      </a:r>
                      <a:endParaRPr kumimoji="1" lang="ja-JP" altLang="en-US" sz="11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 gridSpan="4">
                  <a:txBody>
                    <a:bodyPr/>
                    <a:lstStyle/>
                    <a:p>
                      <a:pPr marL="0" marR="0" lvl="0" indent="0" algn="r" defTabSz="96012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dirty="0" smtClean="0">
                          <a:solidFill>
                            <a:schemeClr val="tx1"/>
                          </a:solidFill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千円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09233964"/>
                  </a:ext>
                </a:extLst>
              </a:tr>
              <a:tr h="307816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ja-JP" sz="1100" dirty="0" smtClean="0">
                          <a:latin typeface="+mn-ea"/>
                          <a:ea typeface="+mn-ea"/>
                        </a:rPr>
                        <a:t>ⅱ</a:t>
                      </a:r>
                      <a:r>
                        <a:rPr lang="ja-JP" altLang="en-US" sz="1100" dirty="0" smtClean="0">
                          <a:latin typeface="+mn-ea"/>
                          <a:ea typeface="+mn-ea"/>
                        </a:rPr>
                        <a:t>日商</a:t>
                      </a:r>
                      <a:r>
                        <a:rPr lang="en-US" altLang="ja-JP" sz="1100" dirty="0" smtClean="0">
                          <a:latin typeface="+mn-ea"/>
                          <a:ea typeface="+mn-ea"/>
                        </a:rPr>
                        <a:t>(</a:t>
                      </a:r>
                      <a:r>
                        <a:rPr lang="ja-JP" altLang="en-US" sz="1100" dirty="0" smtClean="0">
                          <a:latin typeface="+mn-ea"/>
                          <a:ea typeface="+mn-ea"/>
                        </a:rPr>
                        <a:t>休日</a:t>
                      </a:r>
                      <a:r>
                        <a:rPr lang="en-US" altLang="ja-JP" sz="1100" dirty="0" smtClean="0">
                          <a:latin typeface="+mn-ea"/>
                          <a:ea typeface="+mn-ea"/>
                        </a:rPr>
                        <a:t>)</a:t>
                      </a:r>
                      <a:endParaRPr lang="ja-JP" altLang="en-US" sz="1100" dirty="0">
                        <a:latin typeface="+mn-ea"/>
                        <a:ea typeface="+mn-ea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sz="1100" dirty="0" smtClean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千円／日</a:t>
                      </a:r>
                      <a:endParaRPr kumimoji="1" lang="ja-JP" altLang="en-US" sz="110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4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0445102"/>
                  </a:ext>
                </a:extLst>
              </a:tr>
              <a:tr h="307816">
                <a:tc rowSpan="4">
                  <a:txBody>
                    <a:bodyPr/>
                    <a:lstStyle/>
                    <a:p>
                      <a:r>
                        <a:rPr kumimoji="1" lang="ja-JP" altLang="en-US" sz="1100" dirty="0" smtClean="0">
                          <a:solidFill>
                            <a:schemeClr val="tx1"/>
                          </a:solidFill>
                        </a:rPr>
                        <a:t>③収支計画</a:t>
                      </a:r>
                      <a:endParaRPr kumimoji="1" lang="en-US" altLang="ja-JP" sz="1100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ja-JP" sz="1100" dirty="0" smtClean="0">
                          <a:latin typeface="+mn-ea"/>
                          <a:ea typeface="+mn-ea"/>
                        </a:rPr>
                        <a:t>a </a:t>
                      </a:r>
                      <a:r>
                        <a:rPr lang="ja-JP" altLang="en-US" sz="1100" dirty="0" smtClean="0">
                          <a:latin typeface="+mn-ea"/>
                          <a:ea typeface="+mn-ea"/>
                        </a:rPr>
                        <a:t>年間売上</a:t>
                      </a:r>
                      <a:endParaRPr lang="ja-JP" altLang="en-US" sz="1100" dirty="0">
                        <a:latin typeface="+mn-ea"/>
                        <a:ea typeface="+mn-ea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6">
                  <a:txBody>
                    <a:bodyPr/>
                    <a:lstStyle/>
                    <a:p>
                      <a:r>
                        <a:rPr kumimoji="1" lang="ja-JP" altLang="en-US" sz="110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　　　　　　　　　千円</a:t>
                      </a:r>
                      <a:endParaRPr kumimoji="1" lang="ja-JP" altLang="en-US" sz="110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72411459"/>
                  </a:ext>
                </a:extLst>
              </a:tr>
              <a:tr h="307816">
                <a:tc vMerge="1">
                  <a:txBody>
                    <a:bodyPr/>
                    <a:lstStyle/>
                    <a:p>
                      <a:endParaRPr kumimoji="1" lang="en-US" altLang="ja-JP" sz="1200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ja-JP" sz="1100" dirty="0" smtClean="0">
                          <a:latin typeface="+mn-ea"/>
                          <a:ea typeface="+mn-ea"/>
                        </a:rPr>
                        <a:t>b </a:t>
                      </a:r>
                      <a:r>
                        <a:rPr lang="ja-JP" altLang="en-US" sz="1100" dirty="0" smtClean="0">
                          <a:latin typeface="+mn-ea"/>
                          <a:ea typeface="+mn-ea"/>
                        </a:rPr>
                        <a:t>売上原価</a:t>
                      </a:r>
                      <a:endParaRPr lang="ja-JP" altLang="en-US" sz="1100" dirty="0">
                        <a:latin typeface="+mn-ea"/>
                        <a:ea typeface="+mn-ea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r"/>
                      <a:r>
                        <a:rPr kumimoji="1" lang="ja-JP" altLang="en-US" sz="1100" dirty="0" smtClean="0">
                          <a:solidFill>
                            <a:schemeClr val="tx1"/>
                          </a:solidFill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千円</a:t>
                      </a:r>
                      <a:endParaRPr kumimoji="1" lang="ja-JP" altLang="en-US" sz="1100" dirty="0">
                        <a:solidFill>
                          <a:schemeClr val="tx1"/>
                        </a:solidFill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1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r>
                        <a:rPr kumimoji="1" lang="ja-JP" altLang="en-US" sz="1100" dirty="0" smtClean="0"/>
                        <a:t>原価率（</a:t>
                      </a:r>
                      <a:r>
                        <a:rPr kumimoji="1" lang="en-US" altLang="ja-JP" sz="1100" dirty="0" smtClean="0"/>
                        <a:t>b/a</a:t>
                      </a:r>
                      <a:r>
                        <a:rPr kumimoji="1" lang="ja-JP" altLang="en-US" sz="1100" dirty="0" smtClean="0"/>
                        <a:t>）</a:t>
                      </a:r>
                      <a:endParaRPr kumimoji="1" lang="ja-JP" altLang="en-US" sz="11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sz="1100" dirty="0" smtClean="0"/>
                        <a:t>％</a:t>
                      </a:r>
                      <a:endParaRPr kumimoji="1" lang="ja-JP" altLang="en-US" sz="11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0273658"/>
                  </a:ext>
                </a:extLst>
              </a:tr>
              <a:tr h="307816">
                <a:tc vMerge="1">
                  <a:txBody>
                    <a:bodyPr/>
                    <a:lstStyle/>
                    <a:p>
                      <a:endParaRPr kumimoji="1" lang="en-US" altLang="ja-JP" sz="1200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ja-JP" sz="1100" dirty="0" smtClean="0">
                          <a:latin typeface="+mn-ea"/>
                          <a:ea typeface="+mn-ea"/>
                        </a:rPr>
                        <a:t>c</a:t>
                      </a:r>
                      <a:r>
                        <a:rPr lang="ja-JP" altLang="en-US" sz="1100" dirty="0" smtClean="0">
                          <a:latin typeface="+mn-ea"/>
                          <a:ea typeface="+mn-ea"/>
                        </a:rPr>
                        <a:t> 諸経費</a:t>
                      </a:r>
                      <a:endParaRPr lang="ja-JP" altLang="en-US" sz="1100" dirty="0">
                        <a:latin typeface="+mn-ea"/>
                        <a:ea typeface="+mn-ea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6">
                  <a:txBody>
                    <a:bodyPr/>
                    <a:lstStyle/>
                    <a:p>
                      <a:r>
                        <a:rPr kumimoji="1" lang="ja-JP" altLang="en-US" sz="1100" dirty="0" smtClean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　　　　</a:t>
                      </a:r>
                      <a:r>
                        <a:rPr kumimoji="1" lang="ja-JP" altLang="en-US" sz="1100" dirty="0" smtClean="0">
                          <a:solidFill>
                            <a:srgbClr val="FF0000"/>
                          </a:solidFill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　　　　　</a:t>
                      </a:r>
                      <a:r>
                        <a:rPr kumimoji="1" lang="ja-JP" altLang="en-US" sz="1100" dirty="0" smtClean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千円</a:t>
                      </a:r>
                      <a:endParaRPr kumimoji="1" lang="ja-JP" altLang="en-US" sz="110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30260709"/>
                  </a:ext>
                </a:extLst>
              </a:tr>
              <a:tr h="307816">
                <a:tc vMerge="1">
                  <a:txBody>
                    <a:bodyPr/>
                    <a:lstStyle/>
                    <a:p>
                      <a:endParaRPr kumimoji="1" lang="en-US" altLang="ja-JP" sz="1200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ja-JP" sz="1100" dirty="0" smtClean="0">
                          <a:latin typeface="+mn-ea"/>
                          <a:ea typeface="+mn-ea"/>
                        </a:rPr>
                        <a:t>d</a:t>
                      </a:r>
                      <a:r>
                        <a:rPr lang="ja-JP" altLang="en-US" sz="1100" dirty="0" smtClean="0">
                          <a:latin typeface="+mn-ea"/>
                          <a:ea typeface="+mn-ea"/>
                        </a:rPr>
                        <a:t> 営業利益</a:t>
                      </a:r>
                      <a:endParaRPr lang="ja-JP" altLang="en-US" sz="1100" dirty="0">
                        <a:latin typeface="+mn-ea"/>
                        <a:ea typeface="+mn-ea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r"/>
                      <a:r>
                        <a:rPr kumimoji="1" lang="ja-JP" altLang="en-US" sz="1100" dirty="0" smtClean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千円</a:t>
                      </a:r>
                      <a:endParaRPr kumimoji="1" lang="ja-JP" altLang="en-US" sz="110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1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r>
                        <a:rPr kumimoji="1" lang="ja-JP" altLang="en-US" sz="1100" dirty="0" smtClean="0"/>
                        <a:t>利益率（</a:t>
                      </a:r>
                      <a:r>
                        <a:rPr kumimoji="1" lang="en-US" altLang="ja-JP" sz="1100" dirty="0" smtClean="0"/>
                        <a:t>d/a</a:t>
                      </a:r>
                      <a:r>
                        <a:rPr kumimoji="1" lang="ja-JP" altLang="en-US" sz="1100" dirty="0" smtClean="0"/>
                        <a:t>）</a:t>
                      </a:r>
                      <a:endParaRPr kumimoji="1" lang="ja-JP" altLang="en-US" sz="11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sz="1100" dirty="0" smtClean="0"/>
                        <a:t>％</a:t>
                      </a:r>
                      <a:endParaRPr kumimoji="1" lang="ja-JP" altLang="en-US" sz="11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29266398"/>
                  </a:ext>
                </a:extLst>
              </a:tr>
            </a:tbl>
          </a:graphicData>
        </a:graphic>
      </p:graphicFrame>
      <p:graphicFrame>
        <p:nvGraphicFramePr>
          <p:cNvPr id="17" name="表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26335756"/>
              </p:ext>
            </p:extLst>
          </p:nvPr>
        </p:nvGraphicFramePr>
        <p:xfrm>
          <a:off x="6339840" y="7945823"/>
          <a:ext cx="6291071" cy="116059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96532">
                  <a:extLst>
                    <a:ext uri="{9D8B030D-6E8A-4147-A177-3AD203B41FA5}">
                      <a16:colId xmlns:a16="http://schemas.microsoft.com/office/drawing/2014/main" val="792707004"/>
                    </a:ext>
                  </a:extLst>
                </a:gridCol>
                <a:gridCol w="5394539">
                  <a:extLst>
                    <a:ext uri="{9D8B030D-6E8A-4147-A177-3AD203B41FA5}">
                      <a16:colId xmlns:a16="http://schemas.microsoft.com/office/drawing/2014/main" val="3705527526"/>
                    </a:ext>
                  </a:extLst>
                </a:gridCol>
              </a:tblGrid>
              <a:tr h="270392">
                <a:tc gridSpan="2">
                  <a:txBody>
                    <a:bodyPr/>
                    <a:lstStyle/>
                    <a:p>
                      <a:r>
                        <a:rPr kumimoji="1" lang="ja-JP" altLang="en-US" sz="1300" dirty="0" smtClean="0">
                          <a:solidFill>
                            <a:schemeClr val="tx1"/>
                          </a:solidFill>
                        </a:rPr>
                        <a:t>７．街のにぎわいづくり・地域貢献等の取組</a:t>
                      </a:r>
                      <a:endParaRPr kumimoji="1" lang="ja-JP" altLang="en-US" sz="13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80231767"/>
                  </a:ext>
                </a:extLst>
              </a:tr>
              <a:tr h="890207">
                <a:tc>
                  <a:txBody>
                    <a:bodyPr/>
                    <a:lstStyle/>
                    <a:p>
                      <a:r>
                        <a:rPr kumimoji="1" lang="ja-JP" altLang="en-US" sz="1100" dirty="0" smtClean="0">
                          <a:solidFill>
                            <a:schemeClr val="tx1"/>
                          </a:solidFill>
                        </a:rPr>
                        <a:t>市民ニーズ対応、地域貢献等</a:t>
                      </a:r>
                      <a:endParaRPr kumimoji="1" lang="en-US" altLang="ja-JP" sz="1100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100" dirty="0" smtClean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　</a:t>
                      </a:r>
                      <a:endParaRPr kumimoji="1" lang="en-US" altLang="ja-JP" sz="1100" dirty="0" smtClean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  <a:p>
                      <a:pPr algn="l"/>
                      <a:endParaRPr kumimoji="1" lang="ja-JP" altLang="en-US" sz="1100" dirty="0" smtClean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50291320"/>
                  </a:ext>
                </a:extLst>
              </a:tr>
            </a:tbl>
          </a:graphicData>
        </a:graphic>
      </p:graphicFrame>
      <p:sp>
        <p:nvSpPr>
          <p:cNvPr id="2" name="テキスト ボックス 1"/>
          <p:cNvSpPr txBox="1"/>
          <p:nvPr/>
        </p:nvSpPr>
        <p:spPr>
          <a:xfrm>
            <a:off x="126348" y="122980"/>
            <a:ext cx="1252872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1200" dirty="0"/>
              <a:t>（</a:t>
            </a:r>
            <a:r>
              <a:rPr kumimoji="1" lang="ja-JP" altLang="en-US" sz="1200" dirty="0" smtClean="0"/>
              <a:t>様式第２号）</a:t>
            </a:r>
            <a:endParaRPr kumimoji="1" lang="ja-JP" altLang="en-US" sz="1200" dirty="0"/>
          </a:p>
        </p:txBody>
      </p:sp>
    </p:spTree>
    <p:extLst>
      <p:ext uri="{BB962C8B-B14F-4D97-AF65-F5344CB8AC3E}">
        <p14:creationId xmlns:p14="http://schemas.microsoft.com/office/powerpoint/2010/main" val="41122649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239</TotalTime>
  <Words>393</Words>
  <Application>Microsoft Office PowerPoint</Application>
  <PresentationFormat>A3 297x420 mm</PresentationFormat>
  <Paragraphs>92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ＭＳ 明朝</vt:lpstr>
      <vt:lpstr>游ゴシック</vt:lpstr>
      <vt:lpstr>游ゴシック Light</vt:lpstr>
      <vt:lpstr>Arial</vt:lpstr>
      <vt:lpstr>Calibri</vt:lpstr>
      <vt:lpstr>Calibri Light</vt:lpstr>
      <vt:lpstr>Office テーマ</vt:lpstr>
      <vt:lpstr>【高槻市創業・個店支援事業】事業計画（概要）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【高槻市地域商業活性化創業・個店支援事業】事業計画（概要）</dc:title>
  <dc:creator>高槻市</dc:creator>
  <cp:lastModifiedBy>高槻市</cp:lastModifiedBy>
  <cp:revision>14</cp:revision>
  <cp:lastPrinted>2024-07-18T06:47:23Z</cp:lastPrinted>
  <dcterms:created xsi:type="dcterms:W3CDTF">2024-07-03T06:42:14Z</dcterms:created>
  <dcterms:modified xsi:type="dcterms:W3CDTF">2024-09-17T10:30:34Z</dcterms:modified>
</cp:coreProperties>
</file>