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</p:sldIdLst>
  <p:sldSz cx="12801600" cy="9601200" type="A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68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A34E0-EF0F-4A34-B9DA-9FE935853204}" type="datetimeFigureOut">
              <a:rPr kumimoji="1" lang="ja-JP" altLang="en-US" smtClean="0"/>
              <a:t>2026/3/19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872FA-ED59-4B60-BE84-64A8E2F0569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7844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A34E0-EF0F-4A34-B9DA-9FE935853204}" type="datetimeFigureOut">
              <a:rPr kumimoji="1" lang="ja-JP" altLang="en-US" smtClean="0"/>
              <a:t>2026/3/19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872FA-ED59-4B60-BE84-64A8E2F0569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2406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A34E0-EF0F-4A34-B9DA-9FE935853204}" type="datetimeFigureOut">
              <a:rPr kumimoji="1" lang="ja-JP" altLang="en-US" smtClean="0"/>
              <a:t>2026/3/19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872FA-ED59-4B60-BE84-64A8E2F0569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3936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A34E0-EF0F-4A34-B9DA-9FE935853204}" type="datetimeFigureOut">
              <a:rPr kumimoji="1" lang="ja-JP" altLang="en-US" smtClean="0"/>
              <a:t>2026/3/19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872FA-ED59-4B60-BE84-64A8E2F0569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0109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A34E0-EF0F-4A34-B9DA-9FE935853204}" type="datetimeFigureOut">
              <a:rPr kumimoji="1" lang="ja-JP" altLang="en-US" smtClean="0"/>
              <a:t>2026/3/19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872FA-ED59-4B60-BE84-64A8E2F0569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9678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A34E0-EF0F-4A34-B9DA-9FE935853204}" type="datetimeFigureOut">
              <a:rPr kumimoji="1" lang="ja-JP" altLang="en-US" smtClean="0"/>
              <a:t>2026/3/19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872FA-ED59-4B60-BE84-64A8E2F0569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0038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A34E0-EF0F-4A34-B9DA-9FE935853204}" type="datetimeFigureOut">
              <a:rPr kumimoji="1" lang="ja-JP" altLang="en-US" smtClean="0"/>
              <a:t>2026/3/19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872FA-ED59-4B60-BE84-64A8E2F0569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7113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A34E0-EF0F-4A34-B9DA-9FE935853204}" type="datetimeFigureOut">
              <a:rPr kumimoji="1" lang="ja-JP" altLang="en-US" smtClean="0"/>
              <a:t>2026/3/19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872FA-ED59-4B60-BE84-64A8E2F0569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768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A34E0-EF0F-4A34-B9DA-9FE935853204}" type="datetimeFigureOut">
              <a:rPr kumimoji="1" lang="ja-JP" altLang="en-US" smtClean="0"/>
              <a:t>2026/3/19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872FA-ED59-4B60-BE84-64A8E2F0569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036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A34E0-EF0F-4A34-B9DA-9FE935853204}" type="datetimeFigureOut">
              <a:rPr kumimoji="1" lang="ja-JP" altLang="en-US" smtClean="0"/>
              <a:t>2026/3/19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872FA-ED59-4B60-BE84-64A8E2F0569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1435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A34E0-EF0F-4A34-B9DA-9FE935853204}" type="datetimeFigureOut">
              <a:rPr kumimoji="1" lang="ja-JP" altLang="en-US" smtClean="0"/>
              <a:t>2026/3/19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872FA-ED59-4B60-BE84-64A8E2F0569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9513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AA34E0-EF0F-4A34-B9DA-9FE935853204}" type="datetimeFigureOut">
              <a:rPr kumimoji="1" lang="ja-JP" altLang="en-US" smtClean="0"/>
              <a:t>2026/3/19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872FA-ED59-4B60-BE84-64A8E2F0569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271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kumimoji="1"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kumimoji="1"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>
            <a:spLocks noGrp="1"/>
          </p:cNvSpPr>
          <p:nvPr>
            <p:ph type="ctrTitle"/>
          </p:nvPr>
        </p:nvSpPr>
        <p:spPr>
          <a:xfrm>
            <a:off x="2800350" y="188139"/>
            <a:ext cx="7200900" cy="348566"/>
          </a:xfrm>
        </p:spPr>
        <p:txBody>
          <a:bodyPr>
            <a:normAutofit/>
          </a:bodyPr>
          <a:lstStyle/>
          <a:p>
            <a:r>
              <a:rPr lang="en-US" altLang="ja-JP" sz="1400" b="1" dirty="0"/>
              <a:t>【</a:t>
            </a:r>
            <a:r>
              <a:rPr lang="ja-JP" altLang="en-US" sz="1400" b="1" dirty="0" smtClean="0"/>
              <a:t>高槻市創業</a:t>
            </a:r>
            <a:r>
              <a:rPr lang="ja-JP" altLang="en-US" sz="1400" b="1" dirty="0"/>
              <a:t>・個店支援事業</a:t>
            </a:r>
            <a:r>
              <a:rPr lang="en-US" altLang="ja-JP" sz="1400" b="1" dirty="0"/>
              <a:t>】</a:t>
            </a:r>
            <a:r>
              <a:rPr lang="ja-JP" altLang="en-US" sz="1400" b="1" dirty="0"/>
              <a:t>事業計画（概要）</a:t>
            </a:r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6465686"/>
              </p:ext>
            </p:extLst>
          </p:nvPr>
        </p:nvGraphicFramePr>
        <p:xfrm>
          <a:off x="256505" y="542854"/>
          <a:ext cx="5680999" cy="18071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8971">
                  <a:extLst>
                    <a:ext uri="{9D8B030D-6E8A-4147-A177-3AD203B41FA5}">
                      <a16:colId xmlns:a16="http://schemas.microsoft.com/office/drawing/2014/main" val="792707004"/>
                    </a:ext>
                  </a:extLst>
                </a:gridCol>
                <a:gridCol w="2954380">
                  <a:extLst>
                    <a:ext uri="{9D8B030D-6E8A-4147-A177-3AD203B41FA5}">
                      <a16:colId xmlns:a16="http://schemas.microsoft.com/office/drawing/2014/main" val="3705527526"/>
                    </a:ext>
                  </a:extLst>
                </a:gridCol>
                <a:gridCol w="692440">
                  <a:extLst>
                    <a:ext uri="{9D8B030D-6E8A-4147-A177-3AD203B41FA5}">
                      <a16:colId xmlns:a16="http://schemas.microsoft.com/office/drawing/2014/main" val="743240174"/>
                    </a:ext>
                  </a:extLst>
                </a:gridCol>
                <a:gridCol w="1045208">
                  <a:extLst>
                    <a:ext uri="{9D8B030D-6E8A-4147-A177-3AD203B41FA5}">
                      <a16:colId xmlns:a16="http://schemas.microsoft.com/office/drawing/2014/main" val="2757462230"/>
                    </a:ext>
                  </a:extLst>
                </a:gridCol>
              </a:tblGrid>
              <a:tr h="429411">
                <a:tc gridSpan="4">
                  <a:txBody>
                    <a:bodyPr/>
                    <a:lstStyle/>
                    <a:p>
                      <a:r>
                        <a:rPr kumimoji="1" lang="ja-JP" altLang="en-US" sz="1300" dirty="0" smtClean="0">
                          <a:solidFill>
                            <a:schemeClr val="tx1"/>
                          </a:solidFill>
                        </a:rPr>
                        <a:t>１．創業者</a:t>
                      </a:r>
                      <a:endParaRPr kumimoji="1" lang="ja-JP" altLang="en-US" sz="1300" dirty="0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8006" marB="48006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0231767"/>
                  </a:ext>
                </a:extLst>
              </a:tr>
              <a:tr h="279390">
                <a:tc>
                  <a:txBody>
                    <a:bodyPr/>
                    <a:lstStyle/>
                    <a:p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</a:rPr>
                        <a:t>①氏名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</a:rPr>
                        <a:t>（年齢）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　　　　　　　　　　　　　　   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(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　　歳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)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</a:rPr>
                        <a:t>②形態</a:t>
                      </a: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□個人事業主□法人</a:t>
                      </a:r>
                      <a:endParaRPr kumimoji="1" lang="en-US" altLang="ja-JP" sz="1100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0291320"/>
                  </a:ext>
                </a:extLst>
              </a:tr>
              <a:tr h="515112">
                <a:tc>
                  <a:txBody>
                    <a:bodyPr/>
                    <a:lstStyle/>
                    <a:p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</a:rPr>
                        <a:t>③職歴・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</a:rPr>
                        <a:t>　経験等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kumimoji="1" lang="en-US" altLang="ja-JP" sz="1100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marL="96012" marR="96012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9233964"/>
                  </a:ext>
                </a:extLst>
              </a:tr>
              <a:tr h="401704">
                <a:tc>
                  <a:txBody>
                    <a:bodyPr/>
                    <a:lstStyle/>
                    <a:p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</a:rPr>
                        <a:t>④人的ﾈｯﾄ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</a:rPr>
                        <a:t>　ﾜｰｸ等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100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  <a:p>
                      <a:endParaRPr kumimoji="1" lang="en-US" altLang="ja-JP" sz="1100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marL="96012" marR="96012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0341834"/>
                  </a:ext>
                </a:extLst>
              </a:tr>
            </a:tbl>
          </a:graphicData>
        </a:graphic>
      </p:graphicFrame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8044121"/>
              </p:ext>
            </p:extLst>
          </p:nvPr>
        </p:nvGraphicFramePr>
        <p:xfrm>
          <a:off x="256505" y="2389349"/>
          <a:ext cx="5681000" cy="67891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8971">
                  <a:extLst>
                    <a:ext uri="{9D8B030D-6E8A-4147-A177-3AD203B41FA5}">
                      <a16:colId xmlns:a16="http://schemas.microsoft.com/office/drawing/2014/main" val="792707004"/>
                    </a:ext>
                  </a:extLst>
                </a:gridCol>
                <a:gridCol w="990772">
                  <a:extLst>
                    <a:ext uri="{9D8B030D-6E8A-4147-A177-3AD203B41FA5}">
                      <a16:colId xmlns:a16="http://schemas.microsoft.com/office/drawing/2014/main" val="833486127"/>
                    </a:ext>
                  </a:extLst>
                </a:gridCol>
                <a:gridCol w="658650">
                  <a:extLst>
                    <a:ext uri="{9D8B030D-6E8A-4147-A177-3AD203B41FA5}">
                      <a16:colId xmlns:a16="http://schemas.microsoft.com/office/drawing/2014/main" val="3258021493"/>
                    </a:ext>
                  </a:extLst>
                </a:gridCol>
                <a:gridCol w="772327">
                  <a:extLst>
                    <a:ext uri="{9D8B030D-6E8A-4147-A177-3AD203B41FA5}">
                      <a16:colId xmlns:a16="http://schemas.microsoft.com/office/drawing/2014/main" val="2575165422"/>
                    </a:ext>
                  </a:extLst>
                </a:gridCol>
                <a:gridCol w="209831">
                  <a:extLst>
                    <a:ext uri="{9D8B030D-6E8A-4147-A177-3AD203B41FA5}">
                      <a16:colId xmlns:a16="http://schemas.microsoft.com/office/drawing/2014/main" val="719866196"/>
                    </a:ext>
                  </a:extLst>
                </a:gridCol>
                <a:gridCol w="702827">
                  <a:extLst>
                    <a:ext uri="{9D8B030D-6E8A-4147-A177-3AD203B41FA5}">
                      <a16:colId xmlns:a16="http://schemas.microsoft.com/office/drawing/2014/main" val="3420074521"/>
                    </a:ext>
                  </a:extLst>
                </a:gridCol>
                <a:gridCol w="1357622">
                  <a:extLst>
                    <a:ext uri="{9D8B030D-6E8A-4147-A177-3AD203B41FA5}">
                      <a16:colId xmlns:a16="http://schemas.microsoft.com/office/drawing/2014/main" val="3257370753"/>
                    </a:ext>
                  </a:extLst>
                </a:gridCol>
              </a:tblGrid>
              <a:tr h="312507">
                <a:tc gridSpan="7">
                  <a:txBody>
                    <a:bodyPr/>
                    <a:lstStyle/>
                    <a:p>
                      <a:r>
                        <a:rPr kumimoji="1" lang="ja-JP" altLang="en-US" sz="1300" dirty="0" smtClean="0">
                          <a:solidFill>
                            <a:schemeClr val="tx1"/>
                          </a:solidFill>
                        </a:rPr>
                        <a:t>２．事業内容・創業動機</a:t>
                      </a:r>
                      <a:endParaRPr kumimoji="1" lang="ja-JP" altLang="en-US" sz="1300" dirty="0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8006" marB="48006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8401127"/>
                  </a:ext>
                </a:extLst>
              </a:tr>
              <a:tr h="599089">
                <a:tc>
                  <a:txBody>
                    <a:bodyPr/>
                    <a:lstStyle/>
                    <a:p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</a:rPr>
                        <a:t>①屋号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>
                        <a:solidFill>
                          <a:schemeClr val="tx1"/>
                        </a:solidFill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</a:rPr>
                        <a:t>②業種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1" lang="ja-JP" altLang="en-US" sz="1100" baseline="0" dirty="0" smtClean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</a:rPr>
                        <a:t>業態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kumimoji="1" lang="en-US" altLang="ja-JP" sz="1100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  <a:p>
                      <a:r>
                        <a:rPr kumimoji="1" lang="ja-JP" altLang="en-US" sz="11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（　　　）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</a:rPr>
                        <a:t>③出店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</a:rPr>
                        <a:t>予定地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100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marL="96012" marR="96012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0291320"/>
                  </a:ext>
                </a:extLst>
              </a:tr>
              <a:tr h="431405">
                <a:tc>
                  <a:txBody>
                    <a:bodyPr/>
                    <a:lstStyle/>
                    <a:p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</a:rPr>
                        <a:t>④ｺﾝｾﾌﾟﾄ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endParaRPr kumimoji="1" lang="ja-JP" altLang="en-US" sz="11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marL="96012" marR="96012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995907"/>
                  </a:ext>
                </a:extLst>
              </a:tr>
              <a:tr h="2951595">
                <a:tc>
                  <a:txBody>
                    <a:bodyPr/>
                    <a:lstStyle/>
                    <a:p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</a:rPr>
                        <a:t>⑤商品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</a:rPr>
                        <a:t>/</a:t>
                      </a:r>
                    </a:p>
                    <a:p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</a:rPr>
                        <a:t>　ｻｰﾋﾞｽ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kumimoji="1" lang="en-US" altLang="ja-JP" sz="1100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marL="96012" marR="96012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kumimoji="1" lang="en-US" altLang="ja-JP" sz="1100" dirty="0" smtClean="0"/>
                        <a:t>(</a:t>
                      </a:r>
                      <a:r>
                        <a:rPr kumimoji="1" lang="ja-JP" altLang="en-US" sz="1100" smtClean="0"/>
                        <a:t>写真・イメージ図</a:t>
                      </a:r>
                      <a:r>
                        <a:rPr kumimoji="1" lang="en-US" altLang="ja-JP" sz="1100" smtClean="0"/>
                        <a:t>)</a:t>
                      </a:r>
                      <a:endParaRPr kumimoji="1" lang="ja-JP" altLang="en-US" sz="1100" dirty="0"/>
                    </a:p>
                  </a:txBody>
                  <a:tcPr marL="96012" marR="96012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9233964"/>
                  </a:ext>
                </a:extLst>
              </a:tr>
              <a:tr h="766773">
                <a:tc>
                  <a:txBody>
                    <a:bodyPr/>
                    <a:lstStyle/>
                    <a:p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</a:rPr>
                        <a:t>⑥ｾｰﾙｽ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</a:rPr>
                        <a:t>　ﾎﾟｲﾝﾄ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endParaRPr kumimoji="1" lang="en-US" altLang="ja-JP" sz="1100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marL="96012" marR="96012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6110905"/>
                  </a:ext>
                </a:extLst>
              </a:tr>
              <a:tr h="725011">
                <a:tc>
                  <a:txBody>
                    <a:bodyPr/>
                    <a:lstStyle/>
                    <a:p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</a:rPr>
                        <a:t>⑦高槻市で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</a:rPr>
                        <a:t>　創業する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</a:rPr>
                        <a:t>　動機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endParaRPr kumimoji="1" lang="en-US" altLang="ja-JP" sz="1100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marL="96012" marR="96012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0124867"/>
                  </a:ext>
                </a:extLst>
              </a:tr>
              <a:tr h="599089">
                <a:tc>
                  <a:txBody>
                    <a:bodyPr/>
                    <a:lstStyle/>
                    <a:p>
                      <a:r>
                        <a:rPr kumimoji="1" lang="ja-JP" altLang="en-US" sz="1100" dirty="0" smtClean="0">
                          <a:latin typeface="+mn-ea"/>
                          <a:ea typeface="+mn-ea"/>
                        </a:rPr>
                        <a:t>⑧店舗ﾃﾞｻﾞｲﾝ</a:t>
                      </a:r>
                      <a:endParaRPr kumimoji="1" lang="en-US" altLang="ja-JP" sz="1100" dirty="0" smtClean="0">
                        <a:latin typeface="+mn-ea"/>
                        <a:ea typeface="+mn-ea"/>
                      </a:endParaRPr>
                    </a:p>
                    <a:p>
                      <a:r>
                        <a:rPr kumimoji="1" lang="ja-JP" altLang="en-US" sz="1100" dirty="0" smtClean="0">
                          <a:latin typeface="+mn-ea"/>
                          <a:ea typeface="+mn-ea"/>
                        </a:rPr>
                        <a:t>　の考え方、</a:t>
                      </a:r>
                      <a:endParaRPr kumimoji="1" lang="en-US" altLang="ja-JP" sz="1100" dirty="0" smtClean="0">
                        <a:latin typeface="+mn-ea"/>
                        <a:ea typeface="+mn-ea"/>
                      </a:endParaRPr>
                    </a:p>
                    <a:p>
                      <a:r>
                        <a:rPr kumimoji="1" lang="ja-JP" altLang="en-US" sz="1100" dirty="0" smtClean="0">
                          <a:latin typeface="+mn-ea"/>
                          <a:ea typeface="+mn-ea"/>
                        </a:rPr>
                        <a:t>　補助金の</a:t>
                      </a:r>
                      <a:endParaRPr kumimoji="1" lang="en-US" altLang="ja-JP" sz="1100" dirty="0" smtClean="0">
                        <a:latin typeface="+mn-ea"/>
                        <a:ea typeface="+mn-ea"/>
                      </a:endParaRPr>
                    </a:p>
                    <a:p>
                      <a:r>
                        <a:rPr kumimoji="1" lang="ja-JP" altLang="en-US" sz="1100" dirty="0" smtClean="0">
                          <a:latin typeface="+mn-ea"/>
                          <a:ea typeface="+mn-ea"/>
                        </a:rPr>
                        <a:t>　活用方法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endParaRPr kumimoji="1" lang="en-US" altLang="ja-JP" sz="1100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marL="96012" marR="96012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5090045"/>
                  </a:ext>
                </a:extLst>
              </a:tr>
              <a:tr h="250853">
                <a:tc>
                  <a:txBody>
                    <a:bodyPr/>
                    <a:lstStyle/>
                    <a:p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</a:rPr>
                        <a:t>⑨店舗規模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r>
                        <a:rPr kumimoji="1" lang="ja-JP" altLang="en-US" sz="11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面積：　　㎡（フロア　　㎡、客席数　　席）</a:t>
                      </a:r>
                      <a:endParaRPr kumimoji="1" lang="en-US" altLang="ja-JP" sz="1100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marL="96012" marR="96012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865413"/>
                  </a:ext>
                </a:extLst>
              </a:tr>
            </a:tbl>
          </a:graphicData>
        </a:graphic>
      </p:graphicFrame>
      <p:sp>
        <p:nvSpPr>
          <p:cNvPr id="9" name="テキスト ボックス 8"/>
          <p:cNvSpPr txBox="1"/>
          <p:nvPr/>
        </p:nvSpPr>
        <p:spPr>
          <a:xfrm>
            <a:off x="10539984" y="350749"/>
            <a:ext cx="2090928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825" dirty="0"/>
              <a:t>整理番号</a:t>
            </a:r>
            <a:r>
              <a:rPr kumimoji="1" lang="ja-JP" altLang="en-US" sz="825" dirty="0" smtClean="0"/>
              <a:t>：</a:t>
            </a:r>
            <a:r>
              <a:rPr kumimoji="1" lang="ja-JP" altLang="en-US" sz="825" dirty="0"/>
              <a:t>　</a:t>
            </a:r>
            <a:r>
              <a:rPr kumimoji="1" lang="en-US" altLang="ja-JP" sz="825" dirty="0" smtClean="0"/>
              <a:t>-</a:t>
            </a:r>
            <a:r>
              <a:rPr kumimoji="1" lang="ja-JP" altLang="en-US" sz="825" dirty="0" smtClean="0"/>
              <a:t>　</a:t>
            </a:r>
            <a:r>
              <a:rPr kumimoji="1" lang="en-US" altLang="ja-JP" sz="825" dirty="0" smtClean="0"/>
              <a:t>-</a:t>
            </a:r>
            <a:r>
              <a:rPr kumimoji="1" lang="ja-JP" altLang="en-US" sz="825" dirty="0" smtClean="0"/>
              <a:t>　　</a:t>
            </a:r>
            <a:endParaRPr kumimoji="1" lang="ja-JP" altLang="en-US" sz="825" dirty="0"/>
          </a:p>
        </p:txBody>
      </p:sp>
      <p:graphicFrame>
        <p:nvGraphicFramePr>
          <p:cNvPr id="14" name="表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1013590"/>
              </p:ext>
            </p:extLst>
          </p:nvPr>
        </p:nvGraphicFramePr>
        <p:xfrm>
          <a:off x="6273193" y="659623"/>
          <a:ext cx="6324395" cy="32742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4599">
                  <a:extLst>
                    <a:ext uri="{9D8B030D-6E8A-4147-A177-3AD203B41FA5}">
                      <a16:colId xmlns:a16="http://schemas.microsoft.com/office/drawing/2014/main" val="792707004"/>
                    </a:ext>
                  </a:extLst>
                </a:gridCol>
                <a:gridCol w="5249796">
                  <a:extLst>
                    <a:ext uri="{9D8B030D-6E8A-4147-A177-3AD203B41FA5}">
                      <a16:colId xmlns:a16="http://schemas.microsoft.com/office/drawing/2014/main" val="3705527526"/>
                    </a:ext>
                  </a:extLst>
                </a:gridCol>
              </a:tblGrid>
              <a:tr h="293321">
                <a:tc gridSpan="2">
                  <a:txBody>
                    <a:bodyPr/>
                    <a:lstStyle/>
                    <a:p>
                      <a:r>
                        <a:rPr kumimoji="1" lang="ja-JP" altLang="en-US" sz="1300" dirty="0" smtClean="0">
                          <a:solidFill>
                            <a:schemeClr val="tx1"/>
                          </a:solidFill>
                        </a:rPr>
                        <a:t>３．外部環境分析と店舗</a:t>
                      </a:r>
                      <a:endParaRPr kumimoji="1" lang="ja-JP" altLang="en-US" sz="13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0231767"/>
                  </a:ext>
                </a:extLst>
              </a:tr>
              <a:tr h="553876">
                <a:tc>
                  <a:txBody>
                    <a:bodyPr/>
                    <a:lstStyle/>
                    <a:p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</a:rPr>
                        <a:t>①ﾀｰｹﾞｯﾄ層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100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3714156"/>
                  </a:ext>
                </a:extLst>
              </a:tr>
              <a:tr h="563671">
                <a:tc>
                  <a:txBody>
                    <a:bodyPr/>
                    <a:lstStyle/>
                    <a:p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</a:rPr>
                        <a:t>②ﾀｰｹﾞｯﾄの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</a:rPr>
                        <a:t>　市場動向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en-US" altLang="ja-JP" sz="1100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0291320"/>
                  </a:ext>
                </a:extLst>
              </a:tr>
              <a:tr h="417812">
                <a:tc>
                  <a:txBody>
                    <a:bodyPr/>
                    <a:lstStyle/>
                    <a:p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</a:rPr>
                        <a:t>③広告方法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□ホームページ　　□</a:t>
                      </a:r>
                      <a:r>
                        <a:rPr kumimoji="1" lang="en-US" altLang="ja-JP" sz="11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SNS</a:t>
                      </a:r>
                      <a:r>
                        <a:rPr kumimoji="1" lang="ja-JP" altLang="en-US" sz="11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（　　　）　　□</a:t>
                      </a:r>
                      <a:r>
                        <a:rPr kumimoji="1" lang="en-US" altLang="ja-JP" sz="11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WEB</a:t>
                      </a:r>
                      <a:r>
                        <a:rPr kumimoji="1" lang="ja-JP" altLang="en-US" sz="11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広告　　□新聞広告・折込</a:t>
                      </a:r>
                      <a:endParaRPr kumimoji="1" lang="en-US" altLang="ja-JP" sz="1100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  <a:p>
                      <a:r>
                        <a:rPr kumimoji="1" lang="ja-JP" altLang="en-US" sz="11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□地域情報誌　　　□ポスティング　　</a:t>
                      </a:r>
                      <a:r>
                        <a:rPr kumimoji="1" lang="ja-JP" altLang="en-US" sz="1100" baseline="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 </a:t>
                      </a:r>
                      <a:r>
                        <a:rPr kumimoji="1" lang="ja-JP" altLang="en-US" sz="11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□ビラ配り</a:t>
                      </a:r>
                      <a:endParaRPr kumimoji="1" lang="en-US" altLang="ja-JP" sz="1100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  <a:p>
                      <a:r>
                        <a:rPr kumimoji="1" lang="ja-JP" altLang="en-US" sz="11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□その他（</a:t>
                      </a:r>
                      <a:r>
                        <a:rPr kumimoji="1" lang="ja-JP" altLang="en-US" sz="1100" baseline="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                                      </a:t>
                      </a:r>
                      <a:r>
                        <a:rPr kumimoji="1" lang="ja-JP" altLang="en-US" sz="11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）</a:t>
                      </a:r>
                      <a:endParaRPr kumimoji="1" lang="en-US" altLang="ja-JP" sz="1100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7852204"/>
                  </a:ext>
                </a:extLst>
              </a:tr>
              <a:tr h="701284">
                <a:tc>
                  <a:txBody>
                    <a:bodyPr/>
                    <a:lstStyle/>
                    <a:p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</a:rPr>
                        <a:t>④出店予定地、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</a:rPr>
                        <a:t>　物件を選</a:t>
                      </a:r>
                      <a:r>
                        <a:rPr kumimoji="1" lang="ja-JP" altLang="en-US" sz="1100" dirty="0" err="1" smtClean="0">
                          <a:solidFill>
                            <a:schemeClr val="tx1"/>
                          </a:solidFill>
                        </a:rPr>
                        <a:t>ん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kumimoji="1" lang="ja-JP" altLang="en-US" sz="1100" dirty="0" err="1" smtClean="0">
                          <a:solidFill>
                            <a:schemeClr val="tx1"/>
                          </a:solidFill>
                        </a:rPr>
                        <a:t>だ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</a:rPr>
                        <a:t>理由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100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9233964"/>
                  </a:ext>
                </a:extLst>
              </a:tr>
              <a:tr h="590550">
                <a:tc>
                  <a:txBody>
                    <a:bodyPr/>
                    <a:lstStyle/>
                    <a:p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</a:rPr>
                        <a:t>⑤周辺の競合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</a:rPr>
                        <a:t>　状況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　</a:t>
                      </a:r>
                      <a:endParaRPr kumimoji="1" lang="en-US" altLang="ja-JP" sz="1100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  <a:p>
                      <a:endParaRPr kumimoji="1" lang="en-US" altLang="ja-JP" sz="1100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2370420"/>
                  </a:ext>
                </a:extLst>
              </a:tr>
            </a:tbl>
          </a:graphicData>
        </a:graphic>
      </p:graphicFrame>
      <p:graphicFrame>
        <p:nvGraphicFramePr>
          <p:cNvPr id="15" name="表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0713274"/>
              </p:ext>
            </p:extLst>
          </p:nvPr>
        </p:nvGraphicFramePr>
        <p:xfrm>
          <a:off x="6273192" y="3914574"/>
          <a:ext cx="6324398" cy="29914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3756">
                  <a:extLst>
                    <a:ext uri="{9D8B030D-6E8A-4147-A177-3AD203B41FA5}">
                      <a16:colId xmlns:a16="http://schemas.microsoft.com/office/drawing/2014/main" val="792707004"/>
                    </a:ext>
                  </a:extLst>
                </a:gridCol>
                <a:gridCol w="968270">
                  <a:extLst>
                    <a:ext uri="{9D8B030D-6E8A-4147-A177-3AD203B41FA5}">
                      <a16:colId xmlns:a16="http://schemas.microsoft.com/office/drawing/2014/main" val="3705527526"/>
                    </a:ext>
                  </a:extLst>
                </a:gridCol>
                <a:gridCol w="1190280">
                  <a:extLst>
                    <a:ext uri="{9D8B030D-6E8A-4147-A177-3AD203B41FA5}">
                      <a16:colId xmlns:a16="http://schemas.microsoft.com/office/drawing/2014/main" val="276568346"/>
                    </a:ext>
                  </a:extLst>
                </a:gridCol>
                <a:gridCol w="519048">
                  <a:extLst>
                    <a:ext uri="{9D8B030D-6E8A-4147-A177-3AD203B41FA5}">
                      <a16:colId xmlns:a16="http://schemas.microsoft.com/office/drawing/2014/main" val="1331158329"/>
                    </a:ext>
                  </a:extLst>
                </a:gridCol>
                <a:gridCol w="644073">
                  <a:extLst>
                    <a:ext uri="{9D8B030D-6E8A-4147-A177-3AD203B41FA5}">
                      <a16:colId xmlns:a16="http://schemas.microsoft.com/office/drawing/2014/main" val="2015470661"/>
                    </a:ext>
                  </a:extLst>
                </a:gridCol>
                <a:gridCol w="468133">
                  <a:extLst>
                    <a:ext uri="{9D8B030D-6E8A-4147-A177-3AD203B41FA5}">
                      <a16:colId xmlns:a16="http://schemas.microsoft.com/office/drawing/2014/main" val="2166767859"/>
                    </a:ext>
                  </a:extLst>
                </a:gridCol>
                <a:gridCol w="168294">
                  <a:extLst>
                    <a:ext uri="{9D8B030D-6E8A-4147-A177-3AD203B41FA5}">
                      <a16:colId xmlns:a16="http://schemas.microsoft.com/office/drawing/2014/main" val="1215949603"/>
                    </a:ext>
                  </a:extLst>
                </a:gridCol>
                <a:gridCol w="1422544">
                  <a:extLst>
                    <a:ext uri="{9D8B030D-6E8A-4147-A177-3AD203B41FA5}">
                      <a16:colId xmlns:a16="http://schemas.microsoft.com/office/drawing/2014/main" val="2676719545"/>
                    </a:ext>
                  </a:extLst>
                </a:gridCol>
              </a:tblGrid>
              <a:tr h="382224">
                <a:tc gridSpan="8">
                  <a:txBody>
                    <a:bodyPr/>
                    <a:lstStyle/>
                    <a:p>
                      <a:r>
                        <a:rPr kumimoji="1" lang="ja-JP" altLang="en-US" sz="1300" dirty="0" smtClean="0">
                          <a:solidFill>
                            <a:schemeClr val="tx1"/>
                          </a:solidFill>
                        </a:rPr>
                        <a:t>４．開業資金計画　５．売上計画　６．収支計画</a:t>
                      </a:r>
                      <a:r>
                        <a:rPr kumimoji="1" lang="ja-JP" altLang="en-US" sz="900" dirty="0" smtClean="0">
                          <a:solidFill>
                            <a:schemeClr val="tx1"/>
                          </a:solidFill>
                        </a:rPr>
                        <a:t>　　　　　　　　　　　　　　　</a:t>
                      </a:r>
                      <a:endParaRPr kumimoji="1" lang="en-US" altLang="ja-JP" sz="9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0231767"/>
                  </a:ext>
                </a:extLst>
              </a:tr>
              <a:tr h="246986">
                <a:tc rowSpan="5">
                  <a:txBody>
                    <a:bodyPr/>
                    <a:lstStyle/>
                    <a:p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</a:rPr>
                        <a:t>①開業資金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ja-JP" altLang="en-US" sz="1100" dirty="0" smtClean="0">
                          <a:latin typeface="+mn-ea"/>
                          <a:ea typeface="+mn-ea"/>
                        </a:rPr>
                        <a:t>収入</a:t>
                      </a:r>
                      <a:endParaRPr lang="en-US" altLang="ja-JP" sz="1100" dirty="0" smtClean="0">
                        <a:latin typeface="+mn-ea"/>
                        <a:ea typeface="+mn-ea"/>
                      </a:endParaRPr>
                    </a:p>
                    <a:p>
                      <a:r>
                        <a:rPr lang="en-US" altLang="ja-JP" sz="110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ja-JP" altLang="en-US" sz="1100" dirty="0" smtClean="0">
                          <a:latin typeface="+mn-ea"/>
                          <a:ea typeface="+mn-ea"/>
                        </a:rPr>
                        <a:t>調達方法</a:t>
                      </a:r>
                      <a:r>
                        <a:rPr lang="en-US" altLang="ja-JP" sz="1100" dirty="0" smtClean="0"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ja-JP" altLang="en-US" sz="11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ｲ</a:t>
                      </a:r>
                      <a:r>
                        <a:rPr lang="en-US" altLang="ja-JP" sz="11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.</a:t>
                      </a:r>
                      <a:r>
                        <a:rPr lang="ja-JP" altLang="en-US" sz="11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自己資金</a:t>
                      </a:r>
                      <a:endParaRPr lang="en-US" altLang="ja-JP" sz="1100" baseline="0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ja-JP" altLang="en-US" sz="11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千円</a:t>
                      </a:r>
                      <a:endParaRPr lang="en-US" altLang="ja-JP" sz="1100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en-US" altLang="ja-JP" sz="1100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dirty="0" smtClean="0">
                          <a:latin typeface="+mn-ea"/>
                          <a:ea typeface="+mn-ea"/>
                        </a:rPr>
                        <a:t>合計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gridSpan="2">
                  <a:txBody>
                    <a:bodyPr/>
                    <a:lstStyle/>
                    <a:p>
                      <a:pPr algn="r"/>
                      <a:r>
                        <a:rPr lang="ja-JP" altLang="en-US" sz="11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千円</a:t>
                      </a:r>
                      <a:endParaRPr lang="en-US" altLang="ja-JP" sz="1100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algn="r"/>
                      <a:endParaRPr lang="en-US" altLang="ja-JP" sz="1100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0291320"/>
                  </a:ext>
                </a:extLst>
              </a:tr>
              <a:tr h="23083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ja-JP" altLang="en-US" sz="11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ﾛ</a:t>
                      </a:r>
                      <a:r>
                        <a:rPr lang="en-US" altLang="ja-JP" sz="11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.</a:t>
                      </a:r>
                      <a:r>
                        <a:rPr lang="ja-JP" altLang="en-US" sz="11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借入その他</a:t>
                      </a:r>
                      <a:endParaRPr lang="en-US" altLang="ja-JP" sz="1100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dirty="0" smtClean="0">
                          <a:latin typeface="+mn-ea"/>
                          <a:ea typeface="+mn-ea"/>
                        </a:rPr>
                        <a:t>千円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en-US" altLang="ja-JP" sz="1100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6333987"/>
                  </a:ext>
                </a:extLst>
              </a:tr>
              <a:tr h="214689">
                <a:tc vMerge="1">
                  <a:txBody>
                    <a:bodyPr/>
                    <a:lstStyle/>
                    <a:p>
                      <a:endParaRPr kumimoji="1" lang="ja-JP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ja-JP" altLang="en-US" sz="1100" dirty="0" smtClean="0">
                          <a:latin typeface="+mn-ea"/>
                          <a:ea typeface="+mn-ea"/>
                        </a:rPr>
                        <a:t>支出</a:t>
                      </a:r>
                      <a:endParaRPr lang="en-US" altLang="ja-JP" sz="1100" dirty="0" smtClean="0">
                        <a:latin typeface="+mn-ea"/>
                        <a:ea typeface="+mn-ea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ja-JP" altLang="en-US" sz="11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ﾊ</a:t>
                      </a:r>
                      <a:r>
                        <a:rPr lang="en-US" altLang="ja-JP" sz="11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.</a:t>
                      </a:r>
                      <a:r>
                        <a:rPr lang="ja-JP" altLang="en-US" sz="11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改装費</a:t>
                      </a:r>
                      <a:endParaRPr lang="en-US" altLang="ja-JP" sz="1100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dirty="0" smtClean="0">
                          <a:latin typeface="+mn-ea"/>
                          <a:ea typeface="+mn-ea"/>
                        </a:rPr>
                        <a:t>千円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en-US" altLang="ja-JP" sz="1100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dirty="0" smtClean="0">
                          <a:latin typeface="+mn-ea"/>
                          <a:ea typeface="+mn-ea"/>
                        </a:rPr>
                        <a:t>合計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 gridSpan="2">
                  <a:txBody>
                    <a:bodyPr/>
                    <a:lstStyle/>
                    <a:p>
                      <a:pPr algn="r"/>
                      <a:r>
                        <a:rPr lang="ja-JP" altLang="en-US" sz="11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千円</a:t>
                      </a:r>
                      <a:endParaRPr lang="en-US" altLang="ja-JP" sz="1100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 hMerge="1">
                  <a:txBody>
                    <a:bodyPr/>
                    <a:lstStyle/>
                    <a:p>
                      <a:pPr algn="r"/>
                      <a:endParaRPr lang="en-US" altLang="ja-JP" sz="1100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9759172"/>
                  </a:ext>
                </a:extLst>
              </a:tr>
              <a:tr h="22545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ja-JP" altLang="en-US" sz="11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ﾆ</a:t>
                      </a:r>
                      <a:r>
                        <a:rPr lang="en-US" altLang="ja-JP" sz="11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.</a:t>
                      </a:r>
                      <a:r>
                        <a:rPr lang="ja-JP" altLang="en-US" sz="11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その他設備</a:t>
                      </a:r>
                      <a:endParaRPr lang="en-US" altLang="ja-JP" sz="1100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dirty="0" smtClean="0">
                          <a:latin typeface="+mn-ea"/>
                          <a:ea typeface="+mn-ea"/>
                        </a:rPr>
                        <a:t>千円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en-US" altLang="ja-JP" sz="1100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100" dirty="0" smtClean="0">
                        <a:latin typeface="+mn-ea"/>
                        <a:ea typeface="+mn-ea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r"/>
                      <a:endParaRPr lang="en-US" altLang="ja-JP" sz="1100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8806634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ja-JP" altLang="en-US" sz="11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ﾎ</a:t>
                      </a:r>
                      <a:r>
                        <a:rPr lang="en-US" altLang="ja-JP" sz="11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.</a:t>
                      </a:r>
                      <a:r>
                        <a:rPr lang="ja-JP" altLang="en-US" sz="11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運転資金</a:t>
                      </a:r>
                      <a:endParaRPr lang="en-US" altLang="ja-JP" sz="1100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dirty="0" smtClean="0">
                          <a:latin typeface="+mn-ea"/>
                          <a:ea typeface="+mn-ea"/>
                        </a:rPr>
                        <a:t>千円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en-US" altLang="ja-JP" sz="1100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100" dirty="0" smtClean="0">
                        <a:latin typeface="+mn-ea"/>
                        <a:ea typeface="+mn-ea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r"/>
                      <a:endParaRPr lang="en-US" altLang="ja-JP" sz="1100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3704759"/>
                  </a:ext>
                </a:extLst>
              </a:tr>
              <a:tr h="190271">
                <a:tc rowSpan="2">
                  <a:txBody>
                    <a:bodyPr/>
                    <a:lstStyle/>
                    <a:p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</a:rPr>
                        <a:t>②売上計画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100" dirty="0" smtClean="0">
                          <a:latin typeface="+mn-ea"/>
                          <a:ea typeface="+mn-ea"/>
                        </a:rPr>
                        <a:t>ⅰ</a:t>
                      </a:r>
                      <a:r>
                        <a:rPr lang="ja-JP" altLang="en-US" sz="1100" dirty="0" smtClean="0">
                          <a:latin typeface="+mn-ea"/>
                          <a:ea typeface="+mn-ea"/>
                        </a:rPr>
                        <a:t>日商</a:t>
                      </a:r>
                      <a:r>
                        <a:rPr lang="en-US" altLang="ja-JP" sz="110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ja-JP" altLang="en-US" sz="1100" dirty="0" smtClean="0">
                          <a:latin typeface="+mn-ea"/>
                          <a:ea typeface="+mn-ea"/>
                        </a:rPr>
                        <a:t>平日</a:t>
                      </a:r>
                      <a:r>
                        <a:rPr lang="en-US" altLang="ja-JP" sz="1100" dirty="0" smtClean="0">
                          <a:latin typeface="+mn-ea"/>
                          <a:ea typeface="+mn-ea"/>
                        </a:rPr>
                        <a:t>)</a:t>
                      </a:r>
                      <a:endParaRPr lang="ja-JP" altLang="en-US" sz="1100" dirty="0">
                        <a:latin typeface="+mn-ea"/>
                        <a:ea typeface="+mn-ea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11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千円／日</a:t>
                      </a:r>
                      <a:endParaRPr kumimoji="1" lang="ja-JP" altLang="en-US" sz="11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 smtClean="0"/>
                        <a:t>年商</a:t>
                      </a:r>
                      <a:endParaRPr kumimoji="1" lang="ja-JP" altLang="en-US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gridSpan="4">
                  <a:txBody>
                    <a:bodyPr/>
                    <a:lstStyle/>
                    <a:p>
                      <a:pPr marL="0" marR="0" lvl="0" indent="0" algn="r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千円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9233964"/>
                  </a:ext>
                </a:extLst>
              </a:tr>
              <a:tr h="18265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100" dirty="0" smtClean="0">
                          <a:latin typeface="+mn-ea"/>
                          <a:ea typeface="+mn-ea"/>
                        </a:rPr>
                        <a:t>ⅱ</a:t>
                      </a:r>
                      <a:r>
                        <a:rPr lang="ja-JP" altLang="en-US" sz="1100" dirty="0" smtClean="0">
                          <a:latin typeface="+mn-ea"/>
                          <a:ea typeface="+mn-ea"/>
                        </a:rPr>
                        <a:t>日商</a:t>
                      </a:r>
                      <a:r>
                        <a:rPr lang="en-US" altLang="ja-JP" sz="110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ja-JP" altLang="en-US" sz="1100" dirty="0" smtClean="0">
                          <a:latin typeface="+mn-ea"/>
                          <a:ea typeface="+mn-ea"/>
                        </a:rPr>
                        <a:t>休日</a:t>
                      </a:r>
                      <a:r>
                        <a:rPr lang="en-US" altLang="ja-JP" sz="1100" dirty="0" smtClean="0">
                          <a:latin typeface="+mn-ea"/>
                          <a:ea typeface="+mn-ea"/>
                        </a:rPr>
                        <a:t>)</a:t>
                      </a:r>
                      <a:endParaRPr lang="ja-JP" altLang="en-US" sz="1100" dirty="0">
                        <a:latin typeface="+mn-ea"/>
                        <a:ea typeface="+mn-ea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11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千円／日</a:t>
                      </a:r>
                      <a:endParaRPr kumimoji="1" lang="ja-JP" altLang="en-US" sz="11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445102"/>
                  </a:ext>
                </a:extLst>
              </a:tr>
              <a:tr h="127406">
                <a:tc rowSpan="4">
                  <a:txBody>
                    <a:bodyPr/>
                    <a:lstStyle/>
                    <a:p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</a:rPr>
                        <a:t>③収支計画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100" dirty="0" smtClean="0">
                          <a:latin typeface="+mn-ea"/>
                          <a:ea typeface="+mn-ea"/>
                        </a:rPr>
                        <a:t>a </a:t>
                      </a:r>
                      <a:r>
                        <a:rPr lang="ja-JP" altLang="en-US" sz="1100" dirty="0" smtClean="0">
                          <a:latin typeface="+mn-ea"/>
                          <a:ea typeface="+mn-ea"/>
                        </a:rPr>
                        <a:t>年間売上</a:t>
                      </a:r>
                      <a:endParaRPr lang="ja-JP" altLang="en-US" sz="1100" dirty="0">
                        <a:latin typeface="+mn-ea"/>
                        <a:ea typeface="+mn-ea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6">
                  <a:txBody>
                    <a:bodyPr/>
                    <a:lstStyle/>
                    <a:p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　　　　　　　　　千円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2411459"/>
                  </a:ext>
                </a:extLst>
              </a:tr>
              <a:tr h="200590">
                <a:tc vMerge="1">
                  <a:txBody>
                    <a:bodyPr/>
                    <a:lstStyle/>
                    <a:p>
                      <a:endParaRPr kumimoji="1" lang="en-US" altLang="ja-JP" sz="120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100" dirty="0" smtClean="0">
                          <a:latin typeface="+mn-ea"/>
                          <a:ea typeface="+mn-ea"/>
                        </a:rPr>
                        <a:t>b </a:t>
                      </a:r>
                      <a:r>
                        <a:rPr lang="ja-JP" altLang="en-US" sz="1100" dirty="0" smtClean="0">
                          <a:latin typeface="+mn-ea"/>
                          <a:ea typeface="+mn-ea"/>
                        </a:rPr>
                        <a:t>売上原価</a:t>
                      </a:r>
                      <a:endParaRPr lang="ja-JP" altLang="en-US" sz="1100" dirty="0">
                        <a:latin typeface="+mn-ea"/>
                        <a:ea typeface="+mn-ea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千円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r>
                        <a:rPr kumimoji="1" lang="ja-JP" altLang="en-US" sz="1100" dirty="0" smtClean="0"/>
                        <a:t>原価率（</a:t>
                      </a:r>
                      <a:r>
                        <a:rPr kumimoji="1" lang="en-US" altLang="ja-JP" sz="1100" dirty="0" smtClean="0"/>
                        <a:t>b/a</a:t>
                      </a:r>
                      <a:r>
                        <a:rPr kumimoji="1" lang="ja-JP" altLang="en-US" sz="1100" dirty="0" smtClean="0"/>
                        <a:t>）</a:t>
                      </a:r>
                      <a:endParaRPr kumimoji="1" lang="ja-JP" altLang="en-US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1100" dirty="0" smtClean="0"/>
                        <a:t>％</a:t>
                      </a:r>
                      <a:endParaRPr kumimoji="1" lang="ja-JP" altLang="en-US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273658"/>
                  </a:ext>
                </a:extLst>
              </a:tr>
              <a:tr h="169316">
                <a:tc vMerge="1">
                  <a:txBody>
                    <a:bodyPr/>
                    <a:lstStyle/>
                    <a:p>
                      <a:endParaRPr kumimoji="1" lang="en-US" altLang="ja-JP" sz="120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100" dirty="0" smtClean="0">
                          <a:latin typeface="+mn-ea"/>
                          <a:ea typeface="+mn-ea"/>
                        </a:rPr>
                        <a:t>c</a:t>
                      </a:r>
                      <a:r>
                        <a:rPr lang="ja-JP" altLang="en-US" sz="1100" dirty="0" smtClean="0">
                          <a:latin typeface="+mn-ea"/>
                          <a:ea typeface="+mn-ea"/>
                        </a:rPr>
                        <a:t> 諸経費</a:t>
                      </a:r>
                      <a:endParaRPr lang="ja-JP" altLang="en-US" sz="1100" dirty="0">
                        <a:latin typeface="+mn-ea"/>
                        <a:ea typeface="+mn-ea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6">
                  <a:txBody>
                    <a:bodyPr/>
                    <a:lstStyle/>
                    <a:p>
                      <a:r>
                        <a:rPr kumimoji="1" lang="ja-JP" altLang="en-US" sz="11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　　　　</a:t>
                      </a:r>
                      <a:r>
                        <a:rPr kumimoji="1" lang="ja-JP" altLang="en-US" sz="1100" dirty="0" smtClean="0">
                          <a:solidFill>
                            <a:srgbClr val="FF0000"/>
                          </a:solidFill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　　　　　</a:t>
                      </a:r>
                      <a:r>
                        <a:rPr kumimoji="1" lang="ja-JP" altLang="en-US" sz="11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千円</a:t>
                      </a:r>
                      <a:endParaRPr kumimoji="1" lang="ja-JP" altLang="en-US" sz="11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0260709"/>
                  </a:ext>
                </a:extLst>
              </a:tr>
              <a:tr h="180746">
                <a:tc vMerge="1">
                  <a:txBody>
                    <a:bodyPr/>
                    <a:lstStyle/>
                    <a:p>
                      <a:endParaRPr kumimoji="1" lang="en-US" altLang="ja-JP" sz="120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100" dirty="0" smtClean="0">
                          <a:latin typeface="+mn-ea"/>
                          <a:ea typeface="+mn-ea"/>
                        </a:rPr>
                        <a:t>d</a:t>
                      </a:r>
                      <a:r>
                        <a:rPr lang="ja-JP" altLang="en-US" sz="1100" dirty="0" smtClean="0">
                          <a:latin typeface="+mn-ea"/>
                          <a:ea typeface="+mn-ea"/>
                        </a:rPr>
                        <a:t> 営業利益</a:t>
                      </a:r>
                      <a:endParaRPr lang="ja-JP" altLang="en-US" sz="1100" dirty="0">
                        <a:latin typeface="+mn-ea"/>
                        <a:ea typeface="+mn-ea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kumimoji="1" lang="ja-JP" altLang="en-US" sz="11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千円</a:t>
                      </a:r>
                      <a:endParaRPr kumimoji="1" lang="ja-JP" altLang="en-US" sz="11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r>
                        <a:rPr kumimoji="1" lang="ja-JP" altLang="en-US" sz="1100" dirty="0" smtClean="0"/>
                        <a:t>利益率（</a:t>
                      </a:r>
                      <a:r>
                        <a:rPr kumimoji="1" lang="en-US" altLang="ja-JP" sz="1100" dirty="0" smtClean="0"/>
                        <a:t>d/a</a:t>
                      </a:r>
                      <a:r>
                        <a:rPr kumimoji="1" lang="ja-JP" altLang="en-US" sz="1100" dirty="0" smtClean="0"/>
                        <a:t>）</a:t>
                      </a:r>
                      <a:endParaRPr kumimoji="1" lang="ja-JP" altLang="en-US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1100" dirty="0" smtClean="0"/>
                        <a:t>％</a:t>
                      </a:r>
                      <a:endParaRPr kumimoji="1" lang="ja-JP" altLang="en-US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9266398"/>
                  </a:ext>
                </a:extLst>
              </a:tr>
            </a:tbl>
          </a:graphicData>
        </a:graphic>
      </p:graphicFrame>
      <p:graphicFrame>
        <p:nvGraphicFramePr>
          <p:cNvPr id="17" name="表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9374882"/>
              </p:ext>
            </p:extLst>
          </p:nvPr>
        </p:nvGraphicFramePr>
        <p:xfrm>
          <a:off x="6273192" y="7092383"/>
          <a:ext cx="6291071" cy="11605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6532">
                  <a:extLst>
                    <a:ext uri="{9D8B030D-6E8A-4147-A177-3AD203B41FA5}">
                      <a16:colId xmlns:a16="http://schemas.microsoft.com/office/drawing/2014/main" val="792707004"/>
                    </a:ext>
                  </a:extLst>
                </a:gridCol>
                <a:gridCol w="5394539">
                  <a:extLst>
                    <a:ext uri="{9D8B030D-6E8A-4147-A177-3AD203B41FA5}">
                      <a16:colId xmlns:a16="http://schemas.microsoft.com/office/drawing/2014/main" val="3705527526"/>
                    </a:ext>
                  </a:extLst>
                </a:gridCol>
              </a:tblGrid>
              <a:tr h="270392">
                <a:tc gridSpan="2">
                  <a:txBody>
                    <a:bodyPr/>
                    <a:lstStyle/>
                    <a:p>
                      <a:r>
                        <a:rPr kumimoji="1" lang="ja-JP" altLang="en-US" sz="1300" dirty="0" smtClean="0">
                          <a:solidFill>
                            <a:schemeClr val="tx1"/>
                          </a:solidFill>
                        </a:rPr>
                        <a:t>７．街のにぎわいづくり・地域貢献等の取組</a:t>
                      </a:r>
                      <a:endParaRPr kumimoji="1" lang="ja-JP" altLang="en-US" sz="13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0231767"/>
                  </a:ext>
                </a:extLst>
              </a:tr>
              <a:tr h="890207">
                <a:tc>
                  <a:txBody>
                    <a:bodyPr/>
                    <a:lstStyle/>
                    <a:p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</a:rPr>
                        <a:t>市民ニーズ対応、地域貢献等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　</a:t>
                      </a:r>
                      <a:endParaRPr kumimoji="1" lang="en-US" altLang="ja-JP" sz="1100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  <a:p>
                      <a:pPr algn="l"/>
                      <a:endParaRPr kumimoji="1" lang="ja-JP" altLang="en-US" sz="1100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0291320"/>
                  </a:ext>
                </a:extLst>
              </a:tr>
            </a:tbl>
          </a:graphicData>
        </a:graphic>
      </p:graphicFrame>
      <p:sp>
        <p:nvSpPr>
          <p:cNvPr id="2" name="テキスト ボックス 1"/>
          <p:cNvSpPr txBox="1"/>
          <p:nvPr/>
        </p:nvSpPr>
        <p:spPr>
          <a:xfrm>
            <a:off x="126348" y="342055"/>
            <a:ext cx="125287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（</a:t>
            </a:r>
            <a:r>
              <a:rPr kumimoji="1" lang="ja-JP" altLang="en-US" sz="1200" dirty="0" smtClean="0"/>
              <a:t>様式第２号）</a:t>
            </a:r>
            <a:endParaRPr kumimoji="1" lang="ja-JP" altLang="en-US" sz="1200" dirty="0"/>
          </a:p>
        </p:txBody>
      </p: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5579734"/>
              </p:ext>
            </p:extLst>
          </p:nvPr>
        </p:nvGraphicFramePr>
        <p:xfrm>
          <a:off x="6273192" y="8439381"/>
          <a:ext cx="6052159" cy="7391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10894">
                  <a:extLst>
                    <a:ext uri="{9D8B030D-6E8A-4147-A177-3AD203B41FA5}">
                      <a16:colId xmlns:a16="http://schemas.microsoft.com/office/drawing/2014/main" val="792707004"/>
                    </a:ext>
                  </a:extLst>
                </a:gridCol>
                <a:gridCol w="841265">
                  <a:extLst>
                    <a:ext uri="{9D8B030D-6E8A-4147-A177-3AD203B41FA5}">
                      <a16:colId xmlns:a16="http://schemas.microsoft.com/office/drawing/2014/main" val="3705527526"/>
                    </a:ext>
                  </a:extLst>
                </a:gridCol>
              </a:tblGrid>
              <a:tr h="248861">
                <a:tc gridSpan="2">
                  <a:txBody>
                    <a:bodyPr/>
                    <a:lstStyle/>
                    <a:p>
                      <a:r>
                        <a:rPr kumimoji="1" lang="ja-JP" altLang="en-US" sz="1300" dirty="0" smtClean="0">
                          <a:solidFill>
                            <a:schemeClr val="tx1"/>
                          </a:solidFill>
                        </a:rPr>
                        <a:t>８．その他　</a:t>
                      </a:r>
                      <a:r>
                        <a:rPr kumimoji="1" lang="en-US" altLang="ja-JP" sz="1300" dirty="0" smtClean="0">
                          <a:solidFill>
                            <a:schemeClr val="tx1"/>
                          </a:solidFill>
                        </a:rPr>
                        <a:t>※</a:t>
                      </a:r>
                      <a:r>
                        <a:rPr kumimoji="1" lang="ja-JP" altLang="en-US" sz="1300" dirty="0" smtClean="0">
                          <a:solidFill>
                            <a:schemeClr val="tx1"/>
                          </a:solidFill>
                        </a:rPr>
                        <a:t>該当する場合のみチェックを入れる</a:t>
                      </a:r>
                      <a:endParaRPr kumimoji="1" lang="ja-JP" altLang="en-US" sz="13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0231767"/>
                  </a:ext>
                </a:extLst>
              </a:tr>
              <a:tr h="20462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</a:rPr>
                        <a:t>項目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チェック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280545"/>
                  </a:ext>
                </a:extLst>
              </a:tr>
              <a:tr h="213166">
                <a:tc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</a:rPr>
                        <a:t>様式第３号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</a:rPr>
                        <a:t>「将棋のまち高槻」に資する事項に該当する場合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☐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23020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226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596</TotalTime>
  <Words>418</Words>
  <Application>Microsoft Office PowerPoint</Application>
  <PresentationFormat>A3 297x420 mm</PresentationFormat>
  <Paragraphs>97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ＭＳ 明朝</vt:lpstr>
      <vt:lpstr>游ゴシック</vt:lpstr>
      <vt:lpstr>游ゴシック Light</vt:lpstr>
      <vt:lpstr>Arial</vt:lpstr>
      <vt:lpstr>Calibri</vt:lpstr>
      <vt:lpstr>Calibri Light</vt:lpstr>
      <vt:lpstr>Office テーマ</vt:lpstr>
      <vt:lpstr>【高槻市創業・個店支援事業】事業計画（概要）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【高槻市地域商業活性化創業・個店支援事業】事業計画（概要）</dc:title>
  <dc:creator>高槻市</dc:creator>
  <cp:lastModifiedBy>高槻市</cp:lastModifiedBy>
  <cp:revision>21</cp:revision>
  <cp:lastPrinted>2026-02-24T03:31:26Z</cp:lastPrinted>
  <dcterms:created xsi:type="dcterms:W3CDTF">2024-07-03T06:42:14Z</dcterms:created>
  <dcterms:modified xsi:type="dcterms:W3CDTF">2026-03-19T10:06:54Z</dcterms:modified>
</cp:coreProperties>
</file>