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CC0000"/>
    <a:srgbClr val="CC99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44" autoAdjust="0"/>
    <p:restoredTop sz="94660"/>
  </p:normalViewPr>
  <p:slideViewPr>
    <p:cSldViewPr snapToGrid="0">
      <p:cViewPr varScale="1">
        <p:scale>
          <a:sx n="114" d="100"/>
          <a:sy n="114" d="100"/>
        </p:scale>
        <p:origin x="14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______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______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______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______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___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_____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_____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______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2BA5-4162-A4DD-5212C521039C}"/>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3-2BA5-4162-A4DD-5212C521039C}"/>
              </c:ext>
            </c:extLst>
          </c:dPt>
          <c:dPt>
            <c:idx val="2"/>
            <c:invertIfNegative val="0"/>
            <c:bubble3D val="0"/>
            <c:spPr>
              <a:solidFill>
                <a:schemeClr val="bg1"/>
              </a:solidFill>
              <a:ln w="12700">
                <a:solidFill>
                  <a:schemeClr val="accent1">
                    <a:lumMod val="75000"/>
                  </a:schemeClr>
                </a:solidFill>
                <a:prstDash val="solid"/>
              </a:ln>
              <a:effectLst/>
            </c:spPr>
            <c:extLst>
              <c:ext xmlns:c16="http://schemas.microsoft.com/office/drawing/2014/chart" uri="{C3380CC4-5D6E-409C-BE32-E72D297353CC}">
                <c16:uniqueId val="{00000005-2BA5-4162-A4DD-5212C521039C}"/>
              </c:ext>
            </c:extLst>
          </c:dPt>
          <c:dPt>
            <c:idx val="3"/>
            <c:invertIfNegative val="0"/>
            <c:bubble3D val="0"/>
            <c:spPr>
              <a:solidFill>
                <a:schemeClr val="bg1"/>
              </a:solidFill>
              <a:ln w="22225">
                <a:solidFill>
                  <a:schemeClr val="accent1">
                    <a:lumMod val="75000"/>
                  </a:schemeClr>
                </a:solidFill>
                <a:prstDash val="solid"/>
              </a:ln>
              <a:effectLst/>
            </c:spPr>
            <c:extLst>
              <c:ext xmlns:c16="http://schemas.microsoft.com/office/drawing/2014/chart" uri="{C3380CC4-5D6E-409C-BE32-E72D297353CC}">
                <c16:uniqueId val="{00000007-2BA5-4162-A4DD-5212C521039C}"/>
              </c:ext>
            </c:extLst>
          </c:dPt>
          <c:dLbls>
            <c:dLbl>
              <c:idx val="0"/>
              <c:layout/>
              <c:tx>
                <c:rich>
                  <a:bodyPr/>
                  <a:lstStyle/>
                  <a:p>
                    <a:r>
                      <a:rPr lang="en-US" altLang="ja-JP"/>
                      <a:t>224ha</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BA5-4162-A4DD-5212C521039C}"/>
                </c:ext>
              </c:extLst>
            </c:dLbl>
            <c:dLbl>
              <c:idx val="1"/>
              <c:layout>
                <c:manualLayout>
                  <c:x val="0"/>
                  <c:y val="-1.1887160799114987E-2"/>
                </c:manualLayout>
              </c:layout>
              <c:tx>
                <c:rich>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r>
                      <a:rPr lang="en-US" altLang="ja-JP" sz="1200">
                        <a:latin typeface="游ゴシック" panose="020B0400000000000000" pitchFamily="50" charset="-128"/>
                        <a:ea typeface="游ゴシック" panose="020B0400000000000000" pitchFamily="50" charset="-128"/>
                      </a:rPr>
                      <a:t>226ha</a:t>
                    </a:r>
                    <a:endParaRPr lang="en-US" altLang="ja-JP" sz="1200"/>
                  </a:p>
                </c:rich>
              </c:tx>
              <c:numFmt formatCode="0&quot;％&quot;" sourceLinked="0"/>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23338939551553162"/>
                      <c:h val="0.15066115702479338"/>
                    </c:manualLayout>
                  </c15:layout>
                </c:ext>
                <c:ext xmlns:c16="http://schemas.microsoft.com/office/drawing/2014/chart" uri="{C3380CC4-5D6E-409C-BE32-E72D297353CC}">
                  <c16:uniqueId val="{00000003-2BA5-4162-A4DD-5212C521039C}"/>
                </c:ext>
              </c:extLst>
            </c:dLbl>
            <c:dLbl>
              <c:idx val="2"/>
              <c:layout/>
              <c:tx>
                <c:rich>
                  <a:bodyPr/>
                  <a:lstStyle/>
                  <a:p>
                    <a:r>
                      <a:rPr lang="en-US" altLang="ja-JP"/>
                      <a:t>315ha</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BA5-4162-A4DD-5212C521039C}"/>
                </c:ext>
              </c:extLst>
            </c:dLbl>
            <c:dLbl>
              <c:idx val="3"/>
              <c:layout>
                <c:manualLayout>
                  <c:x val="-8.8394992996860127E-17"/>
                  <c:y val="0"/>
                </c:manualLayout>
              </c:layout>
              <c:tx>
                <c:rich>
                  <a:bodyPr/>
                  <a:lstStyle/>
                  <a:p>
                    <a:r>
                      <a:rPr lang="en-US" altLang="ja-JP"/>
                      <a:t>415ha</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BA5-4162-A4DD-5212C521039C}"/>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224</c:v>
                </c:pt>
                <c:pt idx="1">
                  <c:v>226</c:v>
                </c:pt>
                <c:pt idx="2">
                  <c:v>315</c:v>
                </c:pt>
                <c:pt idx="3">
                  <c:v>415</c:v>
                </c:pt>
              </c:numCache>
            </c:numRef>
          </c:val>
          <c:extLst>
            <c:ext xmlns:c16="http://schemas.microsoft.com/office/drawing/2014/chart" uri="{C3380CC4-5D6E-409C-BE32-E72D297353CC}">
              <c16:uniqueId val="{00000008-2BA5-4162-A4DD-5212C521039C}"/>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45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10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1-854D-4CA2-B4EB-6E9882E3601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854D-4CA2-B4EB-6E9882E36019}"/>
              </c:ext>
            </c:extLst>
          </c:dPt>
          <c:dPt>
            <c:idx val="2"/>
            <c:invertIfNegative val="0"/>
            <c:bubble3D val="0"/>
            <c:spPr>
              <a:solidFill>
                <a:schemeClr val="bg1"/>
              </a:solidFill>
              <a:ln w="12700">
                <a:solidFill>
                  <a:schemeClr val="accent3"/>
                </a:solidFill>
                <a:prstDash val="solid"/>
              </a:ln>
              <a:effectLst/>
            </c:spPr>
            <c:extLst>
              <c:ext xmlns:c16="http://schemas.microsoft.com/office/drawing/2014/chart" uri="{C3380CC4-5D6E-409C-BE32-E72D297353CC}">
                <c16:uniqueId val="{00000005-854D-4CA2-B4EB-6E9882E36019}"/>
              </c:ext>
            </c:extLst>
          </c:dPt>
          <c:dPt>
            <c:idx val="3"/>
            <c:invertIfNegative val="0"/>
            <c:bubble3D val="0"/>
            <c:spPr>
              <a:solidFill>
                <a:schemeClr val="bg1"/>
              </a:solidFill>
              <a:ln w="22225">
                <a:solidFill>
                  <a:schemeClr val="accent3"/>
                </a:solidFill>
                <a:prstDash val="solid"/>
              </a:ln>
              <a:effectLst/>
            </c:spPr>
            <c:extLst>
              <c:ext xmlns:c16="http://schemas.microsoft.com/office/drawing/2014/chart" uri="{C3380CC4-5D6E-409C-BE32-E72D297353CC}">
                <c16:uniqueId val="{00000007-854D-4CA2-B4EB-6E9882E36019}"/>
              </c:ext>
            </c:extLst>
          </c:dPt>
          <c:dLbls>
            <c:dLbl>
              <c:idx val="1"/>
              <c:layout/>
              <c:tx>
                <c:rich>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fld id="{6292496D-DCBE-4057-B2D2-5EC42E9F882B}" type="VALUE">
                      <a:rPr lang="ja-JP" altLang="en-US" sz="1200" b="1" i="0" u="none" strike="noStrike" kern="1200" baseline="0">
                        <a:solidFill>
                          <a:sysClr val="windowText" lastClr="000000">
                            <a:lumMod val="75000"/>
                            <a:lumOff val="25000"/>
                          </a:sysClr>
                        </a:solidFill>
                        <a:latin typeface="游ゴシック" panose="020B0400000000000000" pitchFamily="50" charset="-128"/>
                        <a:ea typeface="游ゴシック" panose="020B0400000000000000" pitchFamily="50" charset="-128"/>
                      </a:rPr>
                      <a:pPr>
                        <a:defRPr sz="1200"/>
                      </a:pPr>
                      <a:t>[値]</a:t>
                    </a:fld>
                    <a:endParaRPr lang="ja-JP" altLang="en-US"/>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854D-4CA2-B4EB-6E9882E36019}"/>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R４</c:v>
                </c:pt>
                <c:pt idx="1">
                  <c:v>R６</c:v>
                </c:pt>
                <c:pt idx="2">
                  <c:v>R８</c:v>
                </c:pt>
                <c:pt idx="3">
                  <c:v>R13</c:v>
                </c:pt>
              </c:strCache>
            </c:strRef>
          </c:cat>
          <c:val>
            <c:numRef>
              <c:f>Sheet1!$B$2:$B$5</c:f>
              <c:numCache>
                <c:formatCode>General</c:formatCode>
                <c:ptCount val="4"/>
                <c:pt idx="0">
                  <c:v>25.5</c:v>
                </c:pt>
                <c:pt idx="1">
                  <c:v>36</c:v>
                </c:pt>
                <c:pt idx="2">
                  <c:v>55</c:v>
                </c:pt>
                <c:pt idx="3">
                  <c:v>70</c:v>
                </c:pt>
              </c:numCache>
            </c:numRef>
          </c:val>
          <c:extLst>
            <c:ext xmlns:c16="http://schemas.microsoft.com/office/drawing/2014/chart" uri="{C3380CC4-5D6E-409C-BE32-E72D297353CC}">
              <c16:uniqueId val="{00000008-854D-4CA2-B4EB-6E9882E36019}"/>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1-213B-4BBE-A926-77C82D3475B4}"/>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213B-4BBE-A926-77C82D3475B4}"/>
              </c:ext>
            </c:extLst>
          </c:dPt>
          <c:dPt>
            <c:idx val="2"/>
            <c:invertIfNegative val="0"/>
            <c:bubble3D val="0"/>
            <c:spPr>
              <a:solidFill>
                <a:schemeClr val="bg1"/>
              </a:solidFill>
              <a:ln w="12700">
                <a:solidFill>
                  <a:schemeClr val="accent3"/>
                </a:solidFill>
                <a:prstDash val="solid"/>
              </a:ln>
              <a:effectLst/>
            </c:spPr>
            <c:extLst>
              <c:ext xmlns:c16="http://schemas.microsoft.com/office/drawing/2014/chart" uri="{C3380CC4-5D6E-409C-BE32-E72D297353CC}">
                <c16:uniqueId val="{00000005-213B-4BBE-A926-77C82D3475B4}"/>
              </c:ext>
            </c:extLst>
          </c:dPt>
          <c:dPt>
            <c:idx val="3"/>
            <c:invertIfNegative val="0"/>
            <c:bubble3D val="0"/>
            <c:spPr>
              <a:solidFill>
                <a:schemeClr val="bg1"/>
              </a:solidFill>
              <a:ln w="22225">
                <a:solidFill>
                  <a:schemeClr val="accent3"/>
                </a:solidFill>
                <a:prstDash val="solid"/>
              </a:ln>
              <a:effectLst/>
            </c:spPr>
            <c:extLst>
              <c:ext xmlns:c16="http://schemas.microsoft.com/office/drawing/2014/chart" uri="{C3380CC4-5D6E-409C-BE32-E72D297353CC}">
                <c16:uniqueId val="{00000007-213B-4BBE-A926-77C82D3475B4}"/>
              </c:ext>
            </c:extLst>
          </c:dPt>
          <c:dLbls>
            <c:dLbl>
              <c:idx val="0"/>
              <c:layout/>
              <c:tx>
                <c:rich>
                  <a:bodyPr/>
                  <a:lstStyle/>
                  <a:p>
                    <a:r>
                      <a:rPr lang="en-US" altLang="ja-JP" sz="900" b="1">
                        <a:latin typeface="+mn-lt"/>
                        <a:ea typeface="游ゴシック" panose="020B0400000000000000" pitchFamily="50" charset="-128"/>
                      </a:rPr>
                      <a:t>80</a:t>
                    </a:r>
                    <a:r>
                      <a:rPr lang="ja-JP" altLang="en-US" sz="900" b="1">
                        <a:latin typeface="+mn-lt"/>
                        <a:ea typeface="游ゴシック" panose="020B0400000000000000" pitchFamily="50" charset="-128"/>
                      </a:rPr>
                      <a:t>人</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213B-4BBE-A926-77C82D3475B4}"/>
                </c:ext>
              </c:extLst>
            </c:dLbl>
            <c:dLbl>
              <c:idx val="1"/>
              <c:layout/>
              <c:tx>
                <c:rich>
                  <a:bodyPr/>
                  <a:lstStyle/>
                  <a:p>
                    <a:r>
                      <a:rPr lang="en-US" altLang="ja-JP" sz="1200" b="1">
                        <a:latin typeface="游ゴシック" panose="020B0400000000000000" pitchFamily="50" charset="-128"/>
                        <a:ea typeface="游ゴシック" panose="020B0400000000000000" pitchFamily="50" charset="-128"/>
                      </a:rPr>
                      <a:t>109</a:t>
                    </a:r>
                    <a:r>
                      <a:rPr lang="ja-JP" altLang="en-US" sz="1200" b="1">
                        <a:latin typeface="游ゴシック" panose="020B0400000000000000" pitchFamily="50" charset="-128"/>
                        <a:ea typeface="游ゴシック" panose="020B0400000000000000" pitchFamily="50" charset="-128"/>
                      </a:rPr>
                      <a:t>人</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13B-4BBE-A926-77C82D3475B4}"/>
                </c:ext>
              </c:extLst>
            </c:dLbl>
            <c:dLbl>
              <c:idx val="2"/>
              <c:layout/>
              <c:tx>
                <c:rich>
                  <a:bodyPr/>
                  <a:lstStyle/>
                  <a:p>
                    <a:r>
                      <a:rPr lang="en-US" altLang="ja-JP" sz="900" b="1">
                        <a:latin typeface="+mn-lt"/>
                        <a:ea typeface="游ゴシック" panose="020B0400000000000000" pitchFamily="50" charset="-128"/>
                      </a:rPr>
                      <a:t>200</a:t>
                    </a:r>
                    <a:r>
                      <a:rPr lang="ja-JP" altLang="en-US" sz="900" b="1">
                        <a:latin typeface="游ゴシック" panose="020B0400000000000000" pitchFamily="50" charset="-128"/>
                        <a:ea typeface="游ゴシック" panose="020B0400000000000000" pitchFamily="50" charset="-128"/>
                      </a:rPr>
                      <a:t>人</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13B-4BBE-A926-77C82D3475B4}"/>
                </c:ext>
              </c:extLst>
            </c:dLbl>
            <c:dLbl>
              <c:idx val="3"/>
              <c:layout/>
              <c:tx>
                <c:rich>
                  <a:bodyPr/>
                  <a:lstStyle/>
                  <a:p>
                    <a:r>
                      <a:rPr lang="en-US" altLang="ja-JP" sz="900" b="1">
                        <a:latin typeface="+mn-lt"/>
                        <a:ea typeface="游ゴシック" panose="020B0400000000000000" pitchFamily="50" charset="-128"/>
                      </a:rPr>
                      <a:t>450</a:t>
                    </a:r>
                    <a:r>
                      <a:rPr lang="ja-JP" altLang="en-US" sz="900" b="1">
                        <a:latin typeface="+mn-lt"/>
                        <a:ea typeface="游ゴシック" panose="020B0400000000000000" pitchFamily="50" charset="-128"/>
                      </a:rPr>
                      <a:t>人</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13B-4BBE-A926-77C82D3475B4}"/>
                </c:ext>
              </c:extLst>
            </c:dLbl>
            <c:numFmt formatCode="0&quot;人&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80</c:v>
                </c:pt>
                <c:pt idx="1">
                  <c:v>109</c:v>
                </c:pt>
                <c:pt idx="2">
                  <c:v>200</c:v>
                </c:pt>
                <c:pt idx="3">
                  <c:v>450</c:v>
                </c:pt>
              </c:numCache>
            </c:numRef>
          </c:val>
          <c:extLst>
            <c:ext xmlns:c16="http://schemas.microsoft.com/office/drawing/2014/chart" uri="{C3380CC4-5D6E-409C-BE32-E72D297353CC}">
              <c16:uniqueId val="{00000008-213B-4BBE-A926-77C82D3475B4}"/>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5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10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1-3098-4803-A43C-13BDE4D6C9D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3098-4803-A43C-13BDE4D6C9D9}"/>
              </c:ext>
            </c:extLst>
          </c:dPt>
          <c:dPt>
            <c:idx val="2"/>
            <c:invertIfNegative val="0"/>
            <c:bubble3D val="0"/>
            <c:spPr>
              <a:solidFill>
                <a:schemeClr val="bg1"/>
              </a:solidFill>
              <a:ln w="12700">
                <a:solidFill>
                  <a:schemeClr val="accent3"/>
                </a:solidFill>
                <a:prstDash val="solid"/>
              </a:ln>
              <a:effectLst/>
            </c:spPr>
            <c:extLst>
              <c:ext xmlns:c16="http://schemas.microsoft.com/office/drawing/2014/chart" uri="{C3380CC4-5D6E-409C-BE32-E72D297353CC}">
                <c16:uniqueId val="{00000005-3098-4803-A43C-13BDE4D6C9D9}"/>
              </c:ext>
            </c:extLst>
          </c:dPt>
          <c:dPt>
            <c:idx val="3"/>
            <c:invertIfNegative val="0"/>
            <c:bubble3D val="0"/>
            <c:spPr>
              <a:solidFill>
                <a:schemeClr val="bg1"/>
              </a:solidFill>
              <a:ln w="22225">
                <a:solidFill>
                  <a:schemeClr val="accent3"/>
                </a:solidFill>
                <a:prstDash val="solid"/>
              </a:ln>
              <a:effectLst/>
            </c:spPr>
            <c:extLst>
              <c:ext xmlns:c16="http://schemas.microsoft.com/office/drawing/2014/chart" uri="{C3380CC4-5D6E-409C-BE32-E72D297353CC}">
                <c16:uniqueId val="{00000007-3098-4803-A43C-13BDE4D6C9D9}"/>
              </c:ext>
            </c:extLst>
          </c:dPt>
          <c:dLbls>
            <c:dLbl>
              <c:idx val="0"/>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1-3098-4803-A43C-13BDE4D6C9D9}"/>
                </c:ext>
              </c:extLst>
            </c:dLbl>
            <c:dLbl>
              <c:idx val="1"/>
              <c:layout/>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fld id="{14ED35D5-E4E1-4A11-8DD7-4534DCC6054A}" type="VALUE">
                      <a:rPr lang="ja-JP" altLang="en-US">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3098-4803-A43C-13BDE4D6C9D9}"/>
                </c:ext>
              </c:extLst>
            </c:dLbl>
            <c:dLbl>
              <c:idx val="2"/>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5-3098-4803-A43C-13BDE4D6C9D9}"/>
                </c:ext>
              </c:extLst>
            </c:dLbl>
            <c:dLbl>
              <c:idx val="3"/>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6="http://schemas.microsoft.com/office/drawing/2014/chart" uri="{C3380CC4-5D6E-409C-BE32-E72D297353CC}">
                  <c16:uniqueId val="{00000007-3098-4803-A43C-13BDE4D6C9D9}"/>
                </c:ext>
              </c:extLst>
            </c:dLbl>
            <c:numFmt formatCode="0&quot;人&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82</c:v>
                </c:pt>
                <c:pt idx="1">
                  <c:v>95</c:v>
                </c:pt>
                <c:pt idx="2">
                  <c:v>30</c:v>
                </c:pt>
                <c:pt idx="3">
                  <c:v>40</c:v>
                </c:pt>
              </c:numCache>
            </c:numRef>
          </c:val>
          <c:extLst>
            <c:ext xmlns:c16="http://schemas.microsoft.com/office/drawing/2014/chart" uri="{C3380CC4-5D6E-409C-BE32-E72D297353CC}">
              <c16:uniqueId val="{00000008-3098-4803-A43C-13BDE4D6C9D9}"/>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
        <c:minorUnit val="1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1-4171-4AC7-93AC-9BB66DE95A80}"/>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4171-4AC7-93AC-9BB66DE95A80}"/>
              </c:ext>
            </c:extLst>
          </c:dPt>
          <c:dPt>
            <c:idx val="2"/>
            <c:invertIfNegative val="0"/>
            <c:bubble3D val="0"/>
            <c:spPr>
              <a:solidFill>
                <a:schemeClr val="bg1"/>
              </a:solidFill>
              <a:ln w="12700">
                <a:solidFill>
                  <a:schemeClr val="accent3"/>
                </a:solidFill>
                <a:prstDash val="solid"/>
              </a:ln>
              <a:effectLst/>
            </c:spPr>
            <c:extLst>
              <c:ext xmlns:c16="http://schemas.microsoft.com/office/drawing/2014/chart" uri="{C3380CC4-5D6E-409C-BE32-E72D297353CC}">
                <c16:uniqueId val="{00000005-4171-4AC7-93AC-9BB66DE95A80}"/>
              </c:ext>
            </c:extLst>
          </c:dPt>
          <c:dPt>
            <c:idx val="3"/>
            <c:invertIfNegative val="0"/>
            <c:bubble3D val="0"/>
            <c:spPr>
              <a:solidFill>
                <a:schemeClr val="bg1"/>
              </a:solidFill>
              <a:ln w="22225">
                <a:solidFill>
                  <a:schemeClr val="accent3"/>
                </a:solidFill>
                <a:prstDash val="solid"/>
              </a:ln>
              <a:effectLst/>
            </c:spPr>
            <c:extLst>
              <c:ext xmlns:c16="http://schemas.microsoft.com/office/drawing/2014/chart" uri="{C3380CC4-5D6E-409C-BE32-E72D297353CC}">
                <c16:uniqueId val="{00000007-4171-4AC7-93AC-9BB66DE95A80}"/>
              </c:ext>
            </c:extLst>
          </c:dPt>
          <c:dLbls>
            <c:dLbl>
              <c:idx val="1"/>
              <c:layout/>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fld id="{14ED35D5-E4E1-4A11-8DD7-4534DCC6054A}" type="VALUE">
                      <a:rPr lang="ja-JP" altLang="en-US">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回&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4171-4AC7-93AC-9BB66DE95A80}"/>
                </c:ext>
              </c:extLst>
            </c:dLbl>
            <c:numFmt formatCode="0&quot;回&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1</c:v>
                </c:pt>
                <c:pt idx="1">
                  <c:v>1</c:v>
                </c:pt>
                <c:pt idx="2">
                  <c:v>1</c:v>
                </c:pt>
                <c:pt idx="3">
                  <c:v>2</c:v>
                </c:pt>
              </c:numCache>
            </c:numRef>
          </c:val>
          <c:extLst>
            <c:ext xmlns:c16="http://schemas.microsoft.com/office/drawing/2014/chart" uri="{C3380CC4-5D6E-409C-BE32-E72D297353CC}">
              <c16:uniqueId val="{00000008-4171-4AC7-93AC-9BB66DE95A80}"/>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3"/>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1"/>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7215-4391-8334-3635A321303C}"/>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3-7215-4391-8334-3635A321303C}"/>
              </c:ext>
            </c:extLst>
          </c:dPt>
          <c:dPt>
            <c:idx val="2"/>
            <c:invertIfNegative val="0"/>
            <c:bubble3D val="0"/>
            <c:spPr>
              <a:solidFill>
                <a:schemeClr val="bg1"/>
              </a:solidFill>
              <a:ln w="12700">
                <a:solidFill>
                  <a:schemeClr val="accent1">
                    <a:lumMod val="75000"/>
                  </a:schemeClr>
                </a:solidFill>
                <a:prstDash val="solid"/>
              </a:ln>
              <a:effectLst/>
            </c:spPr>
            <c:extLst>
              <c:ext xmlns:c16="http://schemas.microsoft.com/office/drawing/2014/chart" uri="{C3380CC4-5D6E-409C-BE32-E72D297353CC}">
                <c16:uniqueId val="{00000005-7215-4391-8334-3635A321303C}"/>
              </c:ext>
            </c:extLst>
          </c:dPt>
          <c:dPt>
            <c:idx val="3"/>
            <c:invertIfNegative val="0"/>
            <c:bubble3D val="0"/>
            <c:spPr>
              <a:solidFill>
                <a:schemeClr val="bg1"/>
              </a:solidFill>
              <a:ln w="22225">
                <a:solidFill>
                  <a:schemeClr val="accent1">
                    <a:lumMod val="75000"/>
                  </a:schemeClr>
                </a:solidFill>
                <a:prstDash val="solid"/>
              </a:ln>
              <a:effectLst/>
            </c:spPr>
            <c:extLst>
              <c:ext xmlns:c16="http://schemas.microsoft.com/office/drawing/2014/chart" uri="{C3380CC4-5D6E-409C-BE32-E72D297353CC}">
                <c16:uniqueId val="{00000007-7215-4391-8334-3635A321303C}"/>
              </c:ext>
            </c:extLst>
          </c:dPt>
          <c:dLbls>
            <c:dLbl>
              <c:idx val="0"/>
              <c:tx>
                <c:rich>
                  <a:bodyPr/>
                  <a:lstStyle/>
                  <a:p>
                    <a:r>
                      <a:rPr lang="en-US" altLang="ja-JP"/>
                      <a:t>24.3ha</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15-4391-8334-3635A321303C}"/>
                </c:ext>
              </c:extLst>
            </c:dLbl>
            <c:dLbl>
              <c:idx val="1"/>
              <c:layout>
                <c:manualLayout>
                  <c:x val="0"/>
                  <c:y val="1.6528925619834711E-2"/>
                </c:manualLayout>
              </c:layout>
              <c:tx>
                <c:rich>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r>
                      <a:rPr lang="en-US" altLang="ja-JP" sz="1200">
                        <a:latin typeface="游ゴシック" panose="020B0400000000000000" pitchFamily="50" charset="-128"/>
                        <a:ea typeface="游ゴシック" panose="020B0400000000000000" pitchFamily="50" charset="-128"/>
                      </a:rPr>
                      <a:t>27.4ha</a:t>
                    </a:r>
                    <a:endParaRPr lang="en-US" altLang="ja-JP" sz="1200"/>
                  </a:p>
                </c:rich>
              </c:tx>
              <c:numFmt formatCode="0&quot;％&quot;" sourceLinked="0"/>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23338939551553162"/>
                      <c:h val="0.15066115702479338"/>
                    </c:manualLayout>
                  </c15:layout>
                </c:ext>
                <c:ext xmlns:c16="http://schemas.microsoft.com/office/drawing/2014/chart" uri="{C3380CC4-5D6E-409C-BE32-E72D297353CC}">
                  <c16:uniqueId val="{00000003-7215-4391-8334-3635A321303C}"/>
                </c:ext>
              </c:extLst>
            </c:dLbl>
            <c:dLbl>
              <c:idx val="2"/>
              <c:tx>
                <c:rich>
                  <a:bodyPr/>
                  <a:lstStyle/>
                  <a:p>
                    <a:r>
                      <a:rPr lang="en-US" altLang="ja-JP"/>
                      <a:t>20.7ha</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15-4391-8334-3635A321303C}"/>
                </c:ext>
              </c:extLst>
            </c:dLbl>
            <c:dLbl>
              <c:idx val="3"/>
              <c:layout>
                <c:manualLayout>
                  <c:x val="-8.8394992996860127E-17"/>
                  <c:y val="0"/>
                </c:manualLayout>
              </c:layout>
              <c:tx>
                <c:rich>
                  <a:bodyPr/>
                  <a:lstStyle/>
                  <a:p>
                    <a:r>
                      <a:rPr lang="en-US" altLang="ja-JP"/>
                      <a:t>21.7ha</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15-4391-8334-3635A321303C}"/>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24.3</c:v>
                </c:pt>
                <c:pt idx="1">
                  <c:v>27.4</c:v>
                </c:pt>
                <c:pt idx="2">
                  <c:v>20.7</c:v>
                </c:pt>
                <c:pt idx="3">
                  <c:v>21.7</c:v>
                </c:pt>
              </c:numCache>
            </c:numRef>
          </c:val>
          <c:extLst>
            <c:ext xmlns:c16="http://schemas.microsoft.com/office/drawing/2014/chart" uri="{C3380CC4-5D6E-409C-BE32-E72D297353CC}">
              <c16:uniqueId val="{00000008-7215-4391-8334-3635A321303C}"/>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3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5"/>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7890-439B-98B2-B1101AF23C49}"/>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3-7890-439B-98B2-B1101AF23C49}"/>
              </c:ext>
            </c:extLst>
          </c:dPt>
          <c:dPt>
            <c:idx val="2"/>
            <c:invertIfNegative val="0"/>
            <c:bubble3D val="0"/>
            <c:spPr>
              <a:solidFill>
                <a:schemeClr val="bg1"/>
              </a:solidFill>
              <a:ln w="12700">
                <a:solidFill>
                  <a:schemeClr val="accent1">
                    <a:lumMod val="75000"/>
                  </a:schemeClr>
                </a:solidFill>
                <a:prstDash val="solid"/>
              </a:ln>
              <a:effectLst/>
            </c:spPr>
            <c:extLst>
              <c:ext xmlns:c16="http://schemas.microsoft.com/office/drawing/2014/chart" uri="{C3380CC4-5D6E-409C-BE32-E72D297353CC}">
                <c16:uniqueId val="{00000005-7890-439B-98B2-B1101AF23C49}"/>
              </c:ext>
            </c:extLst>
          </c:dPt>
          <c:dPt>
            <c:idx val="3"/>
            <c:invertIfNegative val="0"/>
            <c:bubble3D val="0"/>
            <c:spPr>
              <a:solidFill>
                <a:schemeClr val="bg1"/>
              </a:solidFill>
              <a:ln w="22225">
                <a:solidFill>
                  <a:schemeClr val="accent1">
                    <a:lumMod val="75000"/>
                  </a:schemeClr>
                </a:solidFill>
                <a:prstDash val="solid"/>
              </a:ln>
              <a:effectLst/>
            </c:spPr>
            <c:extLst>
              <c:ext xmlns:c16="http://schemas.microsoft.com/office/drawing/2014/chart" uri="{C3380CC4-5D6E-409C-BE32-E72D297353CC}">
                <c16:uniqueId val="{00000007-7890-439B-98B2-B1101AF23C49}"/>
              </c:ext>
            </c:extLst>
          </c:dPt>
          <c:dLbls>
            <c:dLbl>
              <c:idx val="1"/>
              <c:layout>
                <c:manualLayout>
                  <c:x val="-4.4197496498430064E-17"/>
                  <c:y val="4.6417648207197054E-3"/>
                </c:manualLayout>
              </c:layout>
              <c:tx>
                <c:rich>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fld id="{E1E1A9BC-41C3-48B1-85A6-3FC8C672EA86}" type="VALUE">
                      <a:rPr lang="ja-JP" altLang="en-US" sz="1200">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人&quot;" sourceLinked="0"/>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23338939551553162"/>
                      <c:h val="0.15066115702479338"/>
                    </c:manualLayout>
                  </c15:layout>
                  <c15:dlblFieldTable/>
                  <c15:showDataLabelsRange val="0"/>
                </c:ext>
                <c:ext xmlns:c16="http://schemas.microsoft.com/office/drawing/2014/chart" uri="{C3380CC4-5D6E-409C-BE32-E72D297353CC}">
                  <c16:uniqueId val="{00000003-7890-439B-98B2-B1101AF23C49}"/>
                </c:ext>
              </c:extLst>
            </c:dLbl>
            <c:dLbl>
              <c:idx val="3"/>
              <c:layout>
                <c:manualLayout>
                  <c:x val="-8.8394992996860127E-17"/>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890-439B-98B2-B1101AF23C49}"/>
                </c:ext>
              </c:extLst>
            </c:dLbl>
            <c:numFmt formatCode="0&quot;人&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562</c:v>
                </c:pt>
                <c:pt idx="1">
                  <c:v>808</c:v>
                </c:pt>
                <c:pt idx="2">
                  <c:v>1000</c:v>
                </c:pt>
                <c:pt idx="3">
                  <c:v>1000</c:v>
                </c:pt>
              </c:numCache>
            </c:numRef>
          </c:val>
          <c:extLst>
            <c:ext xmlns:c16="http://schemas.microsoft.com/office/drawing/2014/chart" uri="{C3380CC4-5D6E-409C-BE32-E72D297353CC}">
              <c16:uniqueId val="{00000008-7890-439B-98B2-B1101AF23C49}"/>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1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1">
                  <a:lumMod val="60000"/>
                  <a:lumOff val="40000"/>
                </a:schemeClr>
              </a:solidFill>
              <a:ln>
                <a:noFill/>
              </a:ln>
              <a:effectLst/>
            </c:spPr>
            <c:extLst>
              <c:ext xmlns:c16="http://schemas.microsoft.com/office/drawing/2014/chart" uri="{C3380CC4-5D6E-409C-BE32-E72D297353CC}">
                <c16:uniqueId val="{00000001-8EE0-4C13-A73E-465732042A06}"/>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3-8EE0-4C13-A73E-465732042A06}"/>
              </c:ext>
            </c:extLst>
          </c:dPt>
          <c:dPt>
            <c:idx val="2"/>
            <c:invertIfNegative val="0"/>
            <c:bubble3D val="0"/>
            <c:spPr>
              <a:solidFill>
                <a:schemeClr val="bg1"/>
              </a:solidFill>
              <a:ln w="12700">
                <a:solidFill>
                  <a:schemeClr val="accent1">
                    <a:lumMod val="75000"/>
                  </a:schemeClr>
                </a:solidFill>
                <a:prstDash val="solid"/>
              </a:ln>
              <a:effectLst/>
            </c:spPr>
            <c:extLst>
              <c:ext xmlns:c16="http://schemas.microsoft.com/office/drawing/2014/chart" uri="{C3380CC4-5D6E-409C-BE32-E72D297353CC}">
                <c16:uniqueId val="{00000005-8EE0-4C13-A73E-465732042A06}"/>
              </c:ext>
            </c:extLst>
          </c:dPt>
          <c:dPt>
            <c:idx val="3"/>
            <c:invertIfNegative val="0"/>
            <c:bubble3D val="0"/>
            <c:spPr>
              <a:solidFill>
                <a:schemeClr val="bg1"/>
              </a:solidFill>
              <a:ln w="22225">
                <a:solidFill>
                  <a:schemeClr val="accent1">
                    <a:lumMod val="75000"/>
                  </a:schemeClr>
                </a:solidFill>
                <a:prstDash val="solid"/>
              </a:ln>
              <a:effectLst/>
            </c:spPr>
            <c:extLst>
              <c:ext xmlns:c16="http://schemas.microsoft.com/office/drawing/2014/chart" uri="{C3380CC4-5D6E-409C-BE32-E72D297353CC}">
                <c16:uniqueId val="{00000007-8EE0-4C13-A73E-465732042A06}"/>
              </c:ext>
            </c:extLst>
          </c:dPt>
          <c:dLbls>
            <c:dLbl>
              <c:idx val="1"/>
              <c:layout>
                <c:manualLayout>
                  <c:x val="0"/>
                  <c:y val="-1.1887160799114987E-2"/>
                </c:manualLayout>
              </c:layout>
              <c:tx>
                <c:rich>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fld id="{8A24FAF2-3688-4E42-9F55-A842AA4579D1}" type="VALUE">
                      <a:rPr lang="ja-JP" altLang="en-US" sz="1200">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quot;" sourceLinked="0"/>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23338939551553162"/>
                      <c:h val="0.15066115702479338"/>
                    </c:manualLayout>
                  </c15:layout>
                  <c15:dlblFieldTable/>
                  <c15:showDataLabelsRange val="0"/>
                </c:ext>
                <c:ext xmlns:c16="http://schemas.microsoft.com/office/drawing/2014/chart" uri="{C3380CC4-5D6E-409C-BE32-E72D297353CC}">
                  <c16:uniqueId val="{00000003-8EE0-4C13-A73E-465732042A06}"/>
                </c:ext>
              </c:extLst>
            </c:dLbl>
            <c:dLbl>
              <c:idx val="3"/>
              <c:layout>
                <c:manualLayout>
                  <c:x val="-8.8394992996860127E-17"/>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EE0-4C13-A73E-465732042A06}"/>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27</c:v>
                </c:pt>
                <c:pt idx="1">
                  <c:v>16</c:v>
                </c:pt>
                <c:pt idx="2">
                  <c:v>40</c:v>
                </c:pt>
                <c:pt idx="3">
                  <c:v>50</c:v>
                </c:pt>
              </c:numCache>
            </c:numRef>
          </c:val>
          <c:extLst>
            <c:ext xmlns:c16="http://schemas.microsoft.com/office/drawing/2014/chart" uri="{C3380CC4-5D6E-409C-BE32-E72D297353CC}">
              <c16:uniqueId val="{00000008-8EE0-4C13-A73E-465732042A06}"/>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9E55-40EC-9A60-1BB2230D0A3E}"/>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9E55-40EC-9A60-1BB2230D0A3E}"/>
              </c:ext>
            </c:extLst>
          </c:dPt>
          <c:dPt>
            <c:idx val="2"/>
            <c:invertIfNegative val="0"/>
            <c:bubble3D val="0"/>
            <c:spPr>
              <a:solidFill>
                <a:schemeClr val="bg1"/>
              </a:solidFill>
              <a:ln w="12700">
                <a:solidFill>
                  <a:schemeClr val="accent5"/>
                </a:solidFill>
                <a:prstDash val="solid"/>
              </a:ln>
              <a:effectLst/>
            </c:spPr>
            <c:extLst>
              <c:ext xmlns:c16="http://schemas.microsoft.com/office/drawing/2014/chart" uri="{C3380CC4-5D6E-409C-BE32-E72D297353CC}">
                <c16:uniqueId val="{00000005-9E55-40EC-9A60-1BB2230D0A3E}"/>
              </c:ext>
            </c:extLst>
          </c:dPt>
          <c:dPt>
            <c:idx val="3"/>
            <c:invertIfNegative val="0"/>
            <c:bubble3D val="0"/>
            <c:spPr>
              <a:solidFill>
                <a:schemeClr val="bg1"/>
              </a:solidFill>
              <a:ln w="22225">
                <a:solidFill>
                  <a:schemeClr val="accent5"/>
                </a:solidFill>
                <a:prstDash val="solid"/>
              </a:ln>
              <a:effectLst/>
            </c:spPr>
            <c:extLst>
              <c:ext xmlns:c16="http://schemas.microsoft.com/office/drawing/2014/chart" uri="{C3380CC4-5D6E-409C-BE32-E72D297353CC}">
                <c16:uniqueId val="{00000007-9E55-40EC-9A60-1BB2230D0A3E}"/>
              </c:ext>
            </c:extLst>
          </c:dPt>
          <c:dLbls>
            <c:dLbl>
              <c:idx val="1"/>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fld id="{14ED35D5-E4E1-4A11-8DD7-4534DCC6054A}" type="VALUE">
                      <a:rPr lang="ja-JP" altLang="en-US">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E55-40EC-9A60-1BB2230D0A3E}"/>
                </c:ext>
              </c:extLst>
            </c:dLbl>
            <c:dLbl>
              <c:idx val="3"/>
              <c:layout>
                <c:manualLayout>
                  <c:x val="-8.8394992996860127E-17"/>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55-40EC-9A60-1BB2230D0A3E}"/>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60</c:v>
                </c:pt>
                <c:pt idx="1">
                  <c:v>70</c:v>
                </c:pt>
                <c:pt idx="2">
                  <c:v>80</c:v>
                </c:pt>
                <c:pt idx="3">
                  <c:v>100</c:v>
                </c:pt>
              </c:numCache>
            </c:numRef>
          </c:val>
          <c:extLst>
            <c:ext xmlns:c16="http://schemas.microsoft.com/office/drawing/2014/chart" uri="{C3380CC4-5D6E-409C-BE32-E72D297353CC}">
              <c16:uniqueId val="{00000008-9E55-40EC-9A60-1BB2230D0A3E}"/>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1E18-4387-9C47-66B8F4193F1F}"/>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1E18-4387-9C47-66B8F4193F1F}"/>
              </c:ext>
            </c:extLst>
          </c:dPt>
          <c:dPt>
            <c:idx val="2"/>
            <c:invertIfNegative val="0"/>
            <c:bubble3D val="0"/>
            <c:spPr>
              <a:solidFill>
                <a:schemeClr val="bg1"/>
              </a:solidFill>
              <a:ln w="12700">
                <a:solidFill>
                  <a:schemeClr val="accent5"/>
                </a:solidFill>
                <a:prstDash val="solid"/>
              </a:ln>
              <a:effectLst/>
            </c:spPr>
            <c:extLst>
              <c:ext xmlns:c16="http://schemas.microsoft.com/office/drawing/2014/chart" uri="{C3380CC4-5D6E-409C-BE32-E72D297353CC}">
                <c16:uniqueId val="{00000005-1E18-4387-9C47-66B8F4193F1F}"/>
              </c:ext>
            </c:extLst>
          </c:dPt>
          <c:dPt>
            <c:idx val="3"/>
            <c:invertIfNegative val="0"/>
            <c:bubble3D val="0"/>
            <c:spPr>
              <a:solidFill>
                <a:schemeClr val="bg1"/>
              </a:solidFill>
              <a:ln w="22225">
                <a:solidFill>
                  <a:schemeClr val="accent5"/>
                </a:solidFill>
                <a:prstDash val="solid"/>
              </a:ln>
              <a:effectLst/>
            </c:spPr>
            <c:extLst>
              <c:ext xmlns:c16="http://schemas.microsoft.com/office/drawing/2014/chart" uri="{C3380CC4-5D6E-409C-BE32-E72D297353CC}">
                <c16:uniqueId val="{00000007-1E18-4387-9C47-66B8F4193F1F}"/>
              </c:ext>
            </c:extLst>
          </c:dPt>
          <c:dLbls>
            <c:dLbl>
              <c:idx val="1"/>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fld id="{14ED35D5-E4E1-4A11-8DD7-4534DCC6054A}" type="VALUE">
                      <a:rPr lang="ja-JP" altLang="en-US">
                        <a:latin typeface="游ゴシック" panose="020B0400000000000000" pitchFamily="50" charset="-128"/>
                        <a:ea typeface="游ゴシック" panose="020B0400000000000000" pitchFamily="50" charset="-128"/>
                      </a:rPr>
                      <a:pPr>
                        <a:defRPr sz="1200" b="1">
                          <a:ln>
                            <a:noFill/>
                          </a:ln>
                        </a:defRPr>
                      </a:pPr>
                      <a:t>[値]</a:t>
                    </a:fld>
                    <a:endParaRPr lang="ja-JP" altLang="en-US"/>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E18-4387-9C47-66B8F4193F1F}"/>
                </c:ext>
              </c:extLst>
            </c:dLbl>
            <c:dLbl>
              <c:idx val="3"/>
              <c:layout>
                <c:manualLayout>
                  <c:x val="-8.8394992996860127E-17"/>
                  <c:y val="0"/>
                </c:manualLayout>
              </c:layout>
              <c:tx>
                <c:rich>
                  <a:bodyPr/>
                  <a:lstStyle/>
                  <a:p>
                    <a:r>
                      <a:rPr lang="ja-JP" altLang="en-US"/>
                      <a:t>完了</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18-4387-9C47-66B8F4193F1F}"/>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100</c:v>
                </c:pt>
                <c:pt idx="1">
                  <c:v>100</c:v>
                </c:pt>
                <c:pt idx="2">
                  <c:v>100</c:v>
                </c:pt>
                <c:pt idx="3">
                  <c:v>100</c:v>
                </c:pt>
              </c:numCache>
            </c:numRef>
          </c:val>
          <c:extLst>
            <c:ext xmlns:c16="http://schemas.microsoft.com/office/drawing/2014/chart" uri="{C3380CC4-5D6E-409C-BE32-E72D297353CC}">
              <c16:uniqueId val="{00000008-1E18-4387-9C47-66B8F4193F1F}"/>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12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20"/>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8B87-47A0-8D0C-9650D4A3D5A9}"/>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8B87-47A0-8D0C-9650D4A3D5A9}"/>
              </c:ext>
            </c:extLst>
          </c:dPt>
          <c:dPt>
            <c:idx val="2"/>
            <c:invertIfNegative val="0"/>
            <c:bubble3D val="0"/>
            <c:spPr>
              <a:solidFill>
                <a:schemeClr val="bg1"/>
              </a:solidFill>
              <a:ln w="12700">
                <a:solidFill>
                  <a:schemeClr val="accent5"/>
                </a:solidFill>
                <a:prstDash val="solid"/>
              </a:ln>
              <a:effectLst/>
            </c:spPr>
            <c:extLst>
              <c:ext xmlns:c16="http://schemas.microsoft.com/office/drawing/2014/chart" uri="{C3380CC4-5D6E-409C-BE32-E72D297353CC}">
                <c16:uniqueId val="{00000005-8B87-47A0-8D0C-9650D4A3D5A9}"/>
              </c:ext>
            </c:extLst>
          </c:dPt>
          <c:dPt>
            <c:idx val="3"/>
            <c:invertIfNegative val="0"/>
            <c:bubble3D val="0"/>
            <c:spPr>
              <a:solidFill>
                <a:schemeClr val="bg1"/>
              </a:solidFill>
              <a:ln w="22225">
                <a:solidFill>
                  <a:schemeClr val="accent5"/>
                </a:solidFill>
                <a:prstDash val="solid"/>
              </a:ln>
              <a:effectLst/>
            </c:spPr>
            <c:extLst>
              <c:ext xmlns:c16="http://schemas.microsoft.com/office/drawing/2014/chart" uri="{C3380CC4-5D6E-409C-BE32-E72D297353CC}">
                <c16:uniqueId val="{00000007-8B87-47A0-8D0C-9650D4A3D5A9}"/>
              </c:ext>
            </c:extLst>
          </c:dPt>
          <c:dLbls>
            <c:dLbl>
              <c:idx val="0"/>
              <c:tx>
                <c:rich>
                  <a:bodyPr/>
                  <a:lstStyle/>
                  <a:p>
                    <a:r>
                      <a:rPr lang="en-US" altLang="ja-JP"/>
                      <a:t>19.4%</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87-47A0-8D0C-9650D4A3D5A9}"/>
                </c:ext>
              </c:extLst>
            </c:dLbl>
            <c:dLbl>
              <c:idx val="1"/>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r>
                      <a:rPr lang="en-US" altLang="ja-JP">
                        <a:latin typeface="游ゴシック" panose="020B0400000000000000" pitchFamily="50" charset="-128"/>
                        <a:ea typeface="游ゴシック" panose="020B0400000000000000" pitchFamily="50" charset="-128"/>
                      </a:rPr>
                      <a:t>17.1%</a:t>
                    </a:r>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87-47A0-8D0C-9650D4A3D5A9}"/>
                </c:ext>
              </c:extLst>
            </c:dLbl>
            <c:dLbl>
              <c:idx val="2"/>
              <c:tx>
                <c:rich>
                  <a:bodyPr/>
                  <a:lstStyle/>
                  <a:p>
                    <a:r>
                      <a:rPr lang="en-US" altLang="ja-JP"/>
                      <a:t>20.8%</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87-47A0-8D0C-9650D4A3D5A9}"/>
                </c:ext>
              </c:extLst>
            </c:dLbl>
            <c:dLbl>
              <c:idx val="3"/>
              <c:layout>
                <c:manualLayout>
                  <c:x val="-8.8394992996860127E-17"/>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87-47A0-8D0C-9650D4A3D5A9}"/>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19.399999999999999</c:v>
                </c:pt>
                <c:pt idx="1">
                  <c:v>17.100000000000001</c:v>
                </c:pt>
                <c:pt idx="2">
                  <c:v>20.8</c:v>
                </c:pt>
                <c:pt idx="3">
                  <c:v>23</c:v>
                </c:pt>
              </c:numCache>
            </c:numRef>
          </c:val>
          <c:extLst>
            <c:ext xmlns:c16="http://schemas.microsoft.com/office/drawing/2014/chart" uri="{C3380CC4-5D6E-409C-BE32-E72D297353CC}">
              <c16:uniqueId val="{00000008-8B87-47A0-8D0C-9650D4A3D5A9}"/>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3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5"/>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1-325D-40CF-B728-7287651ABBBE}"/>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325D-40CF-B728-7287651ABBBE}"/>
              </c:ext>
            </c:extLst>
          </c:dPt>
          <c:dPt>
            <c:idx val="2"/>
            <c:invertIfNegative val="0"/>
            <c:bubble3D val="0"/>
            <c:spPr>
              <a:solidFill>
                <a:schemeClr val="bg1"/>
              </a:solidFill>
              <a:ln w="12700">
                <a:solidFill>
                  <a:schemeClr val="accent5"/>
                </a:solidFill>
                <a:prstDash val="solid"/>
              </a:ln>
              <a:effectLst/>
            </c:spPr>
            <c:extLst>
              <c:ext xmlns:c16="http://schemas.microsoft.com/office/drawing/2014/chart" uri="{C3380CC4-5D6E-409C-BE32-E72D297353CC}">
                <c16:uniqueId val="{00000005-325D-40CF-B728-7287651ABBBE}"/>
              </c:ext>
            </c:extLst>
          </c:dPt>
          <c:dPt>
            <c:idx val="3"/>
            <c:invertIfNegative val="0"/>
            <c:bubble3D val="0"/>
            <c:spPr>
              <a:solidFill>
                <a:schemeClr val="bg1"/>
              </a:solidFill>
              <a:ln w="22225">
                <a:solidFill>
                  <a:schemeClr val="accent5"/>
                </a:solidFill>
                <a:prstDash val="solid"/>
              </a:ln>
              <a:effectLst/>
            </c:spPr>
            <c:extLst>
              <c:ext xmlns:c16="http://schemas.microsoft.com/office/drawing/2014/chart" uri="{C3380CC4-5D6E-409C-BE32-E72D297353CC}">
                <c16:uniqueId val="{00000007-325D-40CF-B728-7287651ABBBE}"/>
              </c:ext>
            </c:extLst>
          </c:dPt>
          <c:dLbls>
            <c:dLbl>
              <c:idx val="0"/>
              <c:layout/>
              <c:tx>
                <c:rich>
                  <a:bodyPr/>
                  <a:lstStyle/>
                  <a:p>
                    <a:r>
                      <a:rPr lang="en-US" altLang="ja-JP"/>
                      <a:t>2</a:t>
                    </a:r>
                    <a:r>
                      <a:rPr lang="ja-JP" altLang="en-US"/>
                      <a:t>カ所</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325D-40CF-B728-7287651ABBBE}"/>
                </c:ext>
              </c:extLst>
            </c:dLbl>
            <c:dLbl>
              <c:idx val="1"/>
              <c:layout/>
              <c:tx>
                <c:rich>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r>
                      <a:rPr lang="en-US" altLang="ja-JP" sz="1200">
                        <a:latin typeface="游ゴシック" panose="020B0400000000000000" pitchFamily="50" charset="-128"/>
                        <a:ea typeface="游ゴシック" panose="020B0400000000000000" pitchFamily="50" charset="-128"/>
                      </a:rPr>
                      <a:t>2</a:t>
                    </a:r>
                    <a:r>
                      <a:rPr lang="ja-JP" altLang="en-US" sz="1200">
                        <a:latin typeface="游ゴシック" panose="020B0400000000000000" pitchFamily="50" charset="-128"/>
                        <a:ea typeface="游ゴシック" panose="020B0400000000000000" pitchFamily="50" charset="-128"/>
                      </a:rPr>
                      <a:t>カ所</a:t>
                    </a:r>
                  </a:p>
                </c:rich>
              </c:tx>
              <c:numFmt formatCode="0&quot;％&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ln>
                        <a:noFill/>
                      </a:ln>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325D-40CF-B728-7287651ABBBE}"/>
                </c:ext>
              </c:extLst>
            </c:dLbl>
            <c:dLbl>
              <c:idx val="2"/>
              <c:layout/>
              <c:tx>
                <c:rich>
                  <a:bodyPr/>
                  <a:lstStyle/>
                  <a:p>
                    <a:r>
                      <a:rPr lang="en-US" altLang="ja-JP"/>
                      <a:t>2</a:t>
                    </a:r>
                    <a:r>
                      <a:rPr lang="ja-JP" altLang="en-US"/>
                      <a:t>カ所</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325D-40CF-B728-7287651ABBBE}"/>
                </c:ext>
              </c:extLst>
            </c:dLbl>
            <c:dLbl>
              <c:idx val="3"/>
              <c:layout>
                <c:manualLayout>
                  <c:x val="-8.8394992996860127E-17"/>
                  <c:y val="0"/>
                </c:manualLayout>
              </c:layout>
              <c:tx>
                <c:rich>
                  <a:bodyPr/>
                  <a:lstStyle/>
                  <a:p>
                    <a:r>
                      <a:rPr lang="en-US" altLang="ja-JP"/>
                      <a:t>3</a:t>
                    </a:r>
                    <a:r>
                      <a:rPr lang="ja-JP" altLang="en-US"/>
                      <a:t>カ所</a:t>
                    </a:r>
                  </a:p>
                </c:rich>
              </c:tx>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325D-40CF-B728-7287651ABBBE}"/>
                </c:ext>
              </c:extLst>
            </c:dLbl>
            <c:numFmt formatCode="0&quot;％&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2</c:v>
                </c:pt>
                <c:pt idx="1">
                  <c:v>2</c:v>
                </c:pt>
                <c:pt idx="2">
                  <c:v>2</c:v>
                </c:pt>
                <c:pt idx="3">
                  <c:v>3</c:v>
                </c:pt>
              </c:numCache>
            </c:numRef>
          </c:val>
          <c:extLst>
            <c:ext xmlns:c16="http://schemas.microsoft.com/office/drawing/2014/chart" uri="{C3380CC4-5D6E-409C-BE32-E72D297353CC}">
              <c16:uniqueId val="{00000008-325D-40CF-B728-7287651ABBBE}"/>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5"/>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1"/>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1">
                <a:lumMod val="40000"/>
                <a:lumOff val="60000"/>
              </a:schemeClr>
            </a:solidFill>
            <a:ln>
              <a:solidFill>
                <a:schemeClr val="accent1"/>
              </a:solidFill>
            </a:ln>
            <a:effectLst/>
          </c:spPr>
          <c:invertIfNegative val="0"/>
          <c:dPt>
            <c:idx val="0"/>
            <c:invertIfNegative val="0"/>
            <c:bubble3D val="0"/>
            <c:spPr>
              <a:solidFill>
                <a:schemeClr val="accent3">
                  <a:lumMod val="60000"/>
                  <a:lumOff val="40000"/>
                </a:schemeClr>
              </a:solidFill>
              <a:ln>
                <a:noFill/>
              </a:ln>
              <a:effectLst/>
            </c:spPr>
            <c:extLst>
              <c:ext xmlns:c16="http://schemas.microsoft.com/office/drawing/2014/chart" uri="{C3380CC4-5D6E-409C-BE32-E72D297353CC}">
                <c16:uniqueId val="{00000001-5806-4DA1-8720-C108BEBB645D}"/>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5806-4DA1-8720-C108BEBB645D}"/>
              </c:ext>
            </c:extLst>
          </c:dPt>
          <c:dPt>
            <c:idx val="2"/>
            <c:invertIfNegative val="0"/>
            <c:bubble3D val="0"/>
            <c:spPr>
              <a:solidFill>
                <a:schemeClr val="bg1"/>
              </a:solidFill>
              <a:ln w="12700">
                <a:solidFill>
                  <a:schemeClr val="accent3"/>
                </a:solidFill>
                <a:prstDash val="solid"/>
              </a:ln>
              <a:effectLst/>
            </c:spPr>
            <c:extLst>
              <c:ext xmlns:c16="http://schemas.microsoft.com/office/drawing/2014/chart" uri="{C3380CC4-5D6E-409C-BE32-E72D297353CC}">
                <c16:uniqueId val="{00000005-5806-4DA1-8720-C108BEBB645D}"/>
              </c:ext>
            </c:extLst>
          </c:dPt>
          <c:dPt>
            <c:idx val="3"/>
            <c:invertIfNegative val="0"/>
            <c:bubble3D val="0"/>
            <c:spPr>
              <a:solidFill>
                <a:schemeClr val="bg1"/>
              </a:solidFill>
              <a:ln w="22225">
                <a:solidFill>
                  <a:schemeClr val="accent3"/>
                </a:solidFill>
                <a:prstDash val="solid"/>
              </a:ln>
              <a:effectLst/>
            </c:spPr>
            <c:extLst>
              <c:ext xmlns:c16="http://schemas.microsoft.com/office/drawing/2014/chart" uri="{C3380CC4-5D6E-409C-BE32-E72D297353CC}">
                <c16:uniqueId val="{00000007-5806-4DA1-8720-C108BEBB645D}"/>
              </c:ext>
            </c:extLst>
          </c:dPt>
          <c:dLbls>
            <c:dLbl>
              <c:idx val="1"/>
              <c:layout/>
              <c:numFmt formatCode="0&quot;調査&quot;"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游ゴシック" panose="020B0400000000000000" pitchFamily="50" charset="-128"/>
                      <a:ea typeface="游ゴシック" panose="020B0400000000000000" pitchFamily="50" charset="-128"/>
                      <a:cs typeface="+mn-cs"/>
                    </a:defRPr>
                  </a:pPr>
                  <a:endParaRPr lang="ja-JP"/>
                </a:p>
              </c:txPr>
              <c:dLblPos val="outEnd"/>
              <c:showLegendKey val="0"/>
              <c:showVal val="1"/>
              <c:showCatName val="0"/>
              <c:showSerName val="0"/>
              <c:showPercent val="0"/>
              <c:showBubbleSize val="0"/>
              <c:extLst>
                <c:ext xmlns:c15="http://schemas.microsoft.com/office/drawing/2012/chart" uri="{CE6537A1-D6FC-4f65-9D91-7224C49458BB}">
                  <c15:layout>
                    <c:manualLayout>
                      <c:w val="0.21581485053037605"/>
                      <c:h val="0.34975686375626508"/>
                    </c:manualLayout>
                  </c15:layout>
                </c:ext>
                <c:ext xmlns:c16="http://schemas.microsoft.com/office/drawing/2014/chart" uri="{C3380CC4-5D6E-409C-BE32-E72D297353CC}">
                  <c16:uniqueId val="{00000003-5806-4DA1-8720-C108BEBB645D}"/>
                </c:ext>
              </c:extLst>
            </c:dLbl>
            <c:numFmt formatCode="0&quot;調査&quot;"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R５</c:v>
                </c:pt>
                <c:pt idx="1">
                  <c:v>R６</c:v>
                </c:pt>
                <c:pt idx="2">
                  <c:v>R８</c:v>
                </c:pt>
                <c:pt idx="3">
                  <c:v>R13</c:v>
                </c:pt>
              </c:strCache>
            </c:strRef>
          </c:cat>
          <c:val>
            <c:numRef>
              <c:f>Sheet1!$B$2:$B$5</c:f>
              <c:numCache>
                <c:formatCode>General</c:formatCode>
                <c:ptCount val="4"/>
                <c:pt idx="0">
                  <c:v>19</c:v>
                </c:pt>
                <c:pt idx="1">
                  <c:v>24</c:v>
                </c:pt>
                <c:pt idx="2">
                  <c:v>13</c:v>
                </c:pt>
                <c:pt idx="3">
                  <c:v>16</c:v>
                </c:pt>
              </c:numCache>
            </c:numRef>
          </c:val>
          <c:extLst>
            <c:ext xmlns:c16="http://schemas.microsoft.com/office/drawing/2014/chart" uri="{C3380CC4-5D6E-409C-BE32-E72D297353CC}">
              <c16:uniqueId val="{00000008-5806-4DA1-8720-C108BEBB645D}"/>
            </c:ext>
          </c:extLst>
        </c:ser>
        <c:dLbls>
          <c:dLblPos val="outEnd"/>
          <c:showLegendKey val="0"/>
          <c:showVal val="1"/>
          <c:showCatName val="0"/>
          <c:showSerName val="0"/>
          <c:showPercent val="0"/>
          <c:showBubbleSize val="0"/>
        </c:dLbls>
        <c:gapWidth val="219"/>
        <c:overlap val="-27"/>
        <c:axId val="582485312"/>
        <c:axId val="582485640"/>
      </c:barChart>
      <c:catAx>
        <c:axId val="582485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640"/>
        <c:crosses val="autoZero"/>
        <c:auto val="1"/>
        <c:lblAlgn val="ctr"/>
        <c:lblOffset val="100"/>
        <c:noMultiLvlLbl val="0"/>
      </c:catAx>
      <c:valAx>
        <c:axId val="582485640"/>
        <c:scaling>
          <c:orientation val="minMax"/>
          <c:max val="30"/>
          <c:min val="0"/>
        </c:scaling>
        <c:delete val="0"/>
        <c:axPos val="l"/>
        <c:majorGridlines>
          <c:spPr>
            <a:ln w="9525" cap="flat" cmpd="sng" algn="ctr">
              <a:solidFill>
                <a:schemeClr val="tx1">
                  <a:lumMod val="15000"/>
                  <a:lumOff val="85000"/>
                </a:schemeClr>
              </a:solidFill>
              <a:round/>
            </a:ln>
            <a:effectLst/>
          </c:spPr>
        </c:majorGridlines>
        <c:numFmt formatCode="#,##0_);\(#,##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82485312"/>
        <c:crosses val="autoZero"/>
        <c:crossBetween val="between"/>
        <c:majorUnit val="6"/>
      </c:valAx>
      <c:spPr>
        <a:noFill/>
        <a:ln>
          <a:noFill/>
        </a:ln>
        <a:effectLst/>
      </c:spPr>
    </c:plotArea>
    <c:plotVisOnly val="1"/>
    <c:dispBlanksAs val="gap"/>
    <c:showDLblsOverMax val="0"/>
  </c:chart>
  <c:spPr>
    <a:solidFill>
      <a:schemeClr val="bg1"/>
    </a:solidFill>
    <a:ln w="9525" cap="flat" cmpd="sng" algn="ctr">
      <a:solidFill>
        <a:schemeClr val="tx2"/>
      </a:solid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2177894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3206055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2959363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4004442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1534625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1812781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2126650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1555437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411337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392872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CD6D7B1-E4D1-447C-909B-DDAC9E86D32B}" type="datetimeFigureOut">
              <a:rPr kumimoji="1" lang="ja-JP" altLang="en-US" smtClean="0"/>
              <a:t>2026/1/21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1100827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D6D7B1-E4D1-447C-909B-DDAC9E86D32B}" type="datetimeFigureOut">
              <a:rPr kumimoji="1" lang="ja-JP" altLang="en-US" smtClean="0"/>
              <a:t>2026/1/21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936657-CB82-4006-A739-E70FE5177346}" type="slidenum">
              <a:rPr kumimoji="1" lang="ja-JP" altLang="en-US" smtClean="0"/>
              <a:t>‹#›</a:t>
            </a:fld>
            <a:endParaRPr kumimoji="1" lang="ja-JP" altLang="en-US"/>
          </a:p>
        </p:txBody>
      </p:sp>
    </p:spTree>
    <p:extLst>
      <p:ext uri="{BB962C8B-B14F-4D97-AF65-F5344CB8AC3E}">
        <p14:creationId xmlns:p14="http://schemas.microsoft.com/office/powerpoint/2010/main" val="3831407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85"/>
          <p:cNvSpPr txBox="1"/>
          <p:nvPr/>
        </p:nvSpPr>
        <p:spPr>
          <a:xfrm>
            <a:off x="2653030" y="1347470"/>
            <a:ext cx="7080250" cy="15684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sz="2400" b="1" kern="100" dirty="0">
                <a:effectLst/>
                <a:latin typeface="游明朝" panose="02020400000000000000" pitchFamily="18" charset="-128"/>
                <a:ea typeface="游ゴシック Medium" panose="020B0500000000000000" pitchFamily="50" charset="-128"/>
                <a:cs typeface="Times New Roman" panose="02020603050405020304" pitchFamily="18" charset="0"/>
              </a:rPr>
              <a:t>令和７年度</a:t>
            </a:r>
            <a:r>
              <a:rPr lang="ja-JP" sz="2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第１回</a:t>
            </a:r>
            <a:endParaRPr lang="en-US" altLang="ja-JP" sz="2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endParaRPr>
          </a:p>
          <a:p>
            <a:pPr algn="ctr">
              <a:spcAft>
                <a:spcPts val="0"/>
              </a:spcAft>
            </a:pP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sz="2400" b="1" kern="100" dirty="0">
                <a:effectLst/>
                <a:latin typeface="游明朝" panose="02020400000000000000" pitchFamily="18" charset="-128"/>
                <a:ea typeface="游ゴシック Medium" panose="020B0500000000000000" pitchFamily="50" charset="-128"/>
                <a:cs typeface="Times New Roman" panose="02020603050405020304" pitchFamily="18" charset="0"/>
              </a:rPr>
              <a:t>高槻市緑地環境保全等審</a:t>
            </a:r>
            <a:r>
              <a:rPr lang="ja-JP" sz="2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議会</a:t>
            </a:r>
            <a:endParaRPr lang="en-US" altLang="ja-JP" sz="2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endParaRPr>
          </a:p>
          <a:p>
            <a:pPr algn="ctr">
              <a:spcAft>
                <a:spcPts val="0"/>
              </a:spcAft>
            </a:pP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ctr">
              <a:spcAft>
                <a:spcPts val="0"/>
              </a:spcAft>
            </a:pPr>
            <a:r>
              <a:rPr lang="ja-JP" sz="2400" b="1" kern="100" dirty="0">
                <a:effectLst/>
                <a:latin typeface="游明朝" panose="02020400000000000000" pitchFamily="18" charset="-128"/>
                <a:ea typeface="游ゴシック Medium" panose="020B0500000000000000" pitchFamily="50" charset="-128"/>
                <a:cs typeface="Times New Roman" panose="02020603050405020304" pitchFamily="18" charset="0"/>
              </a:rPr>
              <a:t>会議資料</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5" name="テキスト ボックス 286"/>
          <p:cNvSpPr txBox="1"/>
          <p:nvPr/>
        </p:nvSpPr>
        <p:spPr>
          <a:xfrm>
            <a:off x="2458720" y="4227195"/>
            <a:ext cx="8148320" cy="81343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l">
              <a:spcAft>
                <a:spcPts val="0"/>
              </a:spcAft>
            </a:pPr>
            <a:r>
              <a:rPr lang="ja-JP" sz="1400" b="1" kern="100" dirty="0">
                <a:effectLst/>
                <a:latin typeface="游明朝" panose="02020400000000000000" pitchFamily="18" charset="-128"/>
                <a:ea typeface="游ゴシック Medium" panose="020B0500000000000000" pitchFamily="50" charset="-128"/>
                <a:cs typeface="Times New Roman" panose="02020603050405020304" pitchFamily="18" charset="0"/>
              </a:rPr>
              <a:t>１．重点施策の進捗状況に</a:t>
            </a:r>
            <a:r>
              <a:rPr lang="ja-JP" sz="1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ついて</a:t>
            </a:r>
            <a:endParaRPr lang="en-US" altLang="ja-JP" sz="1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endParaRPr>
          </a:p>
          <a:p>
            <a:pPr algn="l">
              <a:spcAft>
                <a:spcPts val="0"/>
              </a:spcAft>
            </a:pP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spcBef>
                <a:spcPts val="600"/>
              </a:spcBef>
              <a:spcAft>
                <a:spcPts val="0"/>
              </a:spcAft>
            </a:pPr>
            <a:r>
              <a:rPr lang="ja-JP" sz="1400" b="1" kern="100" dirty="0">
                <a:effectLst/>
                <a:latin typeface="游明朝" panose="02020400000000000000" pitchFamily="18" charset="-128"/>
                <a:ea typeface="游ゴシック Medium" panose="020B0500000000000000" pitchFamily="50" charset="-128"/>
                <a:cs typeface="Times New Roman" panose="02020603050405020304" pitchFamily="18" charset="0"/>
              </a:rPr>
              <a:t>２．中間</a:t>
            </a:r>
            <a:r>
              <a:rPr lang="ja-JP" sz="1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見直し</a:t>
            </a:r>
            <a:r>
              <a:rPr lang="ja-JP" altLang="en-US" sz="1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の骨子</a:t>
            </a:r>
            <a:r>
              <a:rPr lang="ja-JP" sz="1400" b="1" kern="100" dirty="0" smtClean="0">
                <a:effectLst/>
                <a:latin typeface="游明朝" panose="02020400000000000000" pitchFamily="18" charset="-128"/>
                <a:ea typeface="游ゴシック Medium" panose="020B0500000000000000" pitchFamily="50" charset="-128"/>
                <a:cs typeface="Times New Roman" panose="02020603050405020304" pitchFamily="18" charset="0"/>
              </a:rPr>
              <a:t>について</a:t>
            </a:r>
            <a:endParaRPr lang="ja-JP" sz="1050" kern="100" dirty="0">
              <a:solidFill>
                <a:srgbClr val="FF0000"/>
              </a:solidFill>
              <a:effectLst/>
              <a:latin typeface="游明朝" panose="02020400000000000000" pitchFamily="18" charset="-128"/>
              <a:ea typeface="游明朝" panose="02020400000000000000" pitchFamily="18" charset="-128"/>
              <a:cs typeface="Times New Roman" panose="02020603050405020304" pitchFamily="18" charset="0"/>
            </a:endParaRPr>
          </a:p>
        </p:txBody>
      </p:sp>
      <p:grpSp>
        <p:nvGrpSpPr>
          <p:cNvPr id="6" name="グループ化 5"/>
          <p:cNvGrpSpPr/>
          <p:nvPr/>
        </p:nvGrpSpPr>
        <p:grpSpPr>
          <a:xfrm>
            <a:off x="2488565" y="3763010"/>
            <a:ext cx="6857339" cy="82550"/>
            <a:chOff x="0" y="0"/>
            <a:chExt cx="6857999" cy="83127"/>
          </a:xfrm>
        </p:grpSpPr>
        <p:sp>
          <p:nvSpPr>
            <p:cNvPr id="11" name="フローチャート: 結合子 10"/>
            <p:cNvSpPr/>
            <p:nvPr/>
          </p:nvSpPr>
          <p:spPr>
            <a:xfrm>
              <a:off x="0" y="0"/>
              <a:ext cx="83127" cy="83127"/>
            </a:xfrm>
            <a:prstGeom prst="flowChartConnector">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2" name="フローチャート: 結合子 11"/>
            <p:cNvSpPr/>
            <p:nvPr/>
          </p:nvSpPr>
          <p:spPr>
            <a:xfrm>
              <a:off x="6774872" y="0"/>
              <a:ext cx="83127" cy="83127"/>
            </a:xfrm>
            <a:prstGeom prst="flowChartConnector">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13" name="直線コネクタ 12"/>
            <p:cNvCxnSpPr/>
            <p:nvPr/>
          </p:nvCxnSpPr>
          <p:spPr>
            <a:xfrm>
              <a:off x="117763" y="48491"/>
              <a:ext cx="6622473" cy="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グループ化 6"/>
          <p:cNvGrpSpPr/>
          <p:nvPr/>
        </p:nvGrpSpPr>
        <p:grpSpPr>
          <a:xfrm>
            <a:off x="2488565" y="5427980"/>
            <a:ext cx="6857339" cy="82550"/>
            <a:chOff x="0" y="0"/>
            <a:chExt cx="6857999" cy="83127"/>
          </a:xfrm>
        </p:grpSpPr>
        <p:sp>
          <p:nvSpPr>
            <p:cNvPr id="8" name="フローチャート: 結合子 7"/>
            <p:cNvSpPr/>
            <p:nvPr/>
          </p:nvSpPr>
          <p:spPr>
            <a:xfrm>
              <a:off x="0" y="0"/>
              <a:ext cx="83127" cy="83127"/>
            </a:xfrm>
            <a:prstGeom prst="flowChartConnector">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9" name="フローチャート: 結合子 8"/>
            <p:cNvSpPr/>
            <p:nvPr/>
          </p:nvSpPr>
          <p:spPr>
            <a:xfrm>
              <a:off x="6774872" y="0"/>
              <a:ext cx="83127" cy="83127"/>
            </a:xfrm>
            <a:prstGeom prst="flowChartConnector">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10" name="直線コネクタ 9"/>
            <p:cNvCxnSpPr/>
            <p:nvPr/>
          </p:nvCxnSpPr>
          <p:spPr>
            <a:xfrm>
              <a:off x="117763" y="48491"/>
              <a:ext cx="6622473" cy="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 name="正方形/長方形 13"/>
          <p:cNvSpPr/>
          <p:nvPr/>
        </p:nvSpPr>
        <p:spPr>
          <a:xfrm>
            <a:off x="8960259" y="315714"/>
            <a:ext cx="2954655" cy="369332"/>
          </a:xfrm>
          <a:prstGeom prst="rect">
            <a:avLst/>
          </a:prstGeom>
        </p:spPr>
        <p:txBody>
          <a:bodyPr wrap="none">
            <a:spAutoFit/>
          </a:bodyPr>
          <a:lstStyle/>
          <a:p>
            <a:pPr algn="r">
              <a:spcAft>
                <a:spcPts val="0"/>
              </a:spcAft>
              <a:tabLst>
                <a:tab pos="2700020" algn="ctr"/>
                <a:tab pos="5400040" algn="r"/>
              </a:tabLst>
            </a:pP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緑地環境保全等審議会資料</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8491233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グラフ 33"/>
          <p:cNvGraphicFramePr/>
          <p:nvPr>
            <p:extLst>
              <p:ext uri="{D42A27DB-BD31-4B8C-83A1-F6EECF244321}">
                <p14:modId xmlns:p14="http://schemas.microsoft.com/office/powerpoint/2010/main" val="3199965963"/>
              </p:ext>
            </p:extLst>
          </p:nvPr>
        </p:nvGraphicFramePr>
        <p:xfrm>
          <a:off x="9187361" y="2168321"/>
          <a:ext cx="2633980" cy="1566819"/>
        </p:xfrm>
        <a:graphic>
          <a:graphicData uri="http://schemas.openxmlformats.org/drawingml/2006/chart">
            <c:chart xmlns:c="http://schemas.openxmlformats.org/drawingml/2006/chart" xmlns:r="http://schemas.openxmlformats.org/officeDocument/2006/relationships" r:id="rId2"/>
          </a:graphicData>
        </a:graphic>
      </p:graphicFrame>
      <p:sp>
        <p:nvSpPr>
          <p:cNvPr id="35" name="角丸四角形 34"/>
          <p:cNvSpPr/>
          <p:nvPr/>
        </p:nvSpPr>
        <p:spPr>
          <a:xfrm>
            <a:off x="10103666" y="2209597"/>
            <a:ext cx="488950" cy="1467760"/>
          </a:xfrm>
          <a:prstGeom prst="roundRect">
            <a:avLst>
              <a:gd name="adj" fmla="val 2381"/>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4">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７ ｜ 芥川緑地の健康づくり広場等整備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地域</a:t>
                </a:r>
                <a:r>
                  <a:rPr lang="ja-JP" altLang="en-US" sz="1600" dirty="0"/>
                  <a:t>住民のニーズを踏まえながら、子どもの遊び場や中高年層の健康づくりの場など、幅広い層のライフスタイルに応じて利用される公園の整備を進めます。</a:t>
                </a:r>
                <a:endParaRPr kumimoji="1" lang="ja-JP" altLang="en-US" sz="1600" dirty="0"/>
              </a:p>
            </p:txBody>
          </p:sp>
          <p:sp>
            <p:nvSpPr>
              <p:cNvPr id="12" name="テキスト ボックス 11"/>
              <p:cNvSpPr txBox="1"/>
              <p:nvPr/>
            </p:nvSpPr>
            <p:spPr>
              <a:xfrm>
                <a:off x="298045" y="2394590"/>
                <a:ext cx="2718263" cy="338554"/>
              </a:xfrm>
              <a:prstGeom prst="rect">
                <a:avLst/>
              </a:prstGeom>
              <a:noFill/>
            </p:spPr>
            <p:txBody>
              <a:bodyPr wrap="square" rtlCol="0">
                <a:spAutoFit/>
              </a:bodyPr>
              <a:lstStyle/>
              <a:p>
                <a:r>
                  <a:rPr lang="ja-JP" altLang="ja-JP" sz="1600" b="1" dirty="0" smtClean="0"/>
                  <a:t>■</a:t>
                </a:r>
                <a:r>
                  <a:rPr lang="ja-JP" altLang="en-US" sz="1600" b="1" dirty="0"/>
                  <a:t>整備工事の進捗率</a:t>
                </a:r>
                <a:endParaRPr kumimoji="1" lang="ja-JP" altLang="en-US" sz="16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latin typeface="游ゴシック" panose="020B0400000000000000" pitchFamily="50" charset="-128"/>
                    <a:cs typeface="Times New Roman" panose="02020603050405020304" pitchFamily="18" charset="0"/>
                  </a:rPr>
                  <a:t>100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a:latin typeface="游ゴシック" panose="020B0400000000000000" pitchFamily="50" charset="-128"/>
                    <a:cs typeface="Times New Roman" panose="02020603050405020304" pitchFamily="18" charset="0"/>
                  </a:rPr>
                  <a:t>完了</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latin typeface="游ゴシック" panose="020B0400000000000000" pitchFamily="50" charset="-128"/>
                    <a:cs typeface="Times New Roman" panose="02020603050405020304" pitchFamily="18" charset="0"/>
                  </a:rPr>
                  <a:t>100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ja-JP" sz="1600" dirty="0" smtClean="0">
                    <a:solidFill>
                      <a:schemeClr val="tx1"/>
                    </a:solidFill>
                  </a:rPr>
                  <a:t>・</a:t>
                </a:r>
                <a:r>
                  <a:rPr lang="ja-JP" altLang="ja-JP" sz="1600" dirty="0">
                    <a:solidFill>
                      <a:schemeClr val="tx1"/>
                    </a:solidFill>
                  </a:rPr>
                  <a:t>健康づくり広場（アクトレ）が令和</a:t>
                </a:r>
                <a:r>
                  <a:rPr lang="en-US" altLang="ja-JP" sz="1600" dirty="0">
                    <a:solidFill>
                      <a:schemeClr val="tx1"/>
                    </a:solidFill>
                  </a:rPr>
                  <a:t>6</a:t>
                </a:r>
                <a:r>
                  <a:rPr lang="ja-JP" altLang="ja-JP" sz="1600" dirty="0">
                    <a:solidFill>
                      <a:schemeClr val="tx1"/>
                    </a:solidFill>
                  </a:rPr>
                  <a:t>年</a:t>
                </a:r>
                <a:r>
                  <a:rPr lang="en-US" altLang="ja-JP" sz="1600" dirty="0">
                    <a:solidFill>
                      <a:schemeClr val="tx1"/>
                    </a:solidFill>
                  </a:rPr>
                  <a:t>3</a:t>
                </a:r>
                <a:r>
                  <a:rPr lang="ja-JP" altLang="ja-JP" sz="1600" dirty="0">
                    <a:solidFill>
                      <a:schemeClr val="tx1"/>
                    </a:solidFill>
                  </a:rPr>
                  <a:t>月</a:t>
                </a:r>
                <a:r>
                  <a:rPr lang="en-US" altLang="ja-JP" sz="1600" dirty="0">
                    <a:solidFill>
                      <a:schemeClr val="tx1"/>
                    </a:solidFill>
                  </a:rPr>
                  <a:t>16</a:t>
                </a:r>
                <a:r>
                  <a:rPr lang="ja-JP" altLang="ja-JP" sz="1600" dirty="0">
                    <a:solidFill>
                      <a:schemeClr val="tx1"/>
                    </a:solidFill>
                  </a:rPr>
                  <a:t>日に</a:t>
                </a:r>
                <a:r>
                  <a:rPr lang="ja-JP" altLang="ja-JP" sz="1600" dirty="0" smtClean="0">
                    <a:solidFill>
                      <a:schemeClr val="tx1"/>
                    </a:solidFill>
                  </a:rPr>
                  <a:t>開園</a:t>
                </a:r>
                <a:r>
                  <a:rPr lang="ja-JP" altLang="en-US" sz="1600" dirty="0" smtClean="0">
                    <a:solidFill>
                      <a:schemeClr val="tx1"/>
                    </a:solidFill>
                  </a:rPr>
                  <a:t>　</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し</a:t>
                </a:r>
                <a:r>
                  <a:rPr lang="ja-JP" altLang="ja-JP" sz="1600" dirty="0">
                    <a:solidFill>
                      <a:schemeClr val="tx1"/>
                    </a:solidFill>
                  </a:rPr>
                  <a:t>、芥川緑地への来園者数が増加した。</a:t>
                </a:r>
              </a:p>
              <a:p>
                <a:pPr>
                  <a:spcBef>
                    <a:spcPts val="600"/>
                  </a:spcBef>
                </a:pPr>
                <a:r>
                  <a:rPr lang="ja-JP" altLang="en-US" sz="1600" dirty="0" smtClean="0">
                    <a:solidFill>
                      <a:schemeClr val="tx1"/>
                    </a:solidFill>
                  </a:rPr>
                  <a:t>　</a:t>
                </a:r>
                <a:r>
                  <a:rPr lang="ja-JP" altLang="ja-JP" sz="1600" dirty="0" smtClean="0">
                    <a:solidFill>
                      <a:schemeClr val="tx1"/>
                    </a:solidFill>
                  </a:rPr>
                  <a:t>●</a:t>
                </a:r>
                <a:r>
                  <a:rPr lang="ja-JP" altLang="ja-JP" sz="1600" dirty="0">
                    <a:solidFill>
                      <a:schemeClr val="tx1"/>
                    </a:solidFill>
                  </a:rPr>
                  <a:t>整備工事の進捗率　</a:t>
                </a:r>
                <a:r>
                  <a:rPr lang="en-US" altLang="ja-JP" sz="1600" dirty="0">
                    <a:solidFill>
                      <a:schemeClr val="tx1"/>
                    </a:solidFill>
                  </a:rPr>
                  <a:t>100</a:t>
                </a:r>
                <a:r>
                  <a:rPr lang="ja-JP" altLang="ja-JP" sz="1600" dirty="0">
                    <a:solidFill>
                      <a:schemeClr val="tx1"/>
                    </a:solidFill>
                  </a:rPr>
                  <a:t>％</a:t>
                </a:r>
                <a:endParaRPr lang="ja-JP" altLang="ja-JP" sz="1400" dirty="0">
                  <a:solidFill>
                    <a:schemeClr val="tx1"/>
                  </a:solidFill>
                </a:endParaRPr>
              </a:p>
            </p:txBody>
          </p:sp>
          <p:cxnSp>
            <p:nvCxnSpPr>
              <p:cNvPr id="84" name="直線コネクタ 83"/>
              <p:cNvCxnSpPr/>
              <p:nvPr/>
            </p:nvCxnSpPr>
            <p:spPr>
              <a:xfrm>
                <a:off x="2772345" y="4032326"/>
                <a:ext cx="3289538"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高槻市立自然博物館（あくあぴあ）や庁内関係部局と</a:t>
                </a:r>
                <a:r>
                  <a:rPr lang="ja-JP" altLang="en-US" sz="1600" dirty="0" smtClean="0">
                    <a:solidFill>
                      <a:schemeClr val="tx1"/>
                    </a:solidFill>
                  </a:rPr>
                  <a:t>連携</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を</a:t>
                </a:r>
                <a:r>
                  <a:rPr lang="ja-JP" altLang="en-US" sz="1600" dirty="0">
                    <a:solidFill>
                      <a:schemeClr val="tx1"/>
                    </a:solidFill>
                  </a:rPr>
                  <a:t>図り、芥川緑地内の健康づくり広場（アクトレ）や</a:t>
                </a:r>
                <a:r>
                  <a:rPr lang="ja-JP" altLang="en-US" sz="1600" dirty="0" smtClean="0">
                    <a:solidFill>
                      <a:schemeClr val="tx1"/>
                    </a:solidFill>
                  </a:rPr>
                  <a:t>自然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博物館</a:t>
                </a:r>
                <a:r>
                  <a:rPr lang="ja-JP" altLang="en-US" sz="1600" dirty="0">
                    <a:solidFill>
                      <a:schemeClr val="tx1"/>
                    </a:solidFill>
                  </a:rPr>
                  <a:t>等が円滑に運営され、芥川緑地全体が活性化する</a:t>
                </a:r>
                <a:r>
                  <a:rPr lang="ja-JP" altLang="en-US" sz="1600" dirty="0" smtClean="0">
                    <a:solidFill>
                      <a:schemeClr val="tx1"/>
                    </a:solidFill>
                  </a:rPr>
                  <a:t>よ　　</a:t>
                </a:r>
                <a:endParaRPr lang="en-US" altLang="ja-JP" sz="1600" dirty="0" smtClean="0">
                  <a:solidFill>
                    <a:schemeClr val="tx1"/>
                  </a:solidFill>
                </a:endParaRPr>
              </a:p>
              <a:p>
                <a:r>
                  <a:rPr lang="ja-JP" altLang="en-US" sz="1600" dirty="0">
                    <a:solidFill>
                      <a:schemeClr val="tx1"/>
                    </a:solidFill>
                  </a:rPr>
                  <a:t>　</a:t>
                </a:r>
                <a:r>
                  <a:rPr lang="ja-JP" altLang="en-US" sz="1600" dirty="0" err="1" smtClean="0">
                    <a:solidFill>
                      <a:schemeClr val="tx1"/>
                    </a:solidFill>
                  </a:rPr>
                  <a:t>う</a:t>
                </a:r>
                <a:r>
                  <a:rPr lang="ja-JP" altLang="en-US" sz="1600" dirty="0">
                    <a:solidFill>
                      <a:schemeClr val="tx1"/>
                    </a:solidFill>
                  </a:rPr>
                  <a:t>管理運営を行う。</a:t>
                </a:r>
                <a:endParaRPr lang="ja-JP" altLang="ja-JP" sz="1600" dirty="0">
                  <a:solidFill>
                    <a:schemeClr val="tx1"/>
                  </a:solidFill>
                </a:endParaRPr>
              </a:p>
            </p:txBody>
          </p:sp>
        </p:grpSp>
        <p:sp>
          <p:nvSpPr>
            <p:cNvPr id="33" name="正方形/長方形 32"/>
            <p:cNvSpPr/>
            <p:nvPr/>
          </p:nvSpPr>
          <p:spPr>
            <a:xfrm>
              <a:off x="2354416"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800" kern="100" dirty="0">
                  <a:effectLst/>
                  <a:ea typeface="游ゴシック" panose="020B0400000000000000" pitchFamily="50" charset="-128"/>
                  <a:cs typeface="Times New Roman" panose="02020603050405020304" pitchFamily="18" charset="0"/>
                </a:rPr>
                <a:t>積み上げ実績</a:t>
              </a:r>
              <a:endParaRPr lang="ja-JP" sz="1050" kern="100" dirty="0">
                <a:effectLst/>
                <a:ea typeface="游明朝" panose="02020400000000000000" pitchFamily="18" charset="-128"/>
                <a:cs typeface="Times New Roman" panose="02020603050405020304" pitchFamily="18" charset="0"/>
              </a:endParaRPr>
            </a:p>
          </p:txBody>
        </p:sp>
      </p:grpSp>
      <p:cxnSp>
        <p:nvCxnSpPr>
          <p:cNvPr id="36" name="直線コネクタ 35"/>
          <p:cNvCxnSpPr/>
          <p:nvPr/>
        </p:nvCxnSpPr>
        <p:spPr>
          <a:xfrm>
            <a:off x="8989565" y="3926333"/>
            <a:ext cx="2897635"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199592" y="3735141"/>
            <a:ext cx="2348789"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3698149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p:nvPr>
            <p:extLst>
              <p:ext uri="{D42A27DB-BD31-4B8C-83A1-F6EECF244321}">
                <p14:modId xmlns:p14="http://schemas.microsoft.com/office/powerpoint/2010/main" val="4137795919"/>
              </p:ext>
            </p:extLst>
          </p:nvPr>
        </p:nvGraphicFramePr>
        <p:xfrm>
          <a:off x="9187361" y="2168320"/>
          <a:ext cx="2633980" cy="1566819"/>
        </p:xfrm>
        <a:graphic>
          <a:graphicData uri="http://schemas.openxmlformats.org/drawingml/2006/chart">
            <c:chart xmlns:c="http://schemas.openxmlformats.org/drawingml/2006/chart" xmlns:r="http://schemas.openxmlformats.org/officeDocument/2006/relationships" r:id="rId2"/>
          </a:graphicData>
        </a:graphic>
      </p:graphicFrame>
      <p:sp>
        <p:nvSpPr>
          <p:cNvPr id="37" name="角丸四角形 36"/>
          <p:cNvSpPr/>
          <p:nvPr/>
        </p:nvSpPr>
        <p:spPr>
          <a:xfrm>
            <a:off x="10099856" y="2296591"/>
            <a:ext cx="488950" cy="1381002"/>
          </a:xfrm>
          <a:prstGeom prst="roundRect">
            <a:avLst>
              <a:gd name="adj" fmla="val 2381"/>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4">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８ ｜ 緑化重点地区におけるみどりの連続化</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a:t>
                </a:r>
                <a:r>
                  <a:rPr lang="ja-JP" altLang="en-US" sz="1600" dirty="0"/>
                  <a:t>緑化重点地区」では、高槻城公園を中心に周辺の既存公園、街路樹などによるみどりの連続化を図ります。</a:t>
                </a:r>
                <a:endParaRPr kumimoji="1" lang="ja-JP" altLang="en-US" sz="1600" dirty="0"/>
              </a:p>
            </p:txBody>
          </p:sp>
          <p:sp>
            <p:nvSpPr>
              <p:cNvPr id="12" name="テキスト ボックス 11"/>
              <p:cNvSpPr txBox="1"/>
              <p:nvPr/>
            </p:nvSpPr>
            <p:spPr>
              <a:xfrm>
                <a:off x="298045" y="2394590"/>
                <a:ext cx="2718263" cy="338554"/>
              </a:xfrm>
              <a:prstGeom prst="rect">
                <a:avLst/>
              </a:prstGeom>
              <a:noFill/>
            </p:spPr>
            <p:txBody>
              <a:bodyPr wrap="square" rtlCol="0">
                <a:spAutoFit/>
              </a:bodyPr>
              <a:lstStyle/>
              <a:p>
                <a:r>
                  <a:rPr lang="ja-JP" altLang="ja-JP" sz="1600" b="1" dirty="0" smtClean="0"/>
                  <a:t>■</a:t>
                </a:r>
                <a:r>
                  <a:rPr lang="ja-JP" altLang="en-US" sz="1600" b="1" dirty="0"/>
                  <a:t>緑化重点地区内の緑視率</a:t>
                </a:r>
                <a:endParaRPr kumimoji="1" lang="ja-JP" altLang="en-US" sz="16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20.8%</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latin typeface="游ゴシック" panose="020B0400000000000000" pitchFamily="50" charset="-128"/>
                    <a:cs typeface="Times New Roman" panose="02020603050405020304" pitchFamily="18" charset="0"/>
                  </a:rPr>
                  <a:t>23</a:t>
                </a:r>
                <a:r>
                  <a:rPr lang="en-US" altLang="ja-JP"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17.1</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花苗や緑化樹の配布により、地域の緑化活動を支援した</a:t>
                </a:r>
                <a:r>
                  <a:rPr lang="ja-JP" altLang="en-US" sz="1600" dirty="0" err="1" smtClean="0">
                    <a:solidFill>
                      <a:schemeClr val="tx1"/>
                    </a:solidFill>
                  </a:rPr>
                  <a:t>ほ</a:t>
                </a:r>
                <a:r>
                  <a:rPr lang="ja-JP" altLang="en-US" sz="1600" dirty="0" smtClean="0">
                    <a:solidFill>
                      <a:schemeClr val="tx1"/>
                    </a:solidFill>
                  </a:rPr>
                  <a:t>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か</a:t>
                </a:r>
                <a:r>
                  <a:rPr lang="ja-JP" altLang="en-US" sz="1600" dirty="0">
                    <a:solidFill>
                      <a:schemeClr val="tx1"/>
                    </a:solidFill>
                  </a:rPr>
                  <a:t>、開発行為緑化協議を通じて緑化の推進に努めた。</a:t>
                </a:r>
              </a:p>
              <a:p>
                <a:pPr>
                  <a:spcBef>
                    <a:spcPts val="600"/>
                  </a:spcBef>
                </a:pPr>
                <a:r>
                  <a:rPr lang="ja-JP" altLang="en-US" sz="1600" dirty="0" smtClean="0">
                    <a:solidFill>
                      <a:schemeClr val="tx1"/>
                    </a:solidFill>
                  </a:rPr>
                  <a:t>　●</a:t>
                </a:r>
                <a:r>
                  <a:rPr lang="ja-JP" altLang="en-US" sz="1600" dirty="0">
                    <a:solidFill>
                      <a:schemeClr val="tx1"/>
                    </a:solidFill>
                  </a:rPr>
                  <a:t>高槻城公園周辺エリアの緑視率　</a:t>
                </a:r>
                <a:r>
                  <a:rPr lang="en-US" altLang="ja-JP" sz="1600" dirty="0">
                    <a:solidFill>
                      <a:schemeClr val="tx1"/>
                    </a:solidFill>
                  </a:rPr>
                  <a:t>17.05</a:t>
                </a:r>
                <a:r>
                  <a:rPr lang="ja-JP" altLang="en-US" sz="1600" dirty="0" smtClean="0">
                    <a:solidFill>
                      <a:schemeClr val="tx1"/>
                    </a:solidFill>
                  </a:rPr>
                  <a:t>％</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　　　　　　　　　　　　　　　（</a:t>
                </a:r>
                <a:r>
                  <a:rPr lang="ja-JP" altLang="en-US" sz="1600" dirty="0">
                    <a:solidFill>
                      <a:schemeClr val="tx1"/>
                    </a:solidFill>
                  </a:rPr>
                  <a:t>前年度比</a:t>
                </a:r>
                <a:r>
                  <a:rPr lang="en-US" altLang="ja-JP" sz="1600" dirty="0" smtClean="0">
                    <a:solidFill>
                      <a:schemeClr val="tx1"/>
                    </a:solidFill>
                  </a:rPr>
                  <a:t>-2.85</a:t>
                </a:r>
                <a:r>
                  <a:rPr lang="ja-JP" altLang="en-US" sz="1600" dirty="0">
                    <a:solidFill>
                      <a:schemeClr val="tx1"/>
                    </a:solidFill>
                  </a:rPr>
                  <a:t>％</a:t>
                </a:r>
                <a:r>
                  <a:rPr lang="ja-JP" altLang="en-US" sz="1600" dirty="0" smtClean="0">
                    <a:solidFill>
                      <a:schemeClr val="tx1"/>
                    </a:solidFill>
                  </a:rPr>
                  <a:t>）</a:t>
                </a:r>
                <a:endParaRPr lang="en-US" altLang="ja-JP" sz="1600" dirty="0">
                  <a:solidFill>
                    <a:schemeClr val="tx1"/>
                  </a:solidFill>
                </a:endParaRPr>
              </a:p>
              <a:p>
                <a:pPr>
                  <a:spcBef>
                    <a:spcPts val="1200"/>
                  </a:spcBef>
                </a:pPr>
                <a:r>
                  <a:rPr lang="ja-JP" altLang="en-US" sz="1600" dirty="0">
                    <a:solidFill>
                      <a:schemeClr val="tx1"/>
                    </a:solidFill>
                  </a:rPr>
                  <a:t>・令和４年度に高槻城公園中央エリアを開園し、市民の</a:t>
                </a:r>
                <a:r>
                  <a:rPr lang="ja-JP" altLang="en-US" sz="1600" dirty="0" smtClean="0">
                    <a:solidFill>
                      <a:schemeClr val="tx1"/>
                    </a:solidFill>
                  </a:rPr>
                  <a:t>憩い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の</a:t>
                </a:r>
                <a:r>
                  <a:rPr lang="ja-JP" altLang="en-US" sz="1600" dirty="0">
                    <a:solidFill>
                      <a:schemeClr val="tx1"/>
                    </a:solidFill>
                  </a:rPr>
                  <a:t>場や、誰もが自由に楽しめるにぎわい空間を形成し</a:t>
                </a:r>
                <a:r>
                  <a:rPr lang="ja-JP" altLang="en-US" sz="1600" dirty="0" smtClean="0">
                    <a:solidFill>
                      <a:schemeClr val="tx1"/>
                    </a:solidFill>
                  </a:rPr>
                  <a:t>、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a:t>
                </a:r>
                <a:r>
                  <a:rPr lang="ja-JP" altLang="en-US" sz="1600" dirty="0">
                    <a:solidFill>
                      <a:schemeClr val="tx1"/>
                    </a:solidFill>
                  </a:rPr>
                  <a:t>みどり」、「歴史」、「文化」をめぐる人々の交流と</a:t>
                </a:r>
                <a:r>
                  <a:rPr lang="ja-JP" altLang="en-US" sz="1600" dirty="0" smtClean="0">
                    <a:solidFill>
                      <a:schemeClr val="tx1"/>
                    </a:solidFill>
                  </a:rPr>
                  <a:t>地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域</a:t>
                </a:r>
                <a:r>
                  <a:rPr lang="ja-JP" altLang="en-US" sz="1600" dirty="0">
                    <a:solidFill>
                      <a:schemeClr val="tx1"/>
                    </a:solidFill>
                  </a:rPr>
                  <a:t>の活性化を促す新たな交流拠点が誕生した</a:t>
                </a:r>
                <a:r>
                  <a:rPr lang="ja-JP" altLang="en-US" sz="1600" dirty="0" smtClean="0">
                    <a:solidFill>
                      <a:schemeClr val="tx1"/>
                    </a:solidFill>
                  </a:rPr>
                  <a:t>。</a:t>
                </a:r>
                <a:endParaRPr lang="en-US" altLang="ja-JP" sz="1600" dirty="0" smtClean="0">
                  <a:solidFill>
                    <a:schemeClr val="tx1"/>
                  </a:solidFill>
                </a:endParaRPr>
              </a:p>
            </p:txBody>
          </p:sp>
          <p:cxnSp>
            <p:nvCxnSpPr>
              <p:cNvPr id="84" name="直線コネクタ 83"/>
              <p:cNvCxnSpPr/>
              <p:nvPr/>
            </p:nvCxnSpPr>
            <p:spPr>
              <a:xfrm>
                <a:off x="2772345" y="4032326"/>
                <a:ext cx="3289538"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区域内の植栽帯における植物の生育状況の変化等および</a:t>
                </a:r>
                <a:r>
                  <a:rPr lang="ja-JP" altLang="en-US" sz="1600" dirty="0" smtClean="0">
                    <a:solidFill>
                      <a:schemeClr val="tx1"/>
                    </a:solidFill>
                  </a:rPr>
                  <a:t>、 </a:t>
                </a:r>
                <a:endParaRPr lang="en-US" altLang="ja-JP" sz="1600" dirty="0" smtClean="0">
                  <a:solidFill>
                    <a:schemeClr val="tx1"/>
                  </a:solidFill>
                </a:endParaRPr>
              </a:p>
              <a:p>
                <a:r>
                  <a:rPr lang="ja-JP" altLang="en-US" sz="1600" dirty="0" smtClean="0">
                    <a:solidFill>
                      <a:schemeClr val="tx1"/>
                    </a:solidFill>
                  </a:rPr>
                  <a:t>　街路樹</a:t>
                </a:r>
                <a:r>
                  <a:rPr lang="ja-JP" altLang="en-US" sz="1600" dirty="0">
                    <a:solidFill>
                      <a:schemeClr val="tx1"/>
                    </a:solidFill>
                  </a:rPr>
                  <a:t>や植栽帯の剪定により数値が減少したものと考え</a:t>
                </a:r>
                <a:r>
                  <a:rPr lang="ja-JP" altLang="en-US" sz="1600" dirty="0" smtClean="0">
                    <a:solidFill>
                      <a:schemeClr val="tx1"/>
                    </a:solidFill>
                  </a:rPr>
                  <a:t>ら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れる</a:t>
                </a:r>
                <a:r>
                  <a:rPr lang="ja-JP" altLang="en-US" sz="1600" dirty="0">
                    <a:solidFill>
                      <a:schemeClr val="tx1"/>
                    </a:solidFill>
                  </a:rPr>
                  <a:t>。</a:t>
                </a:r>
              </a:p>
              <a:p>
                <a:pPr>
                  <a:spcBef>
                    <a:spcPts val="600"/>
                  </a:spcBef>
                </a:pPr>
                <a:r>
                  <a:rPr lang="ja-JP" altLang="en-US" sz="1600" dirty="0" smtClean="0">
                    <a:solidFill>
                      <a:schemeClr val="tx1"/>
                    </a:solidFill>
                  </a:rPr>
                  <a:t>・</a:t>
                </a:r>
                <a:r>
                  <a:rPr lang="ja-JP" altLang="en-US" sz="1600" dirty="0">
                    <a:solidFill>
                      <a:schemeClr val="tx1"/>
                    </a:solidFill>
                  </a:rPr>
                  <a:t>区域内で良好な管理がなされていない植栽帯の利活用を</a:t>
                </a:r>
                <a:r>
                  <a:rPr lang="ja-JP" altLang="en-US" sz="1600" dirty="0" smtClean="0">
                    <a:solidFill>
                      <a:schemeClr val="tx1"/>
                    </a:solidFill>
                  </a:rPr>
                  <a:t>促　</a:t>
                </a:r>
                <a:endParaRPr lang="en-US" altLang="ja-JP" sz="1600" dirty="0" smtClean="0">
                  <a:solidFill>
                    <a:schemeClr val="tx1"/>
                  </a:solidFill>
                </a:endParaRPr>
              </a:p>
              <a:p>
                <a:r>
                  <a:rPr lang="ja-JP" altLang="en-US" sz="1600" dirty="0">
                    <a:solidFill>
                      <a:schemeClr val="tx1"/>
                    </a:solidFill>
                  </a:rPr>
                  <a:t>　</a:t>
                </a:r>
                <a:r>
                  <a:rPr lang="ja-JP" altLang="en-US" sz="1600" dirty="0" err="1" smtClean="0">
                    <a:solidFill>
                      <a:schemeClr val="tx1"/>
                    </a:solidFill>
                  </a:rPr>
                  <a:t>す</a:t>
                </a:r>
                <a:r>
                  <a:rPr lang="ja-JP" altLang="en-US" sz="1600" dirty="0">
                    <a:solidFill>
                      <a:schemeClr val="tx1"/>
                    </a:solidFill>
                  </a:rPr>
                  <a:t>必要がある。</a:t>
                </a:r>
              </a:p>
              <a:p>
                <a:pPr>
                  <a:spcBef>
                    <a:spcPts val="600"/>
                  </a:spcBef>
                </a:pPr>
                <a:r>
                  <a:rPr lang="ja-JP" altLang="en-US" sz="1600" dirty="0">
                    <a:solidFill>
                      <a:schemeClr val="tx1"/>
                    </a:solidFill>
                  </a:rPr>
                  <a:t>・地区で緑化活動を行う団体等と連携し、重点地区の</a:t>
                </a:r>
                <a:r>
                  <a:rPr lang="ja-JP" altLang="en-US" sz="1600" dirty="0" smtClean="0">
                    <a:solidFill>
                      <a:schemeClr val="tx1"/>
                    </a:solidFill>
                  </a:rPr>
                  <a:t>緑化推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進</a:t>
                </a:r>
                <a:r>
                  <a:rPr lang="ja-JP" altLang="en-US" sz="1600" dirty="0">
                    <a:solidFill>
                      <a:schemeClr val="tx1"/>
                    </a:solidFill>
                  </a:rPr>
                  <a:t>に努める</a:t>
                </a:r>
                <a:r>
                  <a:rPr lang="ja-JP" altLang="en-US" sz="1600" dirty="0" smtClean="0">
                    <a:solidFill>
                      <a:schemeClr val="tx1"/>
                    </a:solidFill>
                  </a:rPr>
                  <a:t>。</a:t>
                </a:r>
                <a:endParaRPr lang="ja-JP" altLang="en-US" sz="1600" dirty="0">
                  <a:solidFill>
                    <a:schemeClr val="tx1"/>
                  </a:solidFill>
                </a:endParaRPr>
              </a:p>
            </p:txBody>
          </p:sp>
        </p:grpSp>
        <p:sp>
          <p:nvSpPr>
            <p:cNvPr id="33" name="正方形/長方形 32"/>
            <p:cNvSpPr/>
            <p:nvPr/>
          </p:nvSpPr>
          <p:spPr>
            <a:xfrm>
              <a:off x="2951316"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cxnSp>
        <p:nvCxnSpPr>
          <p:cNvPr id="34" name="直線コネクタ 33"/>
          <p:cNvCxnSpPr/>
          <p:nvPr/>
        </p:nvCxnSpPr>
        <p:spPr>
          <a:xfrm>
            <a:off x="8989565" y="3926333"/>
            <a:ext cx="2897635"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199592" y="3735141"/>
            <a:ext cx="2348789"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22223565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グラフ 33"/>
          <p:cNvGraphicFramePr/>
          <p:nvPr>
            <p:extLst>
              <p:ext uri="{D42A27DB-BD31-4B8C-83A1-F6EECF244321}">
                <p14:modId xmlns:p14="http://schemas.microsoft.com/office/powerpoint/2010/main" val="2049323396"/>
              </p:ext>
            </p:extLst>
          </p:nvPr>
        </p:nvGraphicFramePr>
        <p:xfrm>
          <a:off x="9187361" y="2172971"/>
          <a:ext cx="2633980" cy="1562168"/>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4">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９ ｜ さまざまなみどりの活用による浸水被害の軽減</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農地</a:t>
                </a:r>
                <a:r>
                  <a:rPr lang="ja-JP" altLang="en-US" sz="1600" dirty="0"/>
                  <a:t>・森林・ため池などの保全や公共施設の活用により、雨水の保水・貯留・地下浸透を促進し、都市型集中豪雨などの浸水被害を軽減します。</a:t>
                </a:r>
                <a:endParaRPr kumimoji="1" lang="ja-JP" altLang="en-US" sz="1600" dirty="0"/>
              </a:p>
            </p:txBody>
          </p:sp>
          <p:sp>
            <p:nvSpPr>
              <p:cNvPr id="12" name="テキスト ボックス 11"/>
              <p:cNvSpPr txBox="1"/>
              <p:nvPr/>
            </p:nvSpPr>
            <p:spPr>
              <a:xfrm>
                <a:off x="298045" y="2394590"/>
                <a:ext cx="3462023" cy="338554"/>
              </a:xfrm>
              <a:prstGeom prst="rect">
                <a:avLst/>
              </a:prstGeom>
              <a:noFill/>
            </p:spPr>
            <p:txBody>
              <a:bodyPr wrap="square" rtlCol="0">
                <a:spAutoFit/>
              </a:bodyPr>
              <a:lstStyle/>
              <a:p>
                <a:r>
                  <a:rPr lang="ja-JP" altLang="ja-JP" sz="1600" b="1" dirty="0" smtClean="0"/>
                  <a:t>■</a:t>
                </a:r>
                <a:r>
                  <a:rPr lang="ja-JP" altLang="en-US" sz="1600" b="1" dirty="0"/>
                  <a:t>雨水流出抑制施設の整備箇所数</a:t>
                </a:r>
                <a:endParaRPr kumimoji="1" lang="ja-JP" altLang="en-US" sz="1600" dirty="0"/>
              </a:p>
            </p:txBody>
          </p:sp>
          <p:sp>
            <p:nvSpPr>
              <p:cNvPr id="63" name="フローチャート: 他ページ結合子 11"/>
              <p:cNvSpPr/>
              <p:nvPr/>
            </p:nvSpPr>
            <p:spPr>
              <a:xfrm rot="16200000">
                <a:off x="1323272" y="2798597"/>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765633"/>
                <a:ext cx="1923005"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a:t>
                </a:r>
                <a:r>
                  <a:rPr lang="ja-JP" altLang="en-US" sz="1600" b="1" kern="100" dirty="0">
                    <a:latin typeface="游ゴシック" panose="020B0400000000000000" pitchFamily="50" charset="-128"/>
                    <a:cs typeface="Times New Roman" panose="02020603050405020304" pitchFamily="18" charset="0"/>
                  </a:rPr>
                  <a:t>カ所</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3</a:t>
                </a:r>
                <a:r>
                  <a:rPr lang="ja-JP" altLang="en-US" sz="1600" b="1" kern="100" dirty="0">
                    <a:latin typeface="游ゴシック" panose="020B0400000000000000" pitchFamily="50" charset="-128"/>
                    <a:cs typeface="Times New Roman" panose="02020603050405020304" pitchFamily="18" charset="0"/>
                  </a:rPr>
                  <a:t>カ所</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a:t>
                </a:r>
                <a:r>
                  <a:rPr lang="ja-JP" altLang="en-US" sz="1600" b="1" kern="100" dirty="0">
                    <a:latin typeface="游ゴシック" panose="020B0400000000000000" pitchFamily="50" charset="-128"/>
                    <a:cs typeface="Times New Roman" panose="02020603050405020304" pitchFamily="18" charset="0"/>
                  </a:rPr>
                  <a:t>カ所</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10367"/>
                <a:ext cx="5709006" cy="25135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・公共施設の整備に合わせて、貯留式施設及び浸透式施設の整備</a:t>
                </a:r>
                <a:r>
                  <a:rPr lang="ja-JP" altLang="en-US" sz="1400" dirty="0" smtClean="0">
                    <a:solidFill>
                      <a:schemeClr val="tx1"/>
                    </a:solidFill>
                  </a:rPr>
                  <a:t>を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行った</a:t>
                </a:r>
                <a:r>
                  <a:rPr lang="ja-JP" altLang="en-US" sz="1400" dirty="0">
                    <a:solidFill>
                      <a:schemeClr val="tx1"/>
                    </a:solidFill>
                  </a:rPr>
                  <a:t>結果、周辺地域への雨水流出量の抑制が可能となった。</a:t>
                </a:r>
              </a:p>
              <a:p>
                <a:pPr>
                  <a:spcBef>
                    <a:spcPts val="600"/>
                  </a:spcBef>
                </a:pPr>
                <a:r>
                  <a:rPr lang="ja-JP" altLang="en-US" sz="1400" dirty="0" smtClean="0">
                    <a:solidFill>
                      <a:schemeClr val="tx1"/>
                    </a:solidFill>
                  </a:rPr>
                  <a:t>　●</a:t>
                </a:r>
                <a:r>
                  <a:rPr lang="ja-JP" altLang="en-US" sz="1400" dirty="0">
                    <a:solidFill>
                      <a:schemeClr val="tx1"/>
                    </a:solidFill>
                  </a:rPr>
                  <a:t>雨水流出抑制施設の整備数　</a:t>
                </a:r>
                <a:r>
                  <a:rPr lang="en-US" altLang="ja-JP" sz="1400" dirty="0">
                    <a:solidFill>
                      <a:schemeClr val="tx1"/>
                    </a:solidFill>
                  </a:rPr>
                  <a:t>2</a:t>
                </a:r>
                <a:r>
                  <a:rPr lang="ja-JP" altLang="en-US" sz="1400" dirty="0" smtClean="0">
                    <a:solidFill>
                      <a:schemeClr val="tx1"/>
                    </a:solidFill>
                  </a:rPr>
                  <a:t>施設</a:t>
                </a:r>
                <a:endParaRPr lang="en-US" altLang="ja-JP" sz="1400" dirty="0" smtClean="0">
                  <a:solidFill>
                    <a:schemeClr val="tx1"/>
                  </a:solidFill>
                </a:endParaRPr>
              </a:p>
              <a:p>
                <a:pPr>
                  <a:spcBef>
                    <a:spcPts val="600"/>
                  </a:spcBef>
                </a:pPr>
                <a:r>
                  <a:rPr lang="ja-JP" altLang="en-US" sz="1400" dirty="0" smtClean="0">
                    <a:solidFill>
                      <a:schemeClr val="tx1"/>
                    </a:solidFill>
                  </a:rPr>
                  <a:t>　　　　　　　　　　　　　　</a:t>
                </a:r>
                <a:r>
                  <a:rPr lang="ja-JP" altLang="en-US" sz="1400" dirty="0">
                    <a:solidFill>
                      <a:schemeClr val="tx1"/>
                    </a:solidFill>
                  </a:rPr>
                  <a:t>　</a:t>
                </a:r>
                <a:r>
                  <a:rPr lang="ja-JP" altLang="en-US" sz="1400" dirty="0" smtClean="0">
                    <a:solidFill>
                      <a:schemeClr val="tx1"/>
                    </a:solidFill>
                  </a:rPr>
                  <a:t>（</a:t>
                </a:r>
                <a:r>
                  <a:rPr lang="ja-JP" altLang="en-US" sz="1400" dirty="0">
                    <a:solidFill>
                      <a:schemeClr val="tx1"/>
                    </a:solidFill>
                  </a:rPr>
                  <a:t>中消防署富田分署、駒音</a:t>
                </a:r>
                <a:r>
                  <a:rPr lang="ja-JP" altLang="en-US" sz="1400" dirty="0" smtClean="0">
                    <a:solidFill>
                      <a:schemeClr val="tx1"/>
                    </a:solidFill>
                  </a:rPr>
                  <a:t>公園）</a:t>
                </a:r>
                <a:endParaRPr lang="en-US" altLang="ja-JP" sz="1400" dirty="0">
                  <a:solidFill>
                    <a:schemeClr val="tx1"/>
                  </a:solidFill>
                </a:endParaRPr>
              </a:p>
              <a:p>
                <a:pPr>
                  <a:spcBef>
                    <a:spcPts val="1200"/>
                  </a:spcBef>
                </a:pPr>
                <a:r>
                  <a:rPr lang="ja-JP" altLang="en-US" sz="1400" dirty="0" smtClean="0">
                    <a:solidFill>
                      <a:schemeClr val="tx1"/>
                    </a:solidFill>
                  </a:rPr>
                  <a:t>・現地</a:t>
                </a:r>
                <a:r>
                  <a:rPr lang="ja-JP" altLang="en-US" sz="1400" dirty="0">
                    <a:solidFill>
                      <a:schemeClr val="tx1"/>
                    </a:solidFill>
                  </a:rPr>
                  <a:t>調査や地区協議会を開催し、遊休農地</a:t>
                </a:r>
                <a:r>
                  <a:rPr lang="ja-JP" altLang="en-US" sz="1400" dirty="0" smtClean="0">
                    <a:solidFill>
                      <a:schemeClr val="tx1"/>
                    </a:solidFill>
                  </a:rPr>
                  <a:t>の発生を抑制</a:t>
                </a:r>
                <a:r>
                  <a:rPr lang="ja-JP" altLang="en-US" sz="1400" dirty="0" err="1">
                    <a:solidFill>
                      <a:schemeClr val="tx1"/>
                    </a:solidFill>
                  </a:rPr>
                  <a:t>するとと</a:t>
                </a:r>
                <a:r>
                  <a:rPr lang="ja-JP" altLang="en-US" sz="1400" dirty="0" err="1" smtClean="0">
                    <a:solidFill>
                      <a:schemeClr val="tx1"/>
                    </a:solidFill>
                  </a:rPr>
                  <a:t>も</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に、遊休農地対策事業を活用して解消に</a:t>
                </a:r>
                <a:r>
                  <a:rPr lang="ja-JP" altLang="en-US" sz="1400" dirty="0">
                    <a:solidFill>
                      <a:schemeClr val="tx1"/>
                    </a:solidFill>
                  </a:rPr>
                  <a:t>取り組んだ。</a:t>
                </a:r>
              </a:p>
              <a:p>
                <a:pPr>
                  <a:spcBef>
                    <a:spcPts val="600"/>
                  </a:spcBef>
                </a:pPr>
                <a:r>
                  <a:rPr lang="ja-JP" altLang="en-US" sz="1400" dirty="0">
                    <a:solidFill>
                      <a:schemeClr val="tx1"/>
                    </a:solidFill>
                  </a:rPr>
                  <a:t>　</a:t>
                </a:r>
                <a:r>
                  <a:rPr lang="ja-JP" altLang="en-US" sz="1400" dirty="0" smtClean="0">
                    <a:solidFill>
                      <a:schemeClr val="tx1"/>
                    </a:solidFill>
                  </a:rPr>
                  <a:t>●</a:t>
                </a:r>
                <a:r>
                  <a:rPr lang="ja-JP" altLang="en-US" sz="1400" dirty="0">
                    <a:solidFill>
                      <a:schemeClr val="tx1"/>
                    </a:solidFill>
                  </a:rPr>
                  <a:t>現地調査　　　　　</a:t>
                </a:r>
                <a:r>
                  <a:rPr lang="en-US" altLang="ja-JP" sz="1400" dirty="0">
                    <a:solidFill>
                      <a:schemeClr val="tx1"/>
                    </a:solidFill>
                  </a:rPr>
                  <a:t>10</a:t>
                </a:r>
                <a:r>
                  <a:rPr lang="ja-JP" altLang="en-US" sz="1400" dirty="0">
                    <a:solidFill>
                      <a:schemeClr val="tx1"/>
                    </a:solidFill>
                  </a:rPr>
                  <a:t>地区</a:t>
                </a:r>
              </a:p>
              <a:p>
                <a:r>
                  <a:rPr lang="ja-JP" altLang="en-US" sz="1400" dirty="0" smtClean="0">
                    <a:solidFill>
                      <a:schemeClr val="tx1"/>
                    </a:solidFill>
                  </a:rPr>
                  <a:t>　●</a:t>
                </a:r>
                <a:r>
                  <a:rPr lang="ja-JP" altLang="en-US" sz="1400" dirty="0">
                    <a:solidFill>
                      <a:schemeClr val="tx1"/>
                    </a:solidFill>
                  </a:rPr>
                  <a:t>地区協議会開催数　</a:t>
                </a:r>
                <a:r>
                  <a:rPr lang="en-US" altLang="ja-JP" sz="1400" dirty="0">
                    <a:solidFill>
                      <a:schemeClr val="tx1"/>
                    </a:solidFill>
                  </a:rPr>
                  <a:t>10</a:t>
                </a:r>
                <a:r>
                  <a:rPr lang="ja-JP" altLang="en-US" sz="1400" dirty="0">
                    <a:solidFill>
                      <a:schemeClr val="tx1"/>
                    </a:solidFill>
                  </a:rPr>
                  <a:t>地区</a:t>
                </a:r>
              </a:p>
              <a:p>
                <a:r>
                  <a:rPr lang="ja-JP" altLang="en-US" sz="1400" dirty="0" smtClean="0">
                    <a:solidFill>
                      <a:schemeClr val="tx1"/>
                    </a:solidFill>
                  </a:rPr>
                  <a:t>　●</a:t>
                </a:r>
                <a:r>
                  <a:rPr lang="ja-JP" altLang="en-US" sz="1400" dirty="0">
                    <a:solidFill>
                      <a:schemeClr val="tx1"/>
                    </a:solidFill>
                  </a:rPr>
                  <a:t>遊休農地面積　　　</a:t>
                </a:r>
                <a:r>
                  <a:rPr lang="en-US" altLang="ja-JP" sz="1400" dirty="0">
                    <a:solidFill>
                      <a:schemeClr val="tx1"/>
                    </a:solidFill>
                  </a:rPr>
                  <a:t>80,584㎡</a:t>
                </a:r>
                <a:r>
                  <a:rPr lang="ja-JP" altLang="en-US" sz="1400" dirty="0">
                    <a:solidFill>
                      <a:schemeClr val="tx1"/>
                    </a:solidFill>
                  </a:rPr>
                  <a:t>（</a:t>
                </a:r>
                <a:r>
                  <a:rPr lang="en-US" altLang="ja-JP" sz="1400" dirty="0">
                    <a:solidFill>
                      <a:schemeClr val="tx1"/>
                    </a:solidFill>
                  </a:rPr>
                  <a:t>R5</a:t>
                </a:r>
                <a:r>
                  <a:rPr lang="ja-JP" altLang="en-US" sz="1400" dirty="0">
                    <a:solidFill>
                      <a:schemeClr val="tx1"/>
                    </a:solidFill>
                  </a:rPr>
                  <a:t>：</a:t>
                </a:r>
                <a:r>
                  <a:rPr lang="en-US" altLang="ja-JP" sz="1400" dirty="0">
                    <a:solidFill>
                      <a:schemeClr val="tx1"/>
                    </a:solidFill>
                  </a:rPr>
                  <a:t>90,303㎡</a:t>
                </a:r>
                <a:r>
                  <a:rPr lang="ja-JP" altLang="en-US" sz="1400" dirty="0" smtClean="0">
                    <a:solidFill>
                      <a:schemeClr val="tx1"/>
                    </a:solidFill>
                  </a:rPr>
                  <a:t>）</a:t>
                </a:r>
                <a:endParaRPr lang="en-US" altLang="ja-JP" sz="1400" dirty="0" smtClean="0">
                  <a:solidFill>
                    <a:schemeClr val="tx1"/>
                  </a:solidFill>
                </a:endParaRPr>
              </a:p>
              <a:p>
                <a:r>
                  <a:rPr lang="ja-JP" altLang="en-US" sz="1400" dirty="0" smtClean="0">
                    <a:solidFill>
                      <a:schemeClr val="tx1"/>
                    </a:solidFill>
                  </a:rPr>
                  <a:t>　●遊休農地対策事業　</a:t>
                </a:r>
                <a:r>
                  <a:rPr lang="en-US" altLang="ja-JP" sz="1400" dirty="0" smtClean="0">
                    <a:solidFill>
                      <a:schemeClr val="tx1"/>
                    </a:solidFill>
                  </a:rPr>
                  <a:t>5</a:t>
                </a:r>
                <a:r>
                  <a:rPr lang="ja-JP" altLang="en-US" sz="1400" dirty="0" smtClean="0">
                    <a:solidFill>
                      <a:schemeClr val="tx1"/>
                    </a:solidFill>
                  </a:rPr>
                  <a:t>カ所（</a:t>
                </a:r>
                <a:r>
                  <a:rPr lang="en-US" altLang="ja-JP" sz="1400" dirty="0" smtClean="0">
                    <a:solidFill>
                      <a:schemeClr val="tx1"/>
                    </a:solidFill>
                  </a:rPr>
                  <a:t>4,706</a:t>
                </a:r>
                <a:r>
                  <a:rPr lang="ja-JP" altLang="en-US" sz="1400" dirty="0" smtClean="0">
                    <a:solidFill>
                      <a:schemeClr val="tx1"/>
                    </a:solidFill>
                  </a:rPr>
                  <a:t>㎡）</a:t>
                </a:r>
                <a:endParaRPr lang="ja-JP" altLang="en-US" sz="1400" dirty="0">
                  <a:solidFill>
                    <a:schemeClr val="tx1"/>
                  </a:solidFill>
                </a:endParaRPr>
              </a:p>
            </p:txBody>
          </p:sp>
          <p:cxnSp>
            <p:nvCxnSpPr>
              <p:cNvPr id="84" name="直線コネクタ 83"/>
              <p:cNvCxnSpPr/>
              <p:nvPr/>
            </p:nvCxnSpPr>
            <p:spPr>
              <a:xfrm>
                <a:off x="2772345" y="3956825"/>
                <a:ext cx="3289538"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10367"/>
                <a:ext cx="5781525" cy="25135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公共施設の改修・新設の事業に対して、施設規模が</a:t>
                </a:r>
                <a:r>
                  <a:rPr lang="ja-JP" altLang="en-US" sz="1600" dirty="0" smtClean="0">
                    <a:solidFill>
                      <a:schemeClr val="tx1"/>
                    </a:solidFill>
                  </a:rPr>
                  <a:t>大きく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事業費</a:t>
                </a:r>
                <a:r>
                  <a:rPr lang="ja-JP" altLang="en-US" sz="1600" dirty="0">
                    <a:solidFill>
                      <a:schemeClr val="tx1"/>
                    </a:solidFill>
                  </a:rPr>
                  <a:t>増加が負担となっている。</a:t>
                </a:r>
              </a:p>
              <a:p>
                <a:pPr>
                  <a:spcBef>
                    <a:spcPts val="600"/>
                  </a:spcBef>
                </a:pPr>
                <a:r>
                  <a:rPr lang="ja-JP" altLang="en-US" sz="1600" dirty="0">
                    <a:solidFill>
                      <a:schemeClr val="tx1"/>
                    </a:solidFill>
                  </a:rPr>
                  <a:t>・引き続き公共施設の改修・新設に合わせて、雨水流出</a:t>
                </a:r>
                <a:r>
                  <a:rPr lang="ja-JP" altLang="en-US" sz="1600" dirty="0" smtClean="0">
                    <a:solidFill>
                      <a:schemeClr val="tx1"/>
                    </a:solidFill>
                  </a:rPr>
                  <a:t>抑制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施設</a:t>
                </a:r>
                <a:r>
                  <a:rPr lang="ja-JP" altLang="en-US" sz="1600" dirty="0">
                    <a:solidFill>
                      <a:schemeClr val="tx1"/>
                    </a:solidFill>
                  </a:rPr>
                  <a:t>の整備を行う</a:t>
                </a:r>
                <a:r>
                  <a:rPr lang="ja-JP" altLang="en-US" sz="1600" dirty="0" smtClean="0">
                    <a:solidFill>
                      <a:schemeClr val="tx1"/>
                    </a:solidFill>
                  </a:rPr>
                  <a:t>。</a:t>
                </a:r>
                <a:endParaRPr lang="ja-JP" altLang="en-US" sz="1600" dirty="0">
                  <a:solidFill>
                    <a:schemeClr val="tx1"/>
                  </a:solidFill>
                </a:endParaRPr>
              </a:p>
            </p:txBody>
          </p:sp>
        </p:grpSp>
        <p:sp>
          <p:nvSpPr>
            <p:cNvPr id="33" name="正方形/長方形 32"/>
            <p:cNvSpPr/>
            <p:nvPr/>
          </p:nvSpPr>
          <p:spPr>
            <a:xfrm>
              <a:off x="3575432"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5" name="角丸四角形 34"/>
          <p:cNvSpPr/>
          <p:nvPr/>
        </p:nvSpPr>
        <p:spPr>
          <a:xfrm>
            <a:off x="10046516" y="2439671"/>
            <a:ext cx="488950" cy="1236178"/>
          </a:xfrm>
          <a:prstGeom prst="roundRect">
            <a:avLst>
              <a:gd name="adj" fmla="val 2381"/>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36" name="直線コネクタ 35"/>
          <p:cNvCxnSpPr/>
          <p:nvPr/>
        </p:nvCxnSpPr>
        <p:spPr>
          <a:xfrm>
            <a:off x="8989566" y="3850832"/>
            <a:ext cx="2897635"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フローチャート: 他ページ結合子 11"/>
          <p:cNvSpPr/>
          <p:nvPr/>
        </p:nvSpPr>
        <p:spPr>
          <a:xfrm rot="16200000">
            <a:off x="7368233" y="2490999"/>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199593" y="3659640"/>
            <a:ext cx="2348789"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601235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グラフ 45"/>
          <p:cNvGraphicFramePr/>
          <p:nvPr>
            <p:extLst>
              <p:ext uri="{D42A27DB-BD31-4B8C-83A1-F6EECF244321}">
                <p14:modId xmlns:p14="http://schemas.microsoft.com/office/powerpoint/2010/main" val="1902705109"/>
              </p:ext>
            </p:extLst>
          </p:nvPr>
        </p:nvGraphicFramePr>
        <p:xfrm>
          <a:off x="9187361" y="1912876"/>
          <a:ext cx="2633980" cy="1566817"/>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7377" y="498412"/>
            <a:ext cx="11783742" cy="6119470"/>
            <a:chOff x="298045" y="604405"/>
            <a:chExt cx="11783742" cy="6119470"/>
          </a:xfrm>
        </p:grpSpPr>
        <p:grpSp>
          <p:nvGrpSpPr>
            <p:cNvPr id="3" name="グループ化 2"/>
            <p:cNvGrpSpPr/>
            <p:nvPr/>
          </p:nvGrpSpPr>
          <p:grpSpPr>
            <a:xfrm>
              <a:off x="298045" y="604405"/>
              <a:ext cx="11783742" cy="6119470"/>
              <a:chOff x="298045" y="604405"/>
              <a:chExt cx="11783742" cy="6119470"/>
            </a:xfrm>
          </p:grpSpPr>
          <p:sp>
            <p:nvSpPr>
              <p:cNvPr id="2" name="正方形/長方形 1"/>
              <p:cNvSpPr/>
              <p:nvPr/>
            </p:nvSpPr>
            <p:spPr>
              <a:xfrm>
                <a:off x="365759" y="2161841"/>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759007"/>
                <a:ext cx="11565775" cy="360000"/>
                <a:chOff x="3924" y="-413292"/>
                <a:chExt cx="9009744" cy="300624"/>
              </a:xfrm>
            </p:grpSpPr>
            <p:grpSp>
              <p:nvGrpSpPr>
                <p:cNvPr id="6" name="グループ化 5"/>
                <p:cNvGrpSpPr/>
                <p:nvPr/>
              </p:nvGrpSpPr>
              <p:grpSpPr>
                <a:xfrm>
                  <a:off x="3924" y="-413292"/>
                  <a:ext cx="1343975" cy="300624"/>
                  <a:chOff x="3924" y="-413292"/>
                  <a:chExt cx="1343975" cy="300624"/>
                </a:xfrm>
              </p:grpSpPr>
              <p:sp>
                <p:nvSpPr>
                  <p:cNvPr id="8" name="フローチャート: 他ページ結合子 11"/>
                  <p:cNvSpPr/>
                  <p:nvPr/>
                </p:nvSpPr>
                <p:spPr>
                  <a:xfrm rot="16200000">
                    <a:off x="525600" y="-934967"/>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394108"/>
                    <a:ext cx="769721" cy="243002"/>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257266"/>
                  <a:ext cx="7584448" cy="12719"/>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1">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１０ ｜ 市民参加による生き物調査の実施</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市民</a:t>
                </a:r>
                <a:r>
                  <a:rPr lang="ja-JP" altLang="en-US" sz="1600" dirty="0"/>
                  <a:t>が興味・関心を持ちながら参加できる身近な生き物調査を実施します。</a:t>
                </a:r>
                <a:endParaRPr kumimoji="1" lang="ja-JP" altLang="en-US" sz="1600" dirty="0"/>
              </a:p>
            </p:txBody>
          </p:sp>
          <p:sp>
            <p:nvSpPr>
              <p:cNvPr id="12" name="テキスト ボックス 11"/>
              <p:cNvSpPr txBox="1"/>
              <p:nvPr/>
            </p:nvSpPr>
            <p:spPr>
              <a:xfrm>
                <a:off x="298045" y="2193254"/>
                <a:ext cx="3462023" cy="338554"/>
              </a:xfrm>
              <a:prstGeom prst="rect">
                <a:avLst/>
              </a:prstGeom>
              <a:noFill/>
            </p:spPr>
            <p:txBody>
              <a:bodyPr wrap="square" rtlCol="0">
                <a:spAutoFit/>
              </a:bodyPr>
              <a:lstStyle/>
              <a:p>
                <a:r>
                  <a:rPr lang="ja-JP" altLang="ja-JP" sz="1600" b="1" dirty="0" smtClean="0"/>
                  <a:t>■</a:t>
                </a:r>
                <a:r>
                  <a:rPr lang="ja-JP" altLang="en-US" sz="1600" b="1" dirty="0"/>
                  <a:t>市民団体が実施する生き物調査数</a:t>
                </a:r>
                <a:endParaRPr kumimoji="1" lang="ja-JP" altLang="en-US" sz="1600" dirty="0"/>
              </a:p>
            </p:txBody>
          </p:sp>
          <p:sp>
            <p:nvSpPr>
              <p:cNvPr id="63" name="フローチャート: 他ページ結合子 11"/>
              <p:cNvSpPr/>
              <p:nvPr/>
            </p:nvSpPr>
            <p:spPr>
              <a:xfrm rot="16200000">
                <a:off x="1323272" y="2496733"/>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463769"/>
                <a:ext cx="1923005" cy="369233"/>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531808"/>
                <a:ext cx="1262763" cy="588123"/>
              </a:xfrm>
              <a:prstGeom prst="rect">
                <a:avLst/>
              </a:prstGeom>
              <a:solidFill>
                <a:schemeClr val="accent1">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531031"/>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2853497"/>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542809"/>
                <a:ext cx="1068320" cy="588123"/>
              </a:xfrm>
              <a:prstGeom prst="rect">
                <a:avLst/>
              </a:prstGeom>
              <a:solidFill>
                <a:schemeClr val="accent1">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680016"/>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553040"/>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13</a:t>
                </a:r>
                <a:r>
                  <a:rPr lang="ja-JP" altLang="en-US" sz="1600" b="1" kern="100" dirty="0">
                    <a:latin typeface="游ゴシック" panose="020B0400000000000000" pitchFamily="50" charset="-128"/>
                    <a:cs typeface="Times New Roman" panose="02020603050405020304" pitchFamily="18" charset="0"/>
                  </a:rPr>
                  <a:t>調査</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2843840"/>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16</a:t>
                </a:r>
                <a:r>
                  <a:rPr lang="ja-JP" altLang="en-US" sz="1600" b="1" kern="100" dirty="0">
                    <a:latin typeface="游ゴシック" panose="020B0400000000000000" pitchFamily="50" charset="-128"/>
                    <a:cs typeface="Times New Roman" panose="02020603050405020304" pitchFamily="18" charset="0"/>
                  </a:rPr>
                  <a:t>調査</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686202"/>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24</a:t>
                </a:r>
                <a:r>
                  <a:rPr lang="ja-JP" altLang="en-US" sz="1600" b="1" kern="100" dirty="0">
                    <a:latin typeface="游ゴシック" panose="020B0400000000000000" pitchFamily="50" charset="-128"/>
                    <a:cs typeface="Times New Roman" panose="02020603050405020304" pitchFamily="18" charset="0"/>
                  </a:rPr>
                  <a:t>調査</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3901303"/>
                <a:ext cx="5709006" cy="28225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300"/>
                  </a:spcBef>
                </a:pPr>
                <a:r>
                  <a:rPr lang="ja-JP" altLang="en-US" sz="1400" dirty="0" smtClean="0">
                    <a:solidFill>
                      <a:schemeClr val="tx1"/>
                    </a:solidFill>
                  </a:rPr>
                  <a:t>・</a:t>
                </a:r>
                <a:r>
                  <a:rPr lang="ja-JP" altLang="en-US" sz="1400" dirty="0">
                    <a:solidFill>
                      <a:schemeClr val="tx1"/>
                    </a:solidFill>
                  </a:rPr>
                  <a:t>市民団体の生き物調査における一般参加の状況把握を行った。</a:t>
                </a:r>
                <a:endParaRPr lang="en-US" altLang="ja-JP" sz="1400" dirty="0">
                  <a:solidFill>
                    <a:schemeClr val="tx1"/>
                  </a:solidFill>
                </a:endParaRPr>
              </a:p>
              <a:p>
                <a:pPr>
                  <a:spcBef>
                    <a:spcPts val="1200"/>
                  </a:spcBef>
                </a:pPr>
                <a:r>
                  <a:rPr lang="ja-JP" altLang="en-US" sz="1400" dirty="0" smtClean="0">
                    <a:solidFill>
                      <a:schemeClr val="tx1"/>
                    </a:solidFill>
                  </a:rPr>
                  <a:t>・</a:t>
                </a:r>
                <a:r>
                  <a:rPr lang="ja-JP" altLang="en-US" sz="1400" dirty="0">
                    <a:solidFill>
                      <a:schemeClr val="tx1"/>
                    </a:solidFill>
                  </a:rPr>
                  <a:t>市民が参加できる生き物調査として、市民団体と連携した自然</a:t>
                </a:r>
                <a:r>
                  <a:rPr lang="ja-JP" altLang="en-US" sz="1400" dirty="0" smtClean="0">
                    <a:solidFill>
                      <a:schemeClr val="tx1"/>
                    </a:solidFill>
                  </a:rPr>
                  <a:t>観察</a:t>
                </a:r>
                <a:endParaRPr lang="en-US" altLang="ja-JP" sz="1400" dirty="0" smtClean="0">
                  <a:solidFill>
                    <a:schemeClr val="tx1"/>
                  </a:solidFill>
                </a:endParaRPr>
              </a:p>
              <a:p>
                <a:r>
                  <a:rPr lang="ja-JP" altLang="en-US" sz="1400" dirty="0" smtClean="0">
                    <a:solidFill>
                      <a:schemeClr val="tx1"/>
                    </a:solidFill>
                  </a:rPr>
                  <a:t>　会</a:t>
                </a:r>
                <a:r>
                  <a:rPr lang="ja-JP" altLang="en-US" sz="1400" dirty="0">
                    <a:solidFill>
                      <a:schemeClr val="tx1"/>
                    </a:solidFill>
                  </a:rPr>
                  <a:t>を津之江公園で３回実施した。また、参加者がどのような</a:t>
                </a:r>
                <a:r>
                  <a:rPr lang="ja-JP" altLang="en-US" sz="1400" dirty="0" smtClean="0">
                    <a:solidFill>
                      <a:schemeClr val="tx1"/>
                    </a:solidFill>
                  </a:rPr>
                  <a:t>生き物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に</a:t>
                </a:r>
                <a:r>
                  <a:rPr lang="ja-JP" altLang="en-US" sz="1400" dirty="0">
                    <a:solidFill>
                      <a:schemeClr val="tx1"/>
                    </a:solidFill>
                  </a:rPr>
                  <a:t>興味を持っているか知るため、アンケート調査を実施した。</a:t>
                </a:r>
              </a:p>
              <a:p>
                <a:pPr>
                  <a:spcBef>
                    <a:spcPts val="600"/>
                  </a:spcBef>
                </a:pPr>
                <a:r>
                  <a:rPr lang="ja-JP" altLang="en-US" sz="1400" dirty="0" smtClean="0">
                    <a:solidFill>
                      <a:schemeClr val="tx1"/>
                    </a:solidFill>
                  </a:rPr>
                  <a:t>　●</a:t>
                </a:r>
                <a:r>
                  <a:rPr lang="ja-JP" altLang="en-US" sz="1400" dirty="0">
                    <a:solidFill>
                      <a:schemeClr val="tx1"/>
                    </a:solidFill>
                  </a:rPr>
                  <a:t>植物観察会参加者　</a:t>
                </a:r>
                <a:r>
                  <a:rPr lang="en-US" altLang="ja-JP" sz="1400" dirty="0">
                    <a:solidFill>
                      <a:schemeClr val="tx1"/>
                    </a:solidFill>
                  </a:rPr>
                  <a:t>16</a:t>
                </a:r>
                <a:r>
                  <a:rPr lang="ja-JP" altLang="en-US" sz="1400" dirty="0">
                    <a:solidFill>
                      <a:schemeClr val="tx1"/>
                    </a:solidFill>
                  </a:rPr>
                  <a:t>人</a:t>
                </a:r>
              </a:p>
              <a:p>
                <a:r>
                  <a:rPr lang="ja-JP" altLang="en-US" sz="1400" dirty="0" smtClean="0">
                    <a:solidFill>
                      <a:schemeClr val="tx1"/>
                    </a:solidFill>
                  </a:rPr>
                  <a:t>　●</a:t>
                </a:r>
                <a:r>
                  <a:rPr lang="ja-JP" altLang="en-US" sz="1400" dirty="0">
                    <a:solidFill>
                      <a:schemeClr val="tx1"/>
                    </a:solidFill>
                  </a:rPr>
                  <a:t>昆虫観察会参加者　</a:t>
                </a:r>
                <a:r>
                  <a:rPr lang="en-US" altLang="ja-JP" sz="1400" dirty="0">
                    <a:solidFill>
                      <a:schemeClr val="tx1"/>
                    </a:solidFill>
                  </a:rPr>
                  <a:t>27</a:t>
                </a:r>
                <a:r>
                  <a:rPr lang="ja-JP" altLang="en-US" sz="1400" dirty="0">
                    <a:solidFill>
                      <a:schemeClr val="tx1"/>
                    </a:solidFill>
                  </a:rPr>
                  <a:t>人</a:t>
                </a:r>
              </a:p>
              <a:p>
                <a:r>
                  <a:rPr lang="ja-JP" altLang="en-US" sz="1400" dirty="0" smtClean="0">
                    <a:solidFill>
                      <a:schemeClr val="tx1"/>
                    </a:solidFill>
                  </a:rPr>
                  <a:t>　●</a:t>
                </a:r>
                <a:r>
                  <a:rPr lang="ja-JP" altLang="en-US" sz="1400" dirty="0">
                    <a:solidFill>
                      <a:schemeClr val="tx1"/>
                    </a:solidFill>
                  </a:rPr>
                  <a:t>野鳥観察会参加者　</a:t>
                </a:r>
                <a:r>
                  <a:rPr lang="en-US" altLang="ja-JP" sz="1400" dirty="0">
                    <a:solidFill>
                      <a:schemeClr val="tx1"/>
                    </a:solidFill>
                  </a:rPr>
                  <a:t>22</a:t>
                </a:r>
                <a:r>
                  <a:rPr lang="ja-JP" altLang="en-US" sz="1400" dirty="0" smtClean="0">
                    <a:solidFill>
                      <a:schemeClr val="tx1"/>
                    </a:solidFill>
                  </a:rPr>
                  <a:t>人</a:t>
                </a:r>
                <a:endParaRPr lang="en-US" altLang="ja-JP" sz="1400" dirty="0">
                  <a:solidFill>
                    <a:schemeClr val="tx1"/>
                  </a:solidFill>
                </a:endParaRPr>
              </a:p>
              <a:p>
                <a:pPr>
                  <a:spcBef>
                    <a:spcPts val="1200"/>
                  </a:spcBef>
                </a:pPr>
                <a:r>
                  <a:rPr lang="ja-JP" altLang="en-US" sz="1400" dirty="0">
                    <a:solidFill>
                      <a:schemeClr val="tx1"/>
                    </a:solidFill>
                  </a:rPr>
                  <a:t>・芥川緑地や萩谷総合公園等で自然観察会を開催し</a:t>
                </a:r>
                <a:r>
                  <a:rPr lang="ja-JP" altLang="en-US" sz="1400" dirty="0" smtClean="0">
                    <a:solidFill>
                      <a:schemeClr val="tx1"/>
                    </a:solidFill>
                  </a:rPr>
                  <a:t>、市民がカエルや</a:t>
                </a:r>
                <a:r>
                  <a:rPr lang="ja-JP" altLang="en-US" sz="1400" dirty="0">
                    <a:solidFill>
                      <a:schemeClr val="tx1"/>
                    </a:solidFill>
                  </a:rPr>
                  <a:t>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セミ、昆虫類などの身近な生物を探索し、</a:t>
                </a:r>
                <a:r>
                  <a:rPr lang="ja-JP" altLang="en-US" sz="1400" dirty="0">
                    <a:solidFill>
                      <a:schemeClr val="tx1"/>
                    </a:solidFill>
                  </a:rPr>
                  <a:t>生育</a:t>
                </a:r>
                <a:r>
                  <a:rPr lang="ja-JP" altLang="en-US" sz="1400" dirty="0" smtClean="0">
                    <a:solidFill>
                      <a:schemeClr val="tx1"/>
                    </a:solidFill>
                  </a:rPr>
                  <a:t>環境や生態について</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学習する機会を創出。</a:t>
                </a:r>
              </a:p>
              <a:p>
                <a:pPr>
                  <a:spcBef>
                    <a:spcPts val="600"/>
                  </a:spcBef>
                </a:pPr>
                <a:r>
                  <a:rPr lang="ja-JP" altLang="en-US" sz="1400" dirty="0" smtClean="0">
                    <a:solidFill>
                      <a:schemeClr val="tx1"/>
                    </a:solidFill>
                  </a:rPr>
                  <a:t>　●</a:t>
                </a:r>
                <a:r>
                  <a:rPr lang="ja-JP" altLang="en-US" sz="1400" dirty="0">
                    <a:solidFill>
                      <a:schemeClr val="tx1"/>
                    </a:solidFill>
                  </a:rPr>
                  <a:t>自然</a:t>
                </a:r>
                <a:r>
                  <a:rPr lang="ja-JP" altLang="en-US" sz="1400" dirty="0" smtClean="0">
                    <a:solidFill>
                      <a:schemeClr val="tx1"/>
                    </a:solidFill>
                  </a:rPr>
                  <a:t>観察会</a:t>
                </a:r>
                <a:r>
                  <a:rPr lang="ja-JP" altLang="en-US" sz="1400" dirty="0">
                    <a:solidFill>
                      <a:schemeClr val="tx1"/>
                    </a:solidFill>
                  </a:rPr>
                  <a:t>開催数　</a:t>
                </a:r>
                <a:r>
                  <a:rPr lang="en-US" altLang="ja-JP" sz="1400" dirty="0">
                    <a:solidFill>
                      <a:schemeClr val="tx1"/>
                    </a:solidFill>
                  </a:rPr>
                  <a:t>8</a:t>
                </a:r>
                <a:r>
                  <a:rPr lang="ja-JP" altLang="en-US" sz="1400" dirty="0" smtClean="0">
                    <a:solidFill>
                      <a:schemeClr val="tx1"/>
                    </a:solidFill>
                  </a:rPr>
                  <a:t>回（参加者</a:t>
                </a:r>
                <a:r>
                  <a:rPr lang="ja-JP" altLang="en-US" sz="1400" dirty="0">
                    <a:solidFill>
                      <a:schemeClr val="tx1"/>
                    </a:solidFill>
                  </a:rPr>
                  <a:t>：</a:t>
                </a:r>
                <a:r>
                  <a:rPr lang="en-US" altLang="ja-JP" sz="1400" dirty="0" smtClean="0">
                    <a:solidFill>
                      <a:schemeClr val="tx1"/>
                    </a:solidFill>
                  </a:rPr>
                  <a:t>175</a:t>
                </a:r>
                <a:r>
                  <a:rPr lang="ja-JP" altLang="en-US" sz="1400" dirty="0" smtClean="0">
                    <a:solidFill>
                      <a:schemeClr val="tx1"/>
                    </a:solidFill>
                  </a:rPr>
                  <a:t>人）</a:t>
                </a:r>
                <a:endParaRPr lang="ja-JP" altLang="en-US" sz="1400" dirty="0">
                  <a:solidFill>
                    <a:schemeClr val="tx1"/>
                  </a:solidFill>
                </a:endParaRPr>
              </a:p>
            </p:txBody>
          </p:sp>
          <p:cxnSp>
            <p:nvCxnSpPr>
              <p:cNvPr id="84" name="直線コネクタ 83"/>
              <p:cNvCxnSpPr/>
              <p:nvPr/>
            </p:nvCxnSpPr>
            <p:spPr>
              <a:xfrm>
                <a:off x="2772345" y="3654961"/>
                <a:ext cx="3217395" cy="0"/>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122965" y="3901303"/>
                <a:ext cx="5958822" cy="282257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a:t>
                </a:r>
                <a:r>
                  <a:rPr lang="ja-JP" altLang="en-US" sz="1400" dirty="0">
                    <a:solidFill>
                      <a:schemeClr val="tx1"/>
                    </a:solidFill>
                  </a:rPr>
                  <a:t>市民団体の会員の高齢化などの要因により調査における規模の縮小</a:t>
                </a:r>
                <a:r>
                  <a:rPr lang="ja-JP" altLang="en-US" sz="1400" dirty="0" smtClean="0">
                    <a:solidFill>
                      <a:schemeClr val="tx1"/>
                    </a:solidFill>
                  </a:rPr>
                  <a:t>が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見られる</a:t>
                </a:r>
                <a:r>
                  <a:rPr lang="ja-JP" altLang="en-US" sz="1400" dirty="0">
                    <a:solidFill>
                      <a:schemeClr val="tx1"/>
                    </a:solidFill>
                  </a:rPr>
                  <a:t>一方で、新たな調査の必要性を見出したため増加した団体</a:t>
                </a:r>
                <a:r>
                  <a:rPr lang="ja-JP" altLang="en-US" sz="1400" dirty="0" smtClean="0">
                    <a:solidFill>
                      <a:schemeClr val="tx1"/>
                    </a:solidFill>
                  </a:rPr>
                  <a:t>が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あり</a:t>
                </a:r>
                <a:r>
                  <a:rPr lang="ja-JP" altLang="en-US" sz="1400" dirty="0">
                    <a:solidFill>
                      <a:schemeClr val="tx1"/>
                    </a:solidFill>
                  </a:rPr>
                  <a:t>、全体として調査数が増加した。</a:t>
                </a:r>
              </a:p>
              <a:p>
                <a:pPr>
                  <a:spcBef>
                    <a:spcPts val="600"/>
                  </a:spcBef>
                </a:pPr>
                <a:r>
                  <a:rPr lang="ja-JP" altLang="en-US" sz="1400" dirty="0" smtClean="0">
                    <a:solidFill>
                      <a:schemeClr val="tx1"/>
                    </a:solidFill>
                  </a:rPr>
                  <a:t>・自然観察会の参加者</a:t>
                </a:r>
                <a:r>
                  <a:rPr lang="ja-JP" altLang="en-US" sz="1400" dirty="0">
                    <a:solidFill>
                      <a:schemeClr val="tx1"/>
                    </a:solidFill>
                  </a:rPr>
                  <a:t>に対して生き物調査を体験する機会の創出や</a:t>
                </a:r>
                <a:r>
                  <a:rPr lang="ja-JP" altLang="en-US" sz="1400" dirty="0" smtClean="0">
                    <a:solidFill>
                      <a:schemeClr val="tx1"/>
                    </a:solidFill>
                  </a:rPr>
                  <a:t>市民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団体</a:t>
                </a:r>
                <a:r>
                  <a:rPr lang="ja-JP" altLang="en-US" sz="1400" dirty="0">
                    <a:solidFill>
                      <a:schemeClr val="tx1"/>
                    </a:solidFill>
                  </a:rPr>
                  <a:t>の活動紹介を行うことで、市民による活動や調査についての</a:t>
                </a:r>
                <a:r>
                  <a:rPr lang="ja-JP" altLang="en-US" sz="1400" dirty="0" smtClean="0">
                    <a:solidFill>
                      <a:schemeClr val="tx1"/>
                    </a:solidFill>
                  </a:rPr>
                  <a:t>周知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啓発</a:t>
                </a:r>
                <a:r>
                  <a:rPr lang="ja-JP" altLang="en-US" sz="1400" dirty="0">
                    <a:solidFill>
                      <a:schemeClr val="tx1"/>
                    </a:solidFill>
                  </a:rPr>
                  <a:t>に取り組んだ。</a:t>
                </a:r>
              </a:p>
              <a:p>
                <a:pPr>
                  <a:spcBef>
                    <a:spcPts val="600"/>
                  </a:spcBef>
                </a:pPr>
                <a:r>
                  <a:rPr lang="ja-JP" altLang="en-US" sz="1400" dirty="0" smtClean="0">
                    <a:solidFill>
                      <a:schemeClr val="tx1"/>
                    </a:solidFill>
                  </a:rPr>
                  <a:t>・</a:t>
                </a:r>
                <a:r>
                  <a:rPr lang="ja-JP" altLang="en-US" sz="1400" dirty="0">
                    <a:solidFill>
                      <a:schemeClr val="tx1"/>
                    </a:solidFill>
                  </a:rPr>
                  <a:t>会員の高齢化に伴い安定的な従事者確保が必要なものの、観察会</a:t>
                </a:r>
                <a:r>
                  <a:rPr lang="ja-JP" altLang="en-US" sz="1400" dirty="0" smtClean="0">
                    <a:solidFill>
                      <a:schemeClr val="tx1"/>
                    </a:solidFill>
                  </a:rPr>
                  <a:t>参加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者</a:t>
                </a:r>
                <a:r>
                  <a:rPr lang="ja-JP" altLang="en-US" sz="1400" dirty="0">
                    <a:solidFill>
                      <a:schemeClr val="tx1"/>
                    </a:solidFill>
                  </a:rPr>
                  <a:t>を調査活動の参加につなげるのは難しい。</a:t>
                </a:r>
              </a:p>
              <a:p>
                <a:pPr>
                  <a:spcBef>
                    <a:spcPts val="600"/>
                  </a:spcBef>
                </a:pPr>
                <a:r>
                  <a:rPr lang="ja-JP" altLang="en-US" sz="1400" dirty="0">
                    <a:solidFill>
                      <a:schemeClr val="tx1"/>
                    </a:solidFill>
                  </a:rPr>
                  <a:t>・今後、観察会以外の機会でも関心のある市民が団体の調査の取組に</a:t>
                </a:r>
                <a:r>
                  <a:rPr lang="ja-JP" altLang="en-US" sz="1400" dirty="0" smtClean="0">
                    <a:solidFill>
                      <a:schemeClr val="tx1"/>
                    </a:solidFill>
                  </a:rPr>
                  <a:t>触　</a:t>
                </a:r>
                <a:endParaRPr lang="en-US" altLang="ja-JP" sz="1400" dirty="0" smtClean="0">
                  <a:solidFill>
                    <a:schemeClr val="tx1"/>
                  </a:solidFill>
                </a:endParaRPr>
              </a:p>
              <a:p>
                <a:r>
                  <a:rPr lang="ja-JP" altLang="en-US" sz="1400" dirty="0">
                    <a:solidFill>
                      <a:schemeClr val="tx1"/>
                    </a:solidFill>
                  </a:rPr>
                  <a:t>　</a:t>
                </a:r>
                <a:r>
                  <a:rPr lang="ja-JP" altLang="en-US" sz="1400" dirty="0" err="1" smtClean="0">
                    <a:solidFill>
                      <a:schemeClr val="tx1"/>
                    </a:solidFill>
                  </a:rPr>
                  <a:t>れられる</a:t>
                </a:r>
                <a:r>
                  <a:rPr lang="ja-JP" altLang="en-US" sz="1400" dirty="0">
                    <a:solidFill>
                      <a:schemeClr val="tx1"/>
                    </a:solidFill>
                  </a:rPr>
                  <a:t>機会を模索していく</a:t>
                </a:r>
                <a:r>
                  <a:rPr lang="ja-JP" altLang="en-US" sz="1400" dirty="0" smtClean="0">
                    <a:solidFill>
                      <a:schemeClr val="tx1"/>
                    </a:solidFill>
                  </a:rPr>
                  <a:t>。</a:t>
                </a:r>
                <a:endParaRPr lang="ja-JP" altLang="en-US" sz="1400" dirty="0">
                  <a:solidFill>
                    <a:schemeClr val="tx1"/>
                  </a:solidFill>
                </a:endParaRPr>
              </a:p>
            </p:txBody>
          </p:sp>
        </p:grpSp>
        <p:sp>
          <p:nvSpPr>
            <p:cNvPr id="33" name="正方形/長方形 32"/>
            <p:cNvSpPr/>
            <p:nvPr/>
          </p:nvSpPr>
          <p:spPr>
            <a:xfrm>
              <a:off x="3778632" y="2270438"/>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47" name="角丸四角形 46"/>
          <p:cNvSpPr/>
          <p:nvPr/>
        </p:nvSpPr>
        <p:spPr>
          <a:xfrm>
            <a:off x="10090331" y="2043686"/>
            <a:ext cx="488950" cy="1377763"/>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34" name="直線コネクタ 33"/>
          <p:cNvCxnSpPr/>
          <p:nvPr/>
        </p:nvCxnSpPr>
        <p:spPr>
          <a:xfrm>
            <a:off x="8812270" y="3548968"/>
            <a:ext cx="3105410" cy="0"/>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フローチャート: 他ページ結合子 11"/>
          <p:cNvSpPr/>
          <p:nvPr/>
        </p:nvSpPr>
        <p:spPr>
          <a:xfrm rot="16200000">
            <a:off x="7190937" y="2189135"/>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6" name="テキスト ボックス 10"/>
          <p:cNvSpPr txBox="1"/>
          <p:nvPr/>
        </p:nvSpPr>
        <p:spPr>
          <a:xfrm>
            <a:off x="6022297" y="3357776"/>
            <a:ext cx="2348789" cy="369233"/>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1948500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正方形/長方形 43"/>
          <p:cNvSpPr/>
          <p:nvPr/>
        </p:nvSpPr>
        <p:spPr>
          <a:xfrm>
            <a:off x="6198343" y="3683901"/>
            <a:ext cx="5781525" cy="11804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・高槻市立自然博物館において、生物多様性講座「芥川とつながる</a:t>
            </a:r>
            <a:r>
              <a:rPr lang="ja-JP" altLang="en-US" sz="1400" dirty="0" smtClean="0">
                <a:solidFill>
                  <a:schemeClr val="tx1"/>
                </a:solidFill>
              </a:rPr>
              <a:t>淀</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川</a:t>
            </a:r>
            <a:r>
              <a:rPr lang="ja-JP" altLang="en-US" sz="1400" dirty="0">
                <a:solidFill>
                  <a:schemeClr val="tx1"/>
                </a:solidFill>
              </a:rPr>
              <a:t>の環境</a:t>
            </a:r>
            <a:r>
              <a:rPr lang="ja-JP" altLang="en-US" sz="1400" dirty="0" smtClean="0">
                <a:solidFill>
                  <a:schemeClr val="tx1"/>
                </a:solidFill>
              </a:rPr>
              <a:t>」を</a:t>
            </a:r>
            <a:r>
              <a:rPr lang="ja-JP" altLang="en-US" sz="1400" dirty="0">
                <a:solidFill>
                  <a:schemeClr val="tx1"/>
                </a:solidFill>
              </a:rPr>
              <a:t>開催し、淀川のワンドの成り立ちや変遷、干潟や</a:t>
            </a:r>
            <a:r>
              <a:rPr lang="ja-JP" altLang="en-US" sz="1400" dirty="0" smtClean="0">
                <a:solidFill>
                  <a:schemeClr val="tx1"/>
                </a:solidFill>
              </a:rPr>
              <a:t>ヨシ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原</a:t>
            </a:r>
            <a:r>
              <a:rPr lang="ja-JP" altLang="en-US" sz="1400" dirty="0">
                <a:solidFill>
                  <a:schemeClr val="tx1"/>
                </a:solidFill>
              </a:rPr>
              <a:t>などの環境</a:t>
            </a:r>
            <a:r>
              <a:rPr lang="ja-JP" altLang="en-US" sz="1400" dirty="0" smtClean="0">
                <a:solidFill>
                  <a:schemeClr val="tx1"/>
                </a:solidFill>
              </a:rPr>
              <a:t>、そこ</a:t>
            </a:r>
            <a:r>
              <a:rPr lang="ja-JP" altLang="en-US" sz="1400" dirty="0">
                <a:solidFill>
                  <a:schemeClr val="tx1"/>
                </a:solidFill>
              </a:rPr>
              <a:t>に生息する</a:t>
            </a:r>
            <a:r>
              <a:rPr lang="ja-JP" altLang="en-US" sz="1400" dirty="0" smtClean="0">
                <a:solidFill>
                  <a:schemeClr val="tx1"/>
                </a:solidFill>
              </a:rPr>
              <a:t>生物について学習</a:t>
            </a:r>
            <a:r>
              <a:rPr lang="ja-JP" altLang="en-US" sz="1400" dirty="0">
                <a:solidFill>
                  <a:schemeClr val="tx1"/>
                </a:solidFill>
              </a:rPr>
              <a:t>できる場を提供</a:t>
            </a:r>
            <a:r>
              <a:rPr lang="ja-JP" altLang="en-US" sz="1400" dirty="0" smtClean="0">
                <a:solidFill>
                  <a:schemeClr val="tx1"/>
                </a:solidFill>
              </a:rPr>
              <a:t>し</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た。</a:t>
            </a:r>
          </a:p>
          <a:p>
            <a:pPr>
              <a:spcBef>
                <a:spcPts val="600"/>
              </a:spcBef>
            </a:pPr>
            <a:r>
              <a:rPr lang="ja-JP" altLang="en-US" sz="1400" dirty="0" smtClean="0">
                <a:solidFill>
                  <a:schemeClr val="tx1"/>
                </a:solidFill>
              </a:rPr>
              <a:t>　●生物多様性講座参加者　</a:t>
            </a:r>
            <a:r>
              <a:rPr lang="en-US" altLang="ja-JP" sz="1400" dirty="0" smtClean="0">
                <a:solidFill>
                  <a:schemeClr val="tx1"/>
                </a:solidFill>
              </a:rPr>
              <a:t>24</a:t>
            </a:r>
            <a:r>
              <a:rPr lang="ja-JP" altLang="en-US" sz="1400" dirty="0" smtClean="0">
                <a:solidFill>
                  <a:schemeClr val="tx1"/>
                </a:solidFill>
              </a:rPr>
              <a:t>人</a:t>
            </a:r>
            <a:endParaRPr lang="ja-JP" altLang="en-US" sz="1400" dirty="0">
              <a:solidFill>
                <a:schemeClr val="tx1"/>
              </a:solidFill>
            </a:endParaRPr>
          </a:p>
        </p:txBody>
      </p:sp>
      <p:graphicFrame>
        <p:nvGraphicFramePr>
          <p:cNvPr id="36" name="グラフ 35"/>
          <p:cNvGraphicFramePr/>
          <p:nvPr>
            <p:extLst>
              <p:ext uri="{D42A27DB-BD31-4B8C-83A1-F6EECF244321}">
                <p14:modId xmlns:p14="http://schemas.microsoft.com/office/powerpoint/2010/main" val="3524030819"/>
              </p:ext>
            </p:extLst>
          </p:nvPr>
        </p:nvGraphicFramePr>
        <p:xfrm>
          <a:off x="9187361" y="1909946"/>
          <a:ext cx="2633980" cy="1568017"/>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6127" y="496079"/>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164288"/>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63"/>
              <p:cNvSpPr txBox="1">
                <a:spLocks noChangeArrowheads="1"/>
              </p:cNvSpPr>
              <p:nvPr/>
            </p:nvSpPr>
            <p:spPr bwMode="auto">
              <a:xfrm>
                <a:off x="356235" y="604405"/>
                <a:ext cx="11725422" cy="376208"/>
              </a:xfrm>
              <a:prstGeom prst="rect">
                <a:avLst/>
              </a:prstGeom>
              <a:solidFill>
                <a:schemeClr val="accent1">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１１ ｜ 生物多様性保全の市民への啓発</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自然</a:t>
                </a:r>
                <a:r>
                  <a:rPr lang="ja-JP" altLang="en-US" sz="1600" dirty="0"/>
                  <a:t>博物館と連携し、生物多様性を保全する活動につながるよう、市民への啓発を図ります。</a:t>
                </a:r>
                <a:endParaRPr kumimoji="1" lang="ja-JP" altLang="en-US" sz="1600" dirty="0"/>
              </a:p>
            </p:txBody>
          </p:sp>
          <p:sp>
            <p:nvSpPr>
              <p:cNvPr id="12" name="テキスト ボックス 11"/>
              <p:cNvSpPr txBox="1"/>
              <p:nvPr/>
            </p:nvSpPr>
            <p:spPr>
              <a:xfrm>
                <a:off x="298045" y="2195701"/>
                <a:ext cx="5646425" cy="338554"/>
              </a:xfrm>
              <a:prstGeom prst="rect">
                <a:avLst/>
              </a:prstGeom>
              <a:noFill/>
            </p:spPr>
            <p:txBody>
              <a:bodyPr wrap="square" rtlCol="0">
                <a:spAutoFit/>
              </a:bodyPr>
              <a:lstStyle/>
              <a:p>
                <a:r>
                  <a:rPr lang="ja-JP" altLang="ja-JP" sz="1600" b="1" dirty="0" smtClean="0"/>
                  <a:t>■</a:t>
                </a:r>
                <a:r>
                  <a:rPr lang="ja-JP" altLang="en-US" sz="1600" b="1" dirty="0"/>
                  <a:t>生物多様性という言葉と意味を知っている市民の割合</a:t>
                </a:r>
                <a:endParaRPr kumimoji="1" lang="ja-JP" altLang="en-US" sz="1600" dirty="0"/>
              </a:p>
            </p:txBody>
          </p:sp>
          <p:sp>
            <p:nvSpPr>
              <p:cNvPr id="66" name="テキスト ボックス 135"/>
              <p:cNvSpPr txBox="1"/>
              <p:nvPr/>
            </p:nvSpPr>
            <p:spPr>
              <a:xfrm>
                <a:off x="1725183" y="2534614"/>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2855944"/>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9" name="テキスト ボックス 135"/>
              <p:cNvSpPr txBox="1"/>
              <p:nvPr/>
            </p:nvSpPr>
            <p:spPr>
              <a:xfrm>
                <a:off x="6196528" y="2682463"/>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2" name="テキスト ボックス 135"/>
              <p:cNvSpPr txBox="1"/>
              <p:nvPr/>
            </p:nvSpPr>
            <p:spPr>
              <a:xfrm>
                <a:off x="7826124" y="2688649"/>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36%</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3967262"/>
                <a:ext cx="5873398" cy="27566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a:t>
                </a:r>
                <a:r>
                  <a:rPr lang="ja-JP" altLang="ja-JP" sz="1400" dirty="0" smtClean="0">
                    <a:solidFill>
                      <a:schemeClr val="tx1"/>
                    </a:solidFill>
                  </a:rPr>
                  <a:t>生物</a:t>
                </a:r>
                <a:r>
                  <a:rPr lang="ja-JP" altLang="ja-JP" sz="1400" dirty="0">
                    <a:solidFill>
                      <a:schemeClr val="tx1"/>
                    </a:solidFill>
                  </a:rPr>
                  <a:t>多様性啓発パンフレットを作成</a:t>
                </a:r>
                <a:r>
                  <a:rPr lang="ja-JP" altLang="ja-JP" sz="1400" dirty="0" smtClean="0">
                    <a:solidFill>
                      <a:schemeClr val="tx1"/>
                    </a:solidFill>
                  </a:rPr>
                  <a:t>し講座</a:t>
                </a:r>
                <a:r>
                  <a:rPr lang="ja-JP" altLang="ja-JP" sz="1400" dirty="0">
                    <a:solidFill>
                      <a:schemeClr val="tx1"/>
                    </a:solidFill>
                  </a:rPr>
                  <a:t>や</a:t>
                </a:r>
                <a:r>
                  <a:rPr lang="ja-JP" altLang="ja-JP" sz="1400" dirty="0" smtClean="0">
                    <a:solidFill>
                      <a:schemeClr val="tx1"/>
                    </a:solidFill>
                  </a:rPr>
                  <a:t>イベント等で配布した。</a:t>
                </a:r>
              </a:p>
              <a:p>
                <a:pPr>
                  <a:spcBef>
                    <a:spcPts val="600"/>
                  </a:spcBef>
                </a:pPr>
                <a:r>
                  <a:rPr lang="ja-JP" altLang="en-US" sz="1400" dirty="0" smtClean="0">
                    <a:solidFill>
                      <a:schemeClr val="tx1"/>
                    </a:solidFill>
                  </a:rPr>
                  <a:t>　</a:t>
                </a:r>
                <a:r>
                  <a:rPr lang="ja-JP" altLang="ja-JP" sz="1400" dirty="0" smtClean="0">
                    <a:solidFill>
                      <a:schemeClr val="tx1"/>
                    </a:solidFill>
                  </a:rPr>
                  <a:t>●パンフレット</a:t>
                </a:r>
                <a:r>
                  <a:rPr lang="ja-JP" altLang="en-US" sz="1400" dirty="0">
                    <a:solidFill>
                      <a:schemeClr val="tx1"/>
                    </a:solidFill>
                  </a:rPr>
                  <a:t>配布</a:t>
                </a:r>
                <a:r>
                  <a:rPr lang="ja-JP" altLang="ja-JP" sz="1400" dirty="0" smtClean="0">
                    <a:solidFill>
                      <a:schemeClr val="tx1"/>
                    </a:solidFill>
                  </a:rPr>
                  <a:t>数</a:t>
                </a:r>
                <a:r>
                  <a:rPr lang="ja-JP" altLang="ja-JP" sz="1400" dirty="0">
                    <a:solidFill>
                      <a:schemeClr val="tx1"/>
                    </a:solidFill>
                  </a:rPr>
                  <a:t>　</a:t>
                </a:r>
                <a:r>
                  <a:rPr lang="en-US" altLang="ja-JP" sz="1400" dirty="0">
                    <a:solidFill>
                      <a:schemeClr val="tx1"/>
                    </a:solidFill>
                  </a:rPr>
                  <a:t>270</a:t>
                </a:r>
                <a:r>
                  <a:rPr lang="ja-JP" altLang="ja-JP" sz="1400" dirty="0" smtClean="0">
                    <a:solidFill>
                      <a:schemeClr val="tx1"/>
                    </a:solidFill>
                  </a:rPr>
                  <a:t>部</a:t>
                </a:r>
                <a:endParaRPr lang="en-US" altLang="ja-JP" sz="1400" dirty="0" smtClean="0">
                  <a:solidFill>
                    <a:schemeClr val="tx1"/>
                  </a:solidFill>
                </a:endParaRPr>
              </a:p>
              <a:p>
                <a:pPr>
                  <a:spcBef>
                    <a:spcPts val="1200"/>
                  </a:spcBef>
                </a:pPr>
                <a:r>
                  <a:rPr lang="ja-JP" altLang="en-US" sz="1400" dirty="0" smtClean="0">
                    <a:solidFill>
                      <a:schemeClr val="tx1"/>
                    </a:solidFill>
                  </a:rPr>
                  <a:t>・</a:t>
                </a:r>
                <a:r>
                  <a:rPr lang="ja-JP" altLang="en-US" sz="1400" dirty="0">
                    <a:solidFill>
                      <a:schemeClr val="tx1"/>
                    </a:solidFill>
                  </a:rPr>
                  <a:t>市民団体と連携し、津之江公園において各種講座を実施した。また</a:t>
                </a:r>
                <a:r>
                  <a:rPr lang="ja-JP" altLang="en-US" sz="1400" dirty="0" smtClean="0">
                    <a:solidFill>
                      <a:schemeClr val="tx1"/>
                    </a:solidFill>
                  </a:rPr>
                  <a:t>、</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参加者</a:t>
                </a:r>
                <a:r>
                  <a:rPr lang="ja-JP" altLang="en-US" sz="1400" dirty="0">
                    <a:solidFill>
                      <a:schemeClr val="tx1"/>
                    </a:solidFill>
                  </a:rPr>
                  <a:t>に対して保全活動への理解促進を図るため、津之江公園で</a:t>
                </a:r>
                <a:r>
                  <a:rPr lang="ja-JP" altLang="en-US" sz="1400" dirty="0" smtClean="0">
                    <a:solidFill>
                      <a:schemeClr val="tx1"/>
                    </a:solidFill>
                  </a:rPr>
                  <a:t>の</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整備</a:t>
                </a:r>
                <a:r>
                  <a:rPr lang="ja-JP" altLang="en-US" sz="1400" dirty="0">
                    <a:solidFill>
                      <a:schemeClr val="tx1"/>
                    </a:solidFill>
                  </a:rPr>
                  <a:t>活動について紹介する時間を設けた。</a:t>
                </a:r>
              </a:p>
              <a:p>
                <a:pPr>
                  <a:spcBef>
                    <a:spcPts val="600"/>
                  </a:spcBef>
                </a:pPr>
                <a:r>
                  <a:rPr lang="ja-JP" altLang="en-US" sz="1400" dirty="0" smtClean="0">
                    <a:solidFill>
                      <a:schemeClr val="tx1"/>
                    </a:solidFill>
                  </a:rPr>
                  <a:t>　●</a:t>
                </a:r>
                <a:r>
                  <a:rPr lang="ja-JP" altLang="en-US" sz="1400" dirty="0">
                    <a:solidFill>
                      <a:schemeClr val="tx1"/>
                    </a:solidFill>
                  </a:rPr>
                  <a:t>植物観察会　</a:t>
                </a:r>
                <a:r>
                  <a:rPr lang="en-US" altLang="ja-JP" sz="1400" dirty="0">
                    <a:solidFill>
                      <a:schemeClr val="tx1"/>
                    </a:solidFill>
                  </a:rPr>
                  <a:t>16</a:t>
                </a:r>
                <a:r>
                  <a:rPr lang="ja-JP" altLang="en-US" sz="1400" dirty="0">
                    <a:solidFill>
                      <a:schemeClr val="tx1"/>
                    </a:solidFill>
                  </a:rPr>
                  <a:t>人／昆虫観察会　</a:t>
                </a:r>
                <a:r>
                  <a:rPr lang="en-US" altLang="ja-JP" sz="1400" dirty="0">
                    <a:solidFill>
                      <a:schemeClr val="tx1"/>
                    </a:solidFill>
                  </a:rPr>
                  <a:t>27</a:t>
                </a:r>
                <a:r>
                  <a:rPr lang="ja-JP" altLang="en-US" sz="1400" dirty="0">
                    <a:solidFill>
                      <a:schemeClr val="tx1"/>
                    </a:solidFill>
                  </a:rPr>
                  <a:t>人／野鳥観察会　</a:t>
                </a:r>
                <a:r>
                  <a:rPr lang="en-US" altLang="ja-JP" sz="1400" dirty="0">
                    <a:solidFill>
                      <a:schemeClr val="tx1"/>
                    </a:solidFill>
                  </a:rPr>
                  <a:t>22</a:t>
                </a:r>
                <a:r>
                  <a:rPr lang="ja-JP" altLang="en-US" sz="1400" dirty="0">
                    <a:solidFill>
                      <a:schemeClr val="tx1"/>
                    </a:solidFill>
                  </a:rPr>
                  <a:t>人</a:t>
                </a:r>
              </a:p>
              <a:p>
                <a:r>
                  <a:rPr lang="ja-JP" altLang="en-US" sz="1400" dirty="0" smtClean="0">
                    <a:solidFill>
                      <a:schemeClr val="tx1"/>
                    </a:solidFill>
                  </a:rPr>
                  <a:t>　　小学生向け</a:t>
                </a:r>
                <a:r>
                  <a:rPr lang="ja-JP" altLang="en-US" sz="1400" dirty="0">
                    <a:solidFill>
                      <a:schemeClr val="tx1"/>
                    </a:solidFill>
                  </a:rPr>
                  <a:t>環境学習　</a:t>
                </a:r>
                <a:r>
                  <a:rPr lang="en-US" altLang="ja-JP" sz="1400" dirty="0">
                    <a:solidFill>
                      <a:schemeClr val="tx1"/>
                    </a:solidFill>
                  </a:rPr>
                  <a:t>116</a:t>
                </a:r>
                <a:r>
                  <a:rPr lang="ja-JP" altLang="en-US" sz="1400" dirty="0">
                    <a:solidFill>
                      <a:schemeClr val="tx1"/>
                    </a:solidFill>
                  </a:rPr>
                  <a:t>人（計</a:t>
                </a:r>
                <a:r>
                  <a:rPr lang="en-US" altLang="ja-JP" sz="1400" dirty="0">
                    <a:solidFill>
                      <a:schemeClr val="tx1"/>
                    </a:solidFill>
                  </a:rPr>
                  <a:t>2</a:t>
                </a:r>
                <a:r>
                  <a:rPr lang="ja-JP" altLang="en-US" sz="1400" dirty="0">
                    <a:solidFill>
                      <a:schemeClr val="tx1"/>
                    </a:solidFill>
                  </a:rPr>
                  <a:t>回</a:t>
                </a:r>
                <a:r>
                  <a:rPr lang="ja-JP" altLang="en-US" sz="1400" dirty="0" smtClean="0">
                    <a:solidFill>
                      <a:schemeClr val="tx1"/>
                    </a:solidFill>
                  </a:rPr>
                  <a:t>）</a:t>
                </a:r>
                <a:endParaRPr lang="en-US" altLang="ja-JP" sz="1400" dirty="0" smtClean="0">
                  <a:solidFill>
                    <a:schemeClr val="tx1"/>
                  </a:solidFill>
                </a:endParaRPr>
              </a:p>
              <a:p>
                <a:pPr>
                  <a:spcBef>
                    <a:spcPts val="1200"/>
                  </a:spcBef>
                </a:pPr>
                <a:r>
                  <a:rPr lang="ja-JP" altLang="en-US" sz="1400" dirty="0" smtClean="0">
                    <a:solidFill>
                      <a:schemeClr val="tx1"/>
                    </a:solidFill>
                  </a:rPr>
                  <a:t>・</a:t>
                </a:r>
                <a:r>
                  <a:rPr lang="ja-JP" altLang="en-US" sz="1400" dirty="0">
                    <a:solidFill>
                      <a:schemeClr val="tx1"/>
                    </a:solidFill>
                  </a:rPr>
                  <a:t>公民館で生物多様性をテーマにした出前講座を実施し、市民に</a:t>
                </a:r>
                <a:r>
                  <a:rPr lang="ja-JP" altLang="en-US" sz="1400" dirty="0" smtClean="0">
                    <a:solidFill>
                      <a:schemeClr val="tx1"/>
                    </a:solidFill>
                  </a:rPr>
                  <a:t>向け</a:t>
                </a:r>
                <a:endParaRPr lang="en-US" altLang="ja-JP" sz="1400" dirty="0" smtClean="0">
                  <a:solidFill>
                    <a:schemeClr val="tx1"/>
                  </a:solidFill>
                </a:endParaRPr>
              </a:p>
              <a:p>
                <a:r>
                  <a:rPr lang="ja-JP" altLang="en-US" sz="1400" dirty="0">
                    <a:solidFill>
                      <a:schemeClr val="tx1"/>
                    </a:solidFill>
                  </a:rPr>
                  <a:t>　</a:t>
                </a:r>
                <a:r>
                  <a:rPr lang="ja-JP" altLang="en-US" sz="1400" dirty="0" err="1" smtClean="0">
                    <a:solidFill>
                      <a:schemeClr val="tx1"/>
                    </a:solidFill>
                  </a:rPr>
                  <a:t>て</a:t>
                </a:r>
                <a:r>
                  <a:rPr lang="ja-JP" altLang="en-US" sz="1400" dirty="0" smtClean="0">
                    <a:solidFill>
                      <a:schemeClr val="tx1"/>
                    </a:solidFill>
                  </a:rPr>
                  <a:t>生物</a:t>
                </a:r>
                <a:r>
                  <a:rPr lang="ja-JP" altLang="en-US" sz="1400" dirty="0">
                    <a:solidFill>
                      <a:schemeClr val="tx1"/>
                    </a:solidFill>
                  </a:rPr>
                  <a:t>多様性の理解促進に努めた。</a:t>
                </a:r>
              </a:p>
              <a:p>
                <a:pPr>
                  <a:spcBef>
                    <a:spcPts val="600"/>
                  </a:spcBef>
                </a:pPr>
                <a:r>
                  <a:rPr lang="ja-JP" altLang="en-US" sz="1400" dirty="0" smtClean="0">
                    <a:solidFill>
                      <a:schemeClr val="tx1"/>
                    </a:solidFill>
                  </a:rPr>
                  <a:t>　●</a:t>
                </a:r>
                <a:r>
                  <a:rPr lang="ja-JP" altLang="en-US" sz="1400" dirty="0">
                    <a:solidFill>
                      <a:schemeClr val="tx1"/>
                    </a:solidFill>
                  </a:rPr>
                  <a:t>出前講座参加者　</a:t>
                </a:r>
                <a:r>
                  <a:rPr lang="en-US" altLang="ja-JP" sz="1400" dirty="0">
                    <a:solidFill>
                      <a:schemeClr val="tx1"/>
                    </a:solidFill>
                  </a:rPr>
                  <a:t>13</a:t>
                </a:r>
                <a:r>
                  <a:rPr lang="ja-JP" altLang="en-US" sz="1400" dirty="0" smtClean="0">
                    <a:solidFill>
                      <a:schemeClr val="tx1"/>
                    </a:solidFill>
                  </a:rPr>
                  <a:t>人</a:t>
                </a:r>
              </a:p>
            </p:txBody>
          </p:sp>
          <p:cxnSp>
            <p:nvCxnSpPr>
              <p:cNvPr id="84" name="直線コネクタ 83"/>
              <p:cNvCxnSpPr/>
              <p:nvPr/>
            </p:nvCxnSpPr>
            <p:spPr>
              <a:xfrm>
                <a:off x="2779965" y="3716096"/>
                <a:ext cx="3289538" cy="0"/>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5538918"/>
                <a:ext cx="5781525" cy="11849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・生物多様性の周知について、小学生や高齢者には現状の事業展開で</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周知</a:t>
                </a:r>
                <a:r>
                  <a:rPr lang="ja-JP" altLang="en-US" sz="1400" dirty="0">
                    <a:solidFill>
                      <a:schemeClr val="tx1"/>
                    </a:solidFill>
                  </a:rPr>
                  <a:t>する機会を創出できているが、中間層の世代に対する啓発が</a:t>
                </a:r>
                <a:r>
                  <a:rPr lang="ja-JP" altLang="en-US" sz="1400" dirty="0" smtClean="0">
                    <a:solidFill>
                      <a:schemeClr val="tx1"/>
                    </a:solidFill>
                  </a:rPr>
                  <a:t>今</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後</a:t>
                </a:r>
                <a:r>
                  <a:rPr lang="ja-JP" altLang="en-US" sz="1400" dirty="0">
                    <a:solidFill>
                      <a:schemeClr val="tx1"/>
                    </a:solidFill>
                  </a:rPr>
                  <a:t>の課題であり、周知・啓発における年代の偏りが見受けられる。</a:t>
                </a:r>
              </a:p>
              <a:p>
                <a:pPr>
                  <a:spcBef>
                    <a:spcPts val="600"/>
                  </a:spcBef>
                </a:pPr>
                <a:r>
                  <a:rPr lang="ja-JP" altLang="en-US" sz="1400" dirty="0">
                    <a:solidFill>
                      <a:schemeClr val="tx1"/>
                    </a:solidFill>
                  </a:rPr>
                  <a:t>・「生物多様性国家戦略」に基づく「ネイチャーポジティブ」の</a:t>
                </a:r>
                <a:r>
                  <a:rPr lang="ja-JP" altLang="en-US" sz="1400" dirty="0" smtClean="0">
                    <a:solidFill>
                      <a:schemeClr val="tx1"/>
                    </a:solidFill>
                  </a:rPr>
                  <a:t>実現</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に向け様々</a:t>
                </a:r>
                <a:r>
                  <a:rPr lang="ja-JP" altLang="en-US" sz="1400" dirty="0">
                    <a:solidFill>
                      <a:schemeClr val="tx1"/>
                    </a:solidFill>
                  </a:rPr>
                  <a:t>な主体と連携</a:t>
                </a:r>
                <a:r>
                  <a:rPr lang="ja-JP" altLang="en-US" sz="1400" dirty="0" smtClean="0">
                    <a:solidFill>
                      <a:schemeClr val="tx1"/>
                    </a:solidFill>
                  </a:rPr>
                  <a:t>し、より</a:t>
                </a:r>
                <a:r>
                  <a:rPr lang="ja-JP" altLang="en-US" sz="1400" dirty="0">
                    <a:solidFill>
                      <a:schemeClr val="tx1"/>
                    </a:solidFill>
                  </a:rPr>
                  <a:t>広く市民等に啓発を行って</a:t>
                </a:r>
                <a:r>
                  <a:rPr lang="ja-JP" altLang="en-US" sz="1400" dirty="0" smtClean="0">
                    <a:solidFill>
                      <a:schemeClr val="tx1"/>
                    </a:solidFill>
                  </a:rPr>
                  <a:t>いく。</a:t>
                </a:r>
                <a:endParaRPr lang="ja-JP" altLang="en-US" sz="1400" dirty="0">
                  <a:solidFill>
                    <a:schemeClr val="tx1"/>
                  </a:solidFill>
                </a:endParaRPr>
              </a:p>
            </p:txBody>
          </p:sp>
        </p:grpSp>
        <p:sp>
          <p:nvSpPr>
            <p:cNvPr id="33" name="正方形/長方形 32"/>
            <p:cNvSpPr/>
            <p:nvPr/>
          </p:nvSpPr>
          <p:spPr>
            <a:xfrm>
              <a:off x="5594732" y="2272885"/>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7" name="角丸四角形 36"/>
          <p:cNvSpPr/>
          <p:nvPr/>
        </p:nvSpPr>
        <p:spPr>
          <a:xfrm>
            <a:off x="10117001" y="2182997"/>
            <a:ext cx="488950" cy="1231088"/>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8" name="テキスト ボックス 36"/>
          <p:cNvSpPr txBox="1"/>
          <p:nvPr/>
        </p:nvSpPr>
        <p:spPr>
          <a:xfrm>
            <a:off x="10254291" y="3431119"/>
            <a:ext cx="1821180" cy="280035"/>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100"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a:t>
            </a:r>
            <a:r>
              <a:rPr lang="en-US" altLang="ja-JP" sz="1100" dirty="0" smtClean="0"/>
              <a:t>5</a:t>
            </a:r>
            <a:r>
              <a:rPr lang="ja-JP" sz="1100" kern="100" dirty="0" smtClean="0">
                <a:effectLst/>
                <a:latin typeface="游ゴシック 本文"/>
                <a:ea typeface="游ゴシック" panose="020B0400000000000000" pitchFamily="50" charset="-128"/>
                <a:cs typeface="Times New Roman" panose="02020603050405020304" pitchFamily="18" charset="0"/>
              </a:rPr>
              <a:t>年度</a:t>
            </a:r>
            <a:r>
              <a:rPr lang="ja-JP" sz="1100" kern="100" dirty="0">
                <a:effectLst/>
                <a:latin typeface="游明朝" panose="02020400000000000000" pitchFamily="18" charset="-128"/>
                <a:ea typeface="游ゴシック" panose="020B0400000000000000" pitchFamily="50" charset="-128"/>
                <a:cs typeface="Times New Roman" panose="02020603050405020304" pitchFamily="18" charset="0"/>
              </a:rPr>
              <a:t>は調査なし</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50" name="テキスト ボックス 135"/>
          <p:cNvSpPr txBox="1"/>
          <p:nvPr/>
        </p:nvSpPr>
        <p:spPr>
          <a:xfrm>
            <a:off x="3221671" y="2449494"/>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55%</a:t>
            </a:r>
            <a:endParaRPr lang="ja-JP" altLang="ja-JP" sz="1600" b="1" kern="100" dirty="0">
              <a:latin typeface="游ゴシック" panose="020B0400000000000000" pitchFamily="50" charset="-128"/>
              <a:cs typeface="Times New Roman" panose="02020603050405020304" pitchFamily="18" charset="0"/>
            </a:endParaRPr>
          </a:p>
        </p:txBody>
      </p:sp>
      <p:sp>
        <p:nvSpPr>
          <p:cNvPr id="34" name="フローチャート: 他ページ結合子 11"/>
          <p:cNvSpPr/>
          <p:nvPr/>
        </p:nvSpPr>
        <p:spPr>
          <a:xfrm rot="16200000">
            <a:off x="1222604" y="2444080"/>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5" name="テキスト ボックス 10"/>
          <p:cNvSpPr txBox="1"/>
          <p:nvPr/>
        </p:nvSpPr>
        <p:spPr>
          <a:xfrm>
            <a:off x="255567" y="3411116"/>
            <a:ext cx="1923005" cy="369233"/>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39" name="テキスト ボックス 131"/>
          <p:cNvSpPr txBox="1"/>
          <p:nvPr/>
        </p:nvSpPr>
        <p:spPr>
          <a:xfrm>
            <a:off x="302009" y="2425815"/>
            <a:ext cx="1262763" cy="588123"/>
          </a:xfrm>
          <a:prstGeom prst="rect">
            <a:avLst/>
          </a:prstGeom>
          <a:solidFill>
            <a:schemeClr val="accent1">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42" name="テキスト ボックス 131"/>
          <p:cNvSpPr txBox="1"/>
          <p:nvPr/>
        </p:nvSpPr>
        <p:spPr>
          <a:xfrm>
            <a:off x="5056036" y="2436816"/>
            <a:ext cx="1068320" cy="588123"/>
          </a:xfrm>
          <a:prstGeom prst="rect">
            <a:avLst/>
          </a:prstGeom>
          <a:solidFill>
            <a:schemeClr val="accent1">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43" name="テキスト ボックス 135"/>
          <p:cNvSpPr txBox="1"/>
          <p:nvPr/>
        </p:nvSpPr>
        <p:spPr>
          <a:xfrm>
            <a:off x="3221203" y="273784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70</a:t>
            </a:r>
            <a:r>
              <a:rPr lang="en-US" altLang="ja-JP" sz="1600" b="1" kern="100" dirty="0" smtClean="0">
                <a:latin typeface="游ゴシック" panose="020B0400000000000000" pitchFamily="50" charset="-128"/>
                <a:cs typeface="Times New Roman" panose="02020603050405020304" pitchFamily="18" charset="0"/>
              </a:rPr>
              <a:t>%</a:t>
            </a:r>
            <a:endParaRPr lang="ja-JP" altLang="ja-JP" sz="1600" b="1" kern="100" dirty="0">
              <a:latin typeface="游ゴシック" panose="020B0400000000000000" pitchFamily="50" charset="-128"/>
              <a:cs typeface="Times New Roman" panose="02020603050405020304" pitchFamily="18" charset="0"/>
            </a:endParaRPr>
          </a:p>
        </p:txBody>
      </p:sp>
      <p:cxnSp>
        <p:nvCxnSpPr>
          <p:cNvPr id="45" name="直線コネクタ 44"/>
          <p:cNvCxnSpPr/>
          <p:nvPr/>
        </p:nvCxnSpPr>
        <p:spPr>
          <a:xfrm>
            <a:off x="8988316" y="5169871"/>
            <a:ext cx="2897635" cy="0"/>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8" name="フローチャート: 他ページ結合子 11"/>
          <p:cNvSpPr/>
          <p:nvPr/>
        </p:nvSpPr>
        <p:spPr>
          <a:xfrm rot="16200000">
            <a:off x="7366983" y="3810038"/>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49" name="テキスト ボックス 10"/>
          <p:cNvSpPr txBox="1"/>
          <p:nvPr/>
        </p:nvSpPr>
        <p:spPr>
          <a:xfrm>
            <a:off x="6198343" y="4978679"/>
            <a:ext cx="2348789" cy="369233"/>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1" name="正方形/長方形 50"/>
          <p:cNvSpPr/>
          <p:nvPr/>
        </p:nvSpPr>
        <p:spPr>
          <a:xfrm>
            <a:off x="203748" y="6607928"/>
            <a:ext cx="5931436" cy="12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p:cNvSpPr/>
          <p:nvPr/>
        </p:nvSpPr>
        <p:spPr>
          <a:xfrm>
            <a:off x="6091675" y="3624805"/>
            <a:ext cx="5931436" cy="72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フローチャート: 他ページ結合子 11"/>
          <p:cNvSpPr/>
          <p:nvPr/>
        </p:nvSpPr>
        <p:spPr>
          <a:xfrm rot="16200000">
            <a:off x="938195" y="970387"/>
            <a:ext cx="360000" cy="172525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54" name="テキスト ボックス 10"/>
          <p:cNvSpPr txBox="1"/>
          <p:nvPr/>
        </p:nvSpPr>
        <p:spPr>
          <a:xfrm>
            <a:off x="255566" y="1675987"/>
            <a:ext cx="988088" cy="290997"/>
          </a:xfrm>
          <a:prstGeom prst="rect">
            <a:avLst/>
          </a:prstGeom>
          <a:solidFill>
            <a:schemeClr val="accent1">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cxnSp>
        <p:nvCxnSpPr>
          <p:cNvPr id="55" name="直線コネクタ 54"/>
          <p:cNvCxnSpPr/>
          <p:nvPr/>
        </p:nvCxnSpPr>
        <p:spPr>
          <a:xfrm flipV="1">
            <a:off x="2085213" y="1839857"/>
            <a:ext cx="9736128" cy="15231"/>
          </a:xfrm>
          <a:prstGeom prst="line">
            <a:avLst/>
          </a:prstGeom>
          <a:ln w="28575">
            <a:solidFill>
              <a:schemeClr val="accent1">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6045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グラフ 33"/>
          <p:cNvGraphicFramePr/>
          <p:nvPr>
            <p:extLst>
              <p:ext uri="{D42A27DB-BD31-4B8C-83A1-F6EECF244321}">
                <p14:modId xmlns:p14="http://schemas.microsoft.com/office/powerpoint/2010/main" val="3223307608"/>
              </p:ext>
            </p:extLst>
          </p:nvPr>
        </p:nvGraphicFramePr>
        <p:xfrm>
          <a:off x="9188263" y="1956152"/>
          <a:ext cx="2633980" cy="1569261"/>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7377" y="498412"/>
            <a:ext cx="11783741" cy="6119470"/>
            <a:chOff x="298045" y="604405"/>
            <a:chExt cx="11783741" cy="6119470"/>
          </a:xfrm>
        </p:grpSpPr>
        <p:grpSp>
          <p:nvGrpSpPr>
            <p:cNvPr id="3" name="グループ化 2"/>
            <p:cNvGrpSpPr/>
            <p:nvPr/>
          </p:nvGrpSpPr>
          <p:grpSpPr>
            <a:xfrm>
              <a:off x="298045" y="604405"/>
              <a:ext cx="11783741" cy="6119470"/>
              <a:chOff x="298045" y="604405"/>
              <a:chExt cx="11783741" cy="6119470"/>
            </a:xfrm>
          </p:grpSpPr>
          <p:sp>
            <p:nvSpPr>
              <p:cNvPr id="2" name="正方形/長方形 1"/>
              <p:cNvSpPr/>
              <p:nvPr/>
            </p:nvSpPr>
            <p:spPr>
              <a:xfrm>
                <a:off x="365759" y="2166962"/>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63"/>
              <p:cNvSpPr txBox="1">
                <a:spLocks noChangeArrowheads="1"/>
              </p:cNvSpPr>
              <p:nvPr/>
            </p:nvSpPr>
            <p:spPr bwMode="auto">
              <a:xfrm>
                <a:off x="356235" y="604405"/>
                <a:ext cx="11725422" cy="376208"/>
              </a:xfrm>
              <a:prstGeom prst="rect">
                <a:avLst/>
              </a:prstGeom>
              <a:solidFill>
                <a:srgbClr val="A50021"/>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１２ ｜ 市民共創によるみどりの人材育成の促進</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市民</a:t>
                </a:r>
                <a:r>
                  <a:rPr lang="ja-JP" altLang="en-US" sz="1600" dirty="0"/>
                  <a:t>団体との共創によるみどりに関する人材育成のための講座を実施します。</a:t>
                </a:r>
                <a:endParaRPr kumimoji="1" lang="ja-JP" altLang="en-US" sz="1600" dirty="0"/>
              </a:p>
            </p:txBody>
          </p:sp>
          <p:sp>
            <p:nvSpPr>
              <p:cNvPr id="12" name="テキスト ボックス 11"/>
              <p:cNvSpPr txBox="1"/>
              <p:nvPr/>
            </p:nvSpPr>
            <p:spPr>
              <a:xfrm>
                <a:off x="298045" y="2190755"/>
                <a:ext cx="10238394" cy="338554"/>
              </a:xfrm>
              <a:prstGeom prst="rect">
                <a:avLst/>
              </a:prstGeom>
              <a:noFill/>
            </p:spPr>
            <p:txBody>
              <a:bodyPr wrap="square" rtlCol="0">
                <a:spAutoFit/>
              </a:bodyPr>
              <a:lstStyle/>
              <a:p>
                <a:r>
                  <a:rPr lang="ja-JP" altLang="ja-JP" sz="1600" b="1" dirty="0" smtClean="0"/>
                  <a:t>■</a:t>
                </a:r>
                <a:r>
                  <a:rPr lang="ja-JP" altLang="en-US" sz="1600" b="1" dirty="0"/>
                  <a:t>講座受講者のうち、地域などでの緑化活動や環境保全活動に結び付いた</a:t>
                </a:r>
                <a:r>
                  <a:rPr lang="ja-JP" altLang="en-US" sz="1600" b="1" dirty="0" smtClean="0"/>
                  <a:t>人数</a:t>
                </a:r>
                <a:endParaRPr kumimoji="1" lang="ja-JP" altLang="en-US" sz="1600" dirty="0"/>
              </a:p>
            </p:txBody>
          </p:sp>
          <p:sp>
            <p:nvSpPr>
              <p:cNvPr id="63" name="フローチャート: 他ページ結合子 11"/>
              <p:cNvSpPr/>
              <p:nvPr/>
            </p:nvSpPr>
            <p:spPr>
              <a:xfrm rot="16200000">
                <a:off x="1327534" y="2550073"/>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60497" y="3517109"/>
                <a:ext cx="1923005"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529309"/>
                <a:ext cx="1262763"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536152"/>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2850998"/>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540310"/>
                <a:ext cx="1068320"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677517"/>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550541"/>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latin typeface="游ゴシック" panose="020B0400000000000000" pitchFamily="50" charset="-128"/>
                    <a:cs typeface="Times New Roman" panose="02020603050405020304" pitchFamily="18" charset="0"/>
                  </a:rPr>
                  <a:t>200</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2841341"/>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450</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683703"/>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109</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6" y="3954543"/>
                <a:ext cx="5709007" cy="27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a:t>
                </a:r>
                <a:r>
                  <a:rPr lang="ja-JP" altLang="en-US" sz="1200" dirty="0" err="1">
                    <a:solidFill>
                      <a:schemeClr val="tx1"/>
                    </a:solidFill>
                  </a:rPr>
                  <a:t>たか</a:t>
                </a:r>
                <a:r>
                  <a:rPr lang="ja-JP" altLang="en-US" sz="1200" dirty="0">
                    <a:solidFill>
                      <a:schemeClr val="tx1"/>
                    </a:solidFill>
                  </a:rPr>
                  <a:t>つき市民環境大学」を開講。環境保全活動団体が行って</a:t>
                </a:r>
                <a:r>
                  <a:rPr lang="ja-JP" altLang="en-US" sz="1200" dirty="0" smtClean="0">
                    <a:solidFill>
                      <a:schemeClr val="tx1"/>
                    </a:solidFill>
                  </a:rPr>
                  <a:t>いる活動</a:t>
                </a:r>
                <a:r>
                  <a:rPr lang="ja-JP" altLang="en-US" sz="1200" dirty="0">
                    <a:solidFill>
                      <a:schemeClr val="tx1"/>
                    </a:solidFill>
                  </a:rPr>
                  <a:t>を</a:t>
                </a:r>
                <a:r>
                  <a:rPr lang="ja-JP" altLang="en-US" sz="1200" dirty="0" smtClean="0">
                    <a:solidFill>
                      <a:schemeClr val="tx1"/>
                    </a:solidFill>
                  </a:rPr>
                  <a:t>体験</a:t>
                </a:r>
                <a:endParaRPr lang="en-US" altLang="ja-JP" sz="1200" dirty="0" smtClean="0">
                  <a:solidFill>
                    <a:schemeClr val="tx1"/>
                  </a:solidFill>
                </a:endParaRPr>
              </a:p>
              <a:p>
                <a:r>
                  <a:rPr lang="ja-JP" altLang="en-US" sz="1200" dirty="0" smtClean="0">
                    <a:solidFill>
                      <a:schemeClr val="tx1"/>
                    </a:solidFill>
                  </a:rPr>
                  <a:t>　する</a:t>
                </a:r>
                <a:r>
                  <a:rPr lang="ja-JP" altLang="en-US" sz="1200" dirty="0">
                    <a:solidFill>
                      <a:schemeClr val="tx1"/>
                    </a:solidFill>
                  </a:rPr>
                  <a:t>講座を追加し、卒業後の団体活動へ関心を持って</a:t>
                </a:r>
                <a:r>
                  <a:rPr lang="ja-JP" altLang="en-US" sz="1200" dirty="0" smtClean="0">
                    <a:solidFill>
                      <a:schemeClr val="tx1"/>
                    </a:solidFill>
                  </a:rPr>
                  <a:t>もらうように</a:t>
                </a:r>
                <a:r>
                  <a:rPr lang="ja-JP" altLang="en-US" sz="1200" dirty="0">
                    <a:solidFill>
                      <a:schemeClr val="tx1"/>
                    </a:solidFill>
                  </a:rPr>
                  <a:t>実施した。</a:t>
                </a:r>
              </a:p>
              <a:p>
                <a:pPr>
                  <a:spcBef>
                    <a:spcPts val="600"/>
                  </a:spcBef>
                </a:pPr>
                <a:r>
                  <a:rPr lang="ja-JP" altLang="en-US" sz="1200" dirty="0" smtClean="0">
                    <a:solidFill>
                      <a:schemeClr val="tx1"/>
                    </a:solidFill>
                  </a:rPr>
                  <a:t>　●</a:t>
                </a:r>
                <a:r>
                  <a:rPr lang="ja-JP" altLang="en-US" sz="1200" dirty="0" err="1">
                    <a:solidFill>
                      <a:schemeClr val="tx1"/>
                    </a:solidFill>
                  </a:rPr>
                  <a:t>たか</a:t>
                </a:r>
                <a:r>
                  <a:rPr lang="ja-JP" altLang="en-US" sz="1200" dirty="0">
                    <a:solidFill>
                      <a:schemeClr val="tx1"/>
                    </a:solidFill>
                  </a:rPr>
                  <a:t>つき市民環境大学</a:t>
                </a:r>
                <a:r>
                  <a:rPr lang="ja-JP" altLang="en-US" sz="1200" dirty="0" smtClean="0">
                    <a:solidFill>
                      <a:schemeClr val="tx1"/>
                    </a:solidFill>
                  </a:rPr>
                  <a:t>卒業生 </a:t>
                </a:r>
                <a:r>
                  <a:rPr lang="en-US" altLang="ja-JP" sz="1200" dirty="0" smtClean="0">
                    <a:solidFill>
                      <a:schemeClr val="tx1"/>
                    </a:solidFill>
                  </a:rPr>
                  <a:t>20</a:t>
                </a:r>
                <a:r>
                  <a:rPr lang="ja-JP" altLang="en-US" sz="1200" dirty="0">
                    <a:solidFill>
                      <a:schemeClr val="tx1"/>
                    </a:solidFill>
                  </a:rPr>
                  <a:t>人／卒業後の市民団体</a:t>
                </a:r>
                <a:r>
                  <a:rPr lang="ja-JP" altLang="en-US" sz="1200" dirty="0" smtClean="0">
                    <a:solidFill>
                      <a:schemeClr val="tx1"/>
                    </a:solidFill>
                  </a:rPr>
                  <a:t>加入者 </a:t>
                </a:r>
                <a:r>
                  <a:rPr lang="en-US" altLang="ja-JP" sz="1200" dirty="0" smtClean="0">
                    <a:solidFill>
                      <a:schemeClr val="tx1"/>
                    </a:solidFill>
                  </a:rPr>
                  <a:t>10</a:t>
                </a:r>
                <a:r>
                  <a:rPr lang="ja-JP" altLang="en-US" sz="1200" dirty="0">
                    <a:solidFill>
                      <a:schemeClr val="tx1"/>
                    </a:solidFill>
                  </a:rPr>
                  <a:t>人</a:t>
                </a:r>
              </a:p>
              <a:p>
                <a:pPr>
                  <a:spcBef>
                    <a:spcPts val="1200"/>
                  </a:spcBef>
                </a:pPr>
                <a:r>
                  <a:rPr lang="ja-JP" altLang="en-US" sz="1200" dirty="0">
                    <a:solidFill>
                      <a:schemeClr val="tx1"/>
                    </a:solidFill>
                  </a:rPr>
                  <a:t>・「園芸講座」の一環として、市役所前のコンテナ花壇を利用して</a:t>
                </a:r>
                <a:r>
                  <a:rPr lang="ja-JP" altLang="en-US" sz="1200" dirty="0" smtClean="0">
                    <a:solidFill>
                      <a:schemeClr val="tx1"/>
                    </a:solidFill>
                  </a:rPr>
                  <a:t>植栽</a:t>
                </a:r>
                <a:r>
                  <a:rPr lang="ja-JP" altLang="en-US" sz="1200" dirty="0">
                    <a:solidFill>
                      <a:schemeClr val="tx1"/>
                    </a:solidFill>
                  </a:rPr>
                  <a:t>の実習</a:t>
                </a:r>
                <a:r>
                  <a:rPr lang="ja-JP" altLang="en-US" sz="1200" dirty="0" smtClean="0">
                    <a:solidFill>
                      <a:schemeClr val="tx1"/>
                    </a:solidFill>
                  </a:rPr>
                  <a:t>を</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行った</a:t>
                </a:r>
                <a:r>
                  <a:rPr lang="ja-JP" altLang="en-US" sz="1200" dirty="0">
                    <a:solidFill>
                      <a:schemeClr val="tx1"/>
                    </a:solidFill>
                  </a:rPr>
                  <a:t>。実習後は</a:t>
                </a:r>
                <a:r>
                  <a:rPr lang="ja-JP" altLang="en-US" sz="1200" dirty="0" smtClean="0">
                    <a:solidFill>
                      <a:schemeClr val="tx1"/>
                    </a:solidFill>
                  </a:rPr>
                  <a:t>週１回</a:t>
                </a:r>
                <a:r>
                  <a:rPr lang="ja-JP" altLang="en-US" sz="1200" dirty="0">
                    <a:solidFill>
                      <a:schemeClr val="tx1"/>
                    </a:solidFill>
                  </a:rPr>
                  <a:t>のボランティアによる花壇</a:t>
                </a:r>
                <a:r>
                  <a:rPr lang="ja-JP" altLang="en-US" sz="1200" dirty="0" smtClean="0">
                    <a:solidFill>
                      <a:schemeClr val="tx1"/>
                    </a:solidFill>
                  </a:rPr>
                  <a:t>手入れを</a:t>
                </a:r>
                <a:r>
                  <a:rPr lang="ja-JP" altLang="en-US" sz="1200" dirty="0">
                    <a:solidFill>
                      <a:schemeClr val="tx1"/>
                    </a:solidFill>
                  </a:rPr>
                  <a:t>実施し、講座</a:t>
                </a:r>
                <a:r>
                  <a:rPr lang="ja-JP" altLang="en-US" sz="1200" dirty="0" smtClean="0">
                    <a:solidFill>
                      <a:schemeClr val="tx1"/>
                    </a:solidFill>
                  </a:rPr>
                  <a:t>受講</a:t>
                </a:r>
                <a:endParaRPr lang="en-US" altLang="ja-JP" sz="1200" dirty="0" smtClean="0">
                  <a:solidFill>
                    <a:schemeClr val="tx1"/>
                  </a:solidFill>
                </a:endParaRPr>
              </a:p>
              <a:p>
                <a:r>
                  <a:rPr lang="ja-JP" altLang="en-US" sz="1200" dirty="0" smtClean="0">
                    <a:solidFill>
                      <a:schemeClr val="tx1"/>
                    </a:solidFill>
                  </a:rPr>
                  <a:t>　生</a:t>
                </a:r>
                <a:r>
                  <a:rPr lang="ja-JP" altLang="en-US" sz="1200" dirty="0">
                    <a:solidFill>
                      <a:schemeClr val="tx1"/>
                    </a:solidFill>
                  </a:rPr>
                  <a:t>に対して手入れへの参加を呼びかけた。</a:t>
                </a:r>
              </a:p>
              <a:p>
                <a:pPr>
                  <a:spcBef>
                    <a:spcPts val="600"/>
                  </a:spcBef>
                </a:pPr>
                <a:r>
                  <a:rPr lang="ja-JP" altLang="en-US" sz="1200" dirty="0">
                    <a:solidFill>
                      <a:schemeClr val="tx1"/>
                    </a:solidFill>
                  </a:rPr>
                  <a:t>　</a:t>
                </a:r>
                <a:r>
                  <a:rPr lang="ja-JP" altLang="en-US" sz="1200" dirty="0" smtClean="0">
                    <a:solidFill>
                      <a:schemeClr val="tx1"/>
                    </a:solidFill>
                  </a:rPr>
                  <a:t>●</a:t>
                </a:r>
                <a:r>
                  <a:rPr lang="ja-JP" altLang="en-US" sz="1200" dirty="0">
                    <a:solidFill>
                      <a:schemeClr val="tx1"/>
                    </a:solidFill>
                  </a:rPr>
                  <a:t>園芸講座</a:t>
                </a:r>
                <a:r>
                  <a:rPr lang="ja-JP" altLang="en-US" sz="1200" dirty="0" smtClean="0">
                    <a:solidFill>
                      <a:schemeClr val="tx1"/>
                    </a:solidFill>
                  </a:rPr>
                  <a:t>受講者 </a:t>
                </a:r>
                <a:r>
                  <a:rPr lang="en-US" altLang="ja-JP" sz="1200" dirty="0" smtClean="0">
                    <a:solidFill>
                      <a:schemeClr val="tx1"/>
                    </a:solidFill>
                  </a:rPr>
                  <a:t>20</a:t>
                </a:r>
                <a:r>
                  <a:rPr lang="ja-JP" altLang="en-US" sz="1200" dirty="0">
                    <a:solidFill>
                      <a:schemeClr val="tx1"/>
                    </a:solidFill>
                  </a:rPr>
                  <a:t>人／新規手入れ</a:t>
                </a:r>
                <a:r>
                  <a:rPr lang="ja-JP" altLang="en-US" sz="1200" dirty="0" smtClean="0">
                    <a:solidFill>
                      <a:schemeClr val="tx1"/>
                    </a:solidFill>
                  </a:rPr>
                  <a:t>参加者 </a:t>
                </a:r>
                <a:r>
                  <a:rPr lang="en-US" altLang="ja-JP" sz="1200" dirty="0" smtClean="0">
                    <a:solidFill>
                      <a:schemeClr val="tx1"/>
                    </a:solidFill>
                  </a:rPr>
                  <a:t>2</a:t>
                </a:r>
                <a:r>
                  <a:rPr lang="ja-JP" altLang="en-US" sz="1200" dirty="0" smtClean="0">
                    <a:solidFill>
                      <a:schemeClr val="tx1"/>
                    </a:solidFill>
                  </a:rPr>
                  <a:t>人</a:t>
                </a:r>
                <a:endParaRPr lang="en-US" altLang="ja-JP" sz="1200" dirty="0" smtClean="0">
                  <a:solidFill>
                    <a:schemeClr val="tx1"/>
                  </a:solidFill>
                </a:endParaRPr>
              </a:p>
              <a:p>
                <a:r>
                  <a:rPr lang="ja-JP" altLang="en-US" sz="1200" dirty="0" smtClean="0">
                    <a:solidFill>
                      <a:schemeClr val="tx1"/>
                    </a:solidFill>
                  </a:rPr>
                  <a:t>　　　　　　　　　　　　　（</a:t>
                </a:r>
                <a:r>
                  <a:rPr lang="ja-JP" altLang="en-US" sz="1200" dirty="0">
                    <a:solidFill>
                      <a:schemeClr val="tx1"/>
                    </a:solidFill>
                  </a:rPr>
                  <a:t>前年度からの継続参加者：</a:t>
                </a:r>
                <a:r>
                  <a:rPr lang="en-US" altLang="ja-JP" sz="1200" dirty="0">
                    <a:solidFill>
                      <a:schemeClr val="tx1"/>
                    </a:solidFill>
                  </a:rPr>
                  <a:t>3</a:t>
                </a:r>
                <a:r>
                  <a:rPr lang="ja-JP" altLang="en-US" sz="1200" dirty="0">
                    <a:solidFill>
                      <a:schemeClr val="tx1"/>
                    </a:solidFill>
                  </a:rPr>
                  <a:t>人）</a:t>
                </a:r>
              </a:p>
              <a:p>
                <a:pPr>
                  <a:spcBef>
                    <a:spcPts val="1200"/>
                  </a:spcBef>
                </a:pPr>
                <a:r>
                  <a:rPr lang="ja-JP" altLang="en-US" sz="1200" dirty="0">
                    <a:solidFill>
                      <a:schemeClr val="tx1"/>
                    </a:solidFill>
                  </a:rPr>
                  <a:t>・「市民林業士養成講座」</a:t>
                </a:r>
                <a:r>
                  <a:rPr lang="ja-JP" altLang="en-US" sz="1200" dirty="0" smtClean="0">
                    <a:solidFill>
                      <a:schemeClr val="tx1"/>
                    </a:solidFill>
                  </a:rPr>
                  <a:t>を催し、林業</a:t>
                </a:r>
                <a:r>
                  <a:rPr lang="ja-JP" altLang="en-US" sz="1200" dirty="0">
                    <a:solidFill>
                      <a:schemeClr val="tx1"/>
                    </a:solidFill>
                  </a:rPr>
                  <a:t>の</a:t>
                </a:r>
                <a:r>
                  <a:rPr lang="ja-JP" altLang="en-US" sz="1200" dirty="0" smtClean="0">
                    <a:solidFill>
                      <a:schemeClr val="tx1"/>
                    </a:solidFill>
                  </a:rPr>
                  <a:t>現状</a:t>
                </a:r>
                <a:r>
                  <a:rPr lang="ja-JP" altLang="en-US" sz="1200" dirty="0">
                    <a:solidFill>
                      <a:schemeClr val="tx1"/>
                    </a:solidFill>
                  </a:rPr>
                  <a:t>や</a:t>
                </a:r>
                <a:r>
                  <a:rPr lang="ja-JP" altLang="en-US" sz="1200" dirty="0" smtClean="0">
                    <a:solidFill>
                      <a:schemeClr val="tx1"/>
                    </a:solidFill>
                  </a:rPr>
                  <a:t>森林</a:t>
                </a:r>
                <a:r>
                  <a:rPr lang="ja-JP" altLang="en-US" sz="1200" dirty="0">
                    <a:solidFill>
                      <a:schemeClr val="tx1"/>
                    </a:solidFill>
                  </a:rPr>
                  <a:t>資源の</a:t>
                </a:r>
                <a:r>
                  <a:rPr lang="ja-JP" altLang="en-US" sz="1200" dirty="0" smtClean="0">
                    <a:solidFill>
                      <a:schemeClr val="tx1"/>
                    </a:solidFill>
                  </a:rPr>
                  <a:t>活用を学ぶ座学や樹</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木伐採などの現場</a:t>
                </a:r>
                <a:r>
                  <a:rPr lang="ja-JP" altLang="en-US" sz="1200" dirty="0">
                    <a:solidFill>
                      <a:schemeClr val="tx1"/>
                    </a:solidFill>
                  </a:rPr>
                  <a:t>実習を</a:t>
                </a:r>
                <a:r>
                  <a:rPr lang="ja-JP" altLang="en-US" sz="1200" dirty="0" smtClean="0">
                    <a:solidFill>
                      <a:schemeClr val="tx1"/>
                    </a:solidFill>
                  </a:rPr>
                  <a:t>行</a:t>
                </a:r>
                <a:r>
                  <a:rPr lang="ja-JP" altLang="en-US" sz="1200" dirty="0">
                    <a:solidFill>
                      <a:schemeClr val="tx1"/>
                    </a:solidFill>
                  </a:rPr>
                  <a:t>い</a:t>
                </a:r>
                <a:r>
                  <a:rPr lang="ja-JP" altLang="en-US" sz="1200" dirty="0" smtClean="0">
                    <a:solidFill>
                      <a:schemeClr val="tx1"/>
                    </a:solidFill>
                  </a:rPr>
                  <a:t>、森林ボランティアを育成した</a:t>
                </a:r>
                <a:r>
                  <a:rPr lang="ja-JP" altLang="en-US" sz="1400" dirty="0" smtClean="0">
                    <a:solidFill>
                      <a:schemeClr val="tx1"/>
                    </a:solidFill>
                  </a:rPr>
                  <a:t>。</a:t>
                </a:r>
                <a:endParaRPr lang="en-US" altLang="ja-JP" sz="1400" dirty="0" smtClean="0">
                  <a:solidFill>
                    <a:schemeClr val="tx1"/>
                  </a:solidFill>
                </a:endParaRPr>
              </a:p>
              <a:p>
                <a:pPr>
                  <a:spcBef>
                    <a:spcPts val="600"/>
                  </a:spcBef>
                </a:pPr>
                <a:r>
                  <a:rPr lang="ja-JP" altLang="en-US" sz="1200" dirty="0">
                    <a:solidFill>
                      <a:schemeClr val="tx1"/>
                    </a:solidFill>
                  </a:rPr>
                  <a:t>　●市民林業士養成講座受講生 </a:t>
                </a:r>
                <a:r>
                  <a:rPr lang="en-US" altLang="ja-JP" sz="1200" dirty="0">
                    <a:solidFill>
                      <a:schemeClr val="tx1"/>
                    </a:solidFill>
                  </a:rPr>
                  <a:t>17</a:t>
                </a:r>
                <a:r>
                  <a:rPr lang="ja-JP" altLang="en-US" sz="1200" dirty="0">
                    <a:solidFill>
                      <a:schemeClr val="tx1"/>
                    </a:solidFill>
                  </a:rPr>
                  <a:t>人／修了後のボランティア団体</a:t>
                </a:r>
                <a:r>
                  <a:rPr lang="ja-JP" altLang="en-US" sz="1200" dirty="0" smtClean="0">
                    <a:solidFill>
                      <a:schemeClr val="tx1"/>
                    </a:solidFill>
                  </a:rPr>
                  <a:t>加入者 </a:t>
                </a:r>
                <a:r>
                  <a:rPr lang="en-US" altLang="ja-JP" sz="1200" dirty="0">
                    <a:solidFill>
                      <a:schemeClr val="tx1"/>
                    </a:solidFill>
                  </a:rPr>
                  <a:t>17</a:t>
                </a:r>
                <a:r>
                  <a:rPr lang="ja-JP" altLang="en-US" sz="1200" dirty="0" smtClean="0">
                    <a:solidFill>
                      <a:schemeClr val="tx1"/>
                    </a:solidFill>
                  </a:rPr>
                  <a:t>人</a:t>
                </a:r>
                <a:endParaRPr lang="ja-JP" altLang="en-US" sz="1200" dirty="0">
                  <a:solidFill>
                    <a:schemeClr val="tx1"/>
                  </a:solidFill>
                </a:endParaRPr>
              </a:p>
            </p:txBody>
          </p:sp>
          <p:cxnSp>
            <p:nvCxnSpPr>
              <p:cNvPr id="84" name="直線コネクタ 83"/>
              <p:cNvCxnSpPr/>
              <p:nvPr/>
            </p:nvCxnSpPr>
            <p:spPr>
              <a:xfrm>
                <a:off x="2776607" y="3710206"/>
                <a:ext cx="3217395" cy="0"/>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2" y="3950815"/>
                <a:ext cx="5781524" cy="27730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a:t>
                </a:r>
                <a:r>
                  <a:rPr lang="ja-JP" altLang="en-US" sz="1400" dirty="0">
                    <a:solidFill>
                      <a:schemeClr val="tx1"/>
                    </a:solidFill>
                  </a:rPr>
                  <a:t>対象の</a:t>
                </a:r>
                <a:r>
                  <a:rPr lang="en-US" altLang="ja-JP" sz="1400" dirty="0">
                    <a:solidFill>
                      <a:schemeClr val="tx1"/>
                    </a:solidFill>
                  </a:rPr>
                  <a:t>3</a:t>
                </a:r>
                <a:r>
                  <a:rPr lang="ja-JP" altLang="en-US" sz="1400" dirty="0">
                    <a:solidFill>
                      <a:schemeClr val="tx1"/>
                    </a:solidFill>
                  </a:rPr>
                  <a:t>講座の受講者のうち緑化活動や環境保全活動への参加</a:t>
                </a:r>
                <a:r>
                  <a:rPr lang="ja-JP" altLang="en-US" sz="1400" dirty="0" smtClean="0">
                    <a:solidFill>
                      <a:schemeClr val="tx1"/>
                    </a:solidFill>
                  </a:rPr>
                  <a:t>人数 </a:t>
                </a:r>
                <a:endParaRPr lang="en-US" altLang="ja-JP" sz="1400" dirty="0" smtClean="0">
                  <a:solidFill>
                    <a:schemeClr val="tx1"/>
                  </a:solidFill>
                </a:endParaRPr>
              </a:p>
              <a:p>
                <a:r>
                  <a:rPr lang="ja-JP" altLang="en-US" sz="1400" dirty="0" smtClean="0">
                    <a:solidFill>
                      <a:schemeClr val="tx1"/>
                    </a:solidFill>
                  </a:rPr>
                  <a:t>　が</a:t>
                </a:r>
                <a:r>
                  <a:rPr lang="ja-JP" altLang="en-US" sz="1400" dirty="0">
                    <a:solidFill>
                      <a:schemeClr val="tx1"/>
                    </a:solidFill>
                  </a:rPr>
                  <a:t>前年比</a:t>
                </a:r>
                <a:r>
                  <a:rPr lang="en-US" altLang="ja-JP" sz="1400" dirty="0">
                    <a:solidFill>
                      <a:schemeClr val="tx1"/>
                    </a:solidFill>
                  </a:rPr>
                  <a:t>13</a:t>
                </a:r>
                <a:r>
                  <a:rPr lang="ja-JP" altLang="en-US" sz="1400" dirty="0">
                    <a:solidFill>
                      <a:schemeClr val="tx1"/>
                    </a:solidFill>
                  </a:rPr>
                  <a:t>人減少。（</a:t>
                </a:r>
                <a:r>
                  <a:rPr lang="en-US" altLang="ja-JP" sz="1400" dirty="0">
                    <a:solidFill>
                      <a:schemeClr val="tx1"/>
                    </a:solidFill>
                  </a:rPr>
                  <a:t>R5</a:t>
                </a:r>
                <a:r>
                  <a:rPr lang="ja-JP" altLang="en-US" sz="1400" dirty="0">
                    <a:solidFill>
                      <a:schemeClr val="tx1"/>
                    </a:solidFill>
                  </a:rPr>
                  <a:t>：</a:t>
                </a:r>
                <a:r>
                  <a:rPr lang="en-US" altLang="ja-JP" sz="1400" dirty="0">
                    <a:solidFill>
                      <a:schemeClr val="tx1"/>
                    </a:solidFill>
                  </a:rPr>
                  <a:t>42</a:t>
                </a:r>
                <a:r>
                  <a:rPr lang="ja-JP" altLang="en-US" sz="1400" dirty="0">
                    <a:solidFill>
                      <a:schemeClr val="tx1"/>
                    </a:solidFill>
                  </a:rPr>
                  <a:t>人→</a:t>
                </a:r>
                <a:r>
                  <a:rPr lang="en-US" altLang="ja-JP" sz="1400" dirty="0">
                    <a:solidFill>
                      <a:schemeClr val="tx1"/>
                    </a:solidFill>
                  </a:rPr>
                  <a:t>R6</a:t>
                </a:r>
                <a:r>
                  <a:rPr lang="ja-JP" altLang="en-US" sz="1400" dirty="0">
                    <a:solidFill>
                      <a:schemeClr val="tx1"/>
                    </a:solidFill>
                  </a:rPr>
                  <a:t>：</a:t>
                </a:r>
                <a:r>
                  <a:rPr lang="en-US" altLang="ja-JP" sz="1400" dirty="0">
                    <a:solidFill>
                      <a:schemeClr val="tx1"/>
                    </a:solidFill>
                  </a:rPr>
                  <a:t>29</a:t>
                </a:r>
                <a:r>
                  <a:rPr lang="ja-JP" altLang="en-US" sz="1400" dirty="0">
                    <a:solidFill>
                      <a:schemeClr val="tx1"/>
                    </a:solidFill>
                  </a:rPr>
                  <a:t>人）</a:t>
                </a:r>
              </a:p>
              <a:p>
                <a:pPr>
                  <a:spcBef>
                    <a:spcPts val="300"/>
                  </a:spcBef>
                </a:pPr>
                <a:r>
                  <a:rPr lang="ja-JP" altLang="en-US" sz="1400" dirty="0">
                    <a:solidFill>
                      <a:schemeClr val="tx1"/>
                    </a:solidFill>
                  </a:rPr>
                  <a:t>・「</a:t>
                </a:r>
                <a:r>
                  <a:rPr lang="ja-JP" altLang="en-US" sz="1400" dirty="0" err="1">
                    <a:solidFill>
                      <a:schemeClr val="tx1"/>
                    </a:solidFill>
                  </a:rPr>
                  <a:t>たか</a:t>
                </a:r>
                <a:r>
                  <a:rPr lang="ja-JP" altLang="en-US" sz="1400" dirty="0">
                    <a:solidFill>
                      <a:schemeClr val="tx1"/>
                    </a:solidFill>
                  </a:rPr>
                  <a:t>つき市民環境大学」については、市民団体と連携して</a:t>
                </a:r>
                <a:r>
                  <a:rPr lang="ja-JP" altLang="en-US" sz="1400" dirty="0" smtClean="0">
                    <a:solidFill>
                      <a:schemeClr val="tx1"/>
                    </a:solidFill>
                  </a:rPr>
                  <a:t>受講生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へ</a:t>
                </a:r>
                <a:r>
                  <a:rPr lang="ja-JP" altLang="en-US" sz="1400" dirty="0">
                    <a:solidFill>
                      <a:schemeClr val="tx1"/>
                    </a:solidFill>
                  </a:rPr>
                  <a:t>活動体験の場の提供等を行ったが、市民団体への加入意欲の</a:t>
                </a:r>
                <a:r>
                  <a:rPr lang="ja-JP" altLang="en-US" sz="1400" dirty="0" smtClean="0">
                    <a:solidFill>
                      <a:schemeClr val="tx1"/>
                    </a:solidFill>
                  </a:rPr>
                  <a:t>向上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に</a:t>
                </a:r>
                <a:r>
                  <a:rPr lang="ja-JP" altLang="en-US" sz="1400" dirty="0">
                    <a:solidFill>
                      <a:schemeClr val="tx1"/>
                    </a:solidFill>
                  </a:rPr>
                  <a:t>繋がらなかったことが要因と考えられる。</a:t>
                </a:r>
              </a:p>
              <a:p>
                <a:pPr>
                  <a:spcBef>
                    <a:spcPts val="300"/>
                  </a:spcBef>
                </a:pPr>
                <a:r>
                  <a:rPr lang="ja-JP" altLang="en-US" sz="1400" dirty="0">
                    <a:solidFill>
                      <a:schemeClr val="tx1"/>
                    </a:solidFill>
                  </a:rPr>
                  <a:t>・「</a:t>
                </a:r>
                <a:r>
                  <a:rPr lang="ja-JP" altLang="en-US" sz="1400" dirty="0" err="1">
                    <a:solidFill>
                      <a:schemeClr val="tx1"/>
                    </a:solidFill>
                  </a:rPr>
                  <a:t>たか</a:t>
                </a:r>
                <a:r>
                  <a:rPr lang="ja-JP" altLang="en-US" sz="1400" dirty="0">
                    <a:solidFill>
                      <a:schemeClr val="tx1"/>
                    </a:solidFill>
                  </a:rPr>
                  <a:t>つき市民環境大学」については、受け入れ先である市民</a:t>
                </a:r>
                <a:r>
                  <a:rPr lang="ja-JP" altLang="en-US" sz="1400" dirty="0" smtClean="0">
                    <a:solidFill>
                      <a:schemeClr val="tx1"/>
                    </a:solidFill>
                  </a:rPr>
                  <a:t>団体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の</a:t>
                </a:r>
                <a:r>
                  <a:rPr lang="ja-JP" altLang="en-US" sz="1400" dirty="0">
                    <a:solidFill>
                      <a:schemeClr val="tx1"/>
                    </a:solidFill>
                  </a:rPr>
                  <a:t>数が少ないため、受講者の選択肢が限られている。</a:t>
                </a:r>
              </a:p>
              <a:p>
                <a:pPr>
                  <a:spcBef>
                    <a:spcPts val="300"/>
                  </a:spcBef>
                </a:pPr>
                <a:r>
                  <a:rPr lang="ja-JP" altLang="en-US" sz="1400" dirty="0">
                    <a:solidFill>
                      <a:schemeClr val="tx1"/>
                    </a:solidFill>
                  </a:rPr>
                  <a:t>・「園芸講座」については、講座受講生の中で花壇手入れ活動の</a:t>
                </a:r>
                <a:r>
                  <a:rPr lang="ja-JP" altLang="en-US" sz="1400" dirty="0" smtClean="0">
                    <a:solidFill>
                      <a:schemeClr val="tx1"/>
                    </a:solidFill>
                  </a:rPr>
                  <a:t>参加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者</a:t>
                </a:r>
                <a:r>
                  <a:rPr lang="ja-JP" altLang="en-US" sz="1400" dirty="0">
                    <a:solidFill>
                      <a:schemeClr val="tx1"/>
                    </a:solidFill>
                  </a:rPr>
                  <a:t>は</a:t>
                </a:r>
                <a:r>
                  <a:rPr lang="en-US" altLang="ja-JP" sz="1400" dirty="0">
                    <a:solidFill>
                      <a:schemeClr val="tx1"/>
                    </a:solidFill>
                  </a:rPr>
                  <a:t>4</a:t>
                </a:r>
                <a:r>
                  <a:rPr lang="ja-JP" altLang="en-US" sz="1400" dirty="0">
                    <a:solidFill>
                      <a:schemeClr val="tx1"/>
                    </a:solidFill>
                  </a:rPr>
                  <a:t>分の</a:t>
                </a:r>
                <a:r>
                  <a:rPr lang="en-US" altLang="ja-JP" sz="1400" dirty="0">
                    <a:solidFill>
                      <a:schemeClr val="tx1"/>
                    </a:solidFill>
                  </a:rPr>
                  <a:t>1</a:t>
                </a:r>
                <a:r>
                  <a:rPr lang="ja-JP" altLang="en-US" sz="1400" dirty="0">
                    <a:solidFill>
                      <a:schemeClr val="tx1"/>
                    </a:solidFill>
                  </a:rPr>
                  <a:t>程度となっているため、より多くの方が地域での</a:t>
                </a:r>
                <a:r>
                  <a:rPr lang="ja-JP" altLang="en-US" sz="1400" dirty="0" smtClean="0">
                    <a:solidFill>
                      <a:schemeClr val="tx1"/>
                    </a:solidFill>
                  </a:rPr>
                  <a:t>活動 </a:t>
                </a:r>
                <a:endParaRPr lang="en-US" altLang="ja-JP" sz="1400" dirty="0" smtClean="0">
                  <a:solidFill>
                    <a:schemeClr val="tx1"/>
                  </a:solidFill>
                </a:endParaRPr>
              </a:p>
              <a:p>
                <a:r>
                  <a:rPr lang="ja-JP" altLang="en-US" sz="1400" dirty="0" smtClean="0">
                    <a:solidFill>
                      <a:schemeClr val="tx1"/>
                    </a:solidFill>
                  </a:rPr>
                  <a:t>　につながる</a:t>
                </a:r>
                <a:r>
                  <a:rPr lang="ja-JP" altLang="en-US" sz="1400" dirty="0">
                    <a:solidFill>
                      <a:schemeClr val="tx1"/>
                    </a:solidFill>
                  </a:rPr>
                  <a:t>ような方法を検討する必要がある</a:t>
                </a:r>
                <a:r>
                  <a:rPr lang="ja-JP" altLang="en-US" sz="1400" dirty="0" smtClean="0">
                    <a:solidFill>
                      <a:schemeClr val="tx1"/>
                    </a:solidFill>
                  </a:rPr>
                  <a:t>。</a:t>
                </a:r>
                <a:endParaRPr lang="ja-JP" altLang="en-US" sz="1400" dirty="0">
                  <a:solidFill>
                    <a:schemeClr val="tx1"/>
                  </a:solidFill>
                </a:endParaRPr>
              </a:p>
            </p:txBody>
          </p:sp>
        </p:grpSp>
        <p:sp>
          <p:nvSpPr>
            <p:cNvPr id="33" name="正方形/長方形 32"/>
            <p:cNvSpPr/>
            <p:nvPr/>
          </p:nvSpPr>
          <p:spPr>
            <a:xfrm>
              <a:off x="7639434" y="2267939"/>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cs typeface="Times New Roman" panose="02020603050405020304" pitchFamily="18" charset="0"/>
                </a:rPr>
                <a:t>積み上げ</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5" name="角丸四角形 34"/>
          <p:cNvSpPr/>
          <p:nvPr/>
        </p:nvSpPr>
        <p:spPr>
          <a:xfrm>
            <a:off x="10117903" y="2229203"/>
            <a:ext cx="488950" cy="1232064"/>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36" name="直線コネクタ 35"/>
          <p:cNvCxnSpPr/>
          <p:nvPr/>
        </p:nvCxnSpPr>
        <p:spPr>
          <a:xfrm>
            <a:off x="8989567" y="3596097"/>
            <a:ext cx="2897635" cy="0"/>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38" name="フローチャート: 他ページ結合子 11"/>
          <p:cNvSpPr/>
          <p:nvPr/>
        </p:nvSpPr>
        <p:spPr>
          <a:xfrm rot="16200000">
            <a:off x="7368234" y="2236264"/>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9" name="テキスト ボックス 10"/>
          <p:cNvSpPr txBox="1"/>
          <p:nvPr/>
        </p:nvSpPr>
        <p:spPr>
          <a:xfrm>
            <a:off x="6199594" y="3404905"/>
            <a:ext cx="2348789"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52" name="フローチャート: 他ページ結合子 11"/>
          <p:cNvSpPr/>
          <p:nvPr/>
        </p:nvSpPr>
        <p:spPr>
          <a:xfrm rot="16200000">
            <a:off x="938195" y="970387"/>
            <a:ext cx="360000" cy="172525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53" name="テキスト ボックス 10"/>
          <p:cNvSpPr txBox="1"/>
          <p:nvPr/>
        </p:nvSpPr>
        <p:spPr>
          <a:xfrm>
            <a:off x="255566" y="1675987"/>
            <a:ext cx="988088" cy="290997"/>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cxnSp>
        <p:nvCxnSpPr>
          <p:cNvPr id="54" name="直線コネクタ 53"/>
          <p:cNvCxnSpPr/>
          <p:nvPr/>
        </p:nvCxnSpPr>
        <p:spPr>
          <a:xfrm flipV="1">
            <a:off x="2085213" y="1839857"/>
            <a:ext cx="9736128" cy="15231"/>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411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グラフ 35"/>
          <p:cNvGraphicFramePr/>
          <p:nvPr>
            <p:extLst>
              <p:ext uri="{D42A27DB-BD31-4B8C-83A1-F6EECF244321}">
                <p14:modId xmlns:p14="http://schemas.microsoft.com/office/powerpoint/2010/main" val="3737555180"/>
              </p:ext>
            </p:extLst>
          </p:nvPr>
        </p:nvGraphicFramePr>
        <p:xfrm>
          <a:off x="9187361" y="2168321"/>
          <a:ext cx="2633980" cy="1566817"/>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7377" y="498412"/>
            <a:ext cx="11783742" cy="6119469"/>
            <a:chOff x="298045" y="604405"/>
            <a:chExt cx="11783742" cy="6119469"/>
          </a:xfrm>
        </p:grpSpPr>
        <p:grpSp>
          <p:nvGrpSpPr>
            <p:cNvPr id="3" name="グループ化 2"/>
            <p:cNvGrpSpPr/>
            <p:nvPr/>
          </p:nvGrpSpPr>
          <p:grpSpPr>
            <a:xfrm>
              <a:off x="298045" y="604405"/>
              <a:ext cx="11783742" cy="6119469"/>
              <a:chOff x="298045" y="604405"/>
              <a:chExt cx="11783742"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rgbClr val="A50021"/>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１３ ｜ イベント・活動などを通じたみどりの体感による楽しさの創出</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森林</a:t>
                </a:r>
                <a:r>
                  <a:rPr lang="ja-JP" altLang="en-US" sz="1600" dirty="0"/>
                  <a:t>・農地・河川などの恵まれた自然環境の中でさまざまなイベントを開催するとともに、みどりあふれる公園や森林などが市民や事業者などの催しや共創の場として活用されることで、市民が直接みどりとふれあう楽しさを創出します。</a:t>
                </a:r>
                <a:endParaRPr kumimoji="1" lang="ja-JP" altLang="en-US" sz="1600" dirty="0"/>
              </a:p>
            </p:txBody>
          </p:sp>
          <p:sp>
            <p:nvSpPr>
              <p:cNvPr id="12" name="テキスト ボックス 11"/>
              <p:cNvSpPr txBox="1"/>
              <p:nvPr/>
            </p:nvSpPr>
            <p:spPr>
              <a:xfrm>
                <a:off x="298045" y="2394590"/>
                <a:ext cx="5396473" cy="338554"/>
              </a:xfrm>
              <a:prstGeom prst="rect">
                <a:avLst/>
              </a:prstGeom>
              <a:noFill/>
            </p:spPr>
            <p:txBody>
              <a:bodyPr wrap="square" rtlCol="0">
                <a:spAutoFit/>
              </a:bodyPr>
              <a:lstStyle/>
              <a:p>
                <a:r>
                  <a:rPr lang="ja-JP" altLang="ja-JP" sz="1600" b="1" dirty="0" smtClean="0"/>
                  <a:t>■</a:t>
                </a:r>
                <a:r>
                  <a:rPr lang="ja-JP" altLang="en-US" sz="1600" b="1" dirty="0"/>
                  <a:t>イベント参加者で保全活動に興味を持った市民の割合</a:t>
                </a:r>
                <a:endParaRPr kumimoji="1" lang="ja-JP" altLang="en-US" sz="16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30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40%</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95</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安満遺跡公園で第</a:t>
                </a:r>
                <a:r>
                  <a:rPr lang="en-US" altLang="ja-JP" sz="1600" dirty="0">
                    <a:solidFill>
                      <a:schemeClr val="tx1"/>
                    </a:solidFill>
                  </a:rPr>
                  <a:t>40</a:t>
                </a:r>
                <a:r>
                  <a:rPr lang="ja-JP" altLang="en-US" sz="1600" dirty="0">
                    <a:solidFill>
                      <a:schemeClr val="tx1"/>
                    </a:solidFill>
                  </a:rPr>
                  <a:t>回高槻市都市緑化フェアを開催し、</a:t>
                </a:r>
                <a:r>
                  <a:rPr lang="ja-JP" altLang="en-US" sz="1600" dirty="0" smtClean="0">
                    <a:solidFill>
                      <a:schemeClr val="tx1"/>
                    </a:solidFill>
                  </a:rPr>
                  <a:t>来 </a:t>
                </a:r>
                <a:endParaRPr lang="en-US" altLang="ja-JP" sz="1600" dirty="0" smtClean="0">
                  <a:solidFill>
                    <a:schemeClr val="tx1"/>
                  </a:solidFill>
                </a:endParaRPr>
              </a:p>
              <a:p>
                <a:r>
                  <a:rPr lang="ja-JP" altLang="en-US" sz="1600" dirty="0" smtClean="0">
                    <a:solidFill>
                      <a:schemeClr val="tx1"/>
                    </a:solidFill>
                  </a:rPr>
                  <a:t>　場者</a:t>
                </a:r>
                <a:r>
                  <a:rPr lang="ja-JP" altLang="en-US" sz="1600" dirty="0">
                    <a:solidFill>
                      <a:schemeClr val="tx1"/>
                    </a:solidFill>
                  </a:rPr>
                  <a:t>を増やすためにチラシ及びポスターを作成し、</a:t>
                </a:r>
                <a:r>
                  <a:rPr lang="ja-JP" altLang="en-US" sz="1600" dirty="0" smtClean="0">
                    <a:solidFill>
                      <a:schemeClr val="tx1"/>
                    </a:solidFill>
                  </a:rPr>
                  <a:t>小中学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校</a:t>
                </a:r>
                <a:r>
                  <a:rPr lang="ja-JP" altLang="en-US" sz="1600" dirty="0">
                    <a:solidFill>
                      <a:schemeClr val="tx1"/>
                    </a:solidFill>
                  </a:rPr>
                  <a:t>や公民館などへ掲示を依頼した。</a:t>
                </a:r>
              </a:p>
              <a:p>
                <a:pPr>
                  <a:spcBef>
                    <a:spcPts val="1200"/>
                  </a:spcBef>
                </a:pPr>
                <a:r>
                  <a:rPr lang="ja-JP" altLang="en-US" sz="1600" dirty="0">
                    <a:solidFill>
                      <a:schemeClr val="tx1"/>
                    </a:solidFill>
                  </a:rPr>
                  <a:t>・普段の公園来園者に多い若年層をターゲットとした企画</a:t>
                </a:r>
                <a:r>
                  <a:rPr lang="ja-JP" altLang="en-US" sz="1600" dirty="0" smtClean="0">
                    <a:solidFill>
                      <a:schemeClr val="tx1"/>
                    </a:solidFill>
                  </a:rPr>
                  <a:t>を</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実施</a:t>
                </a:r>
                <a:r>
                  <a:rPr lang="ja-JP" altLang="en-US" sz="1600" dirty="0">
                    <a:solidFill>
                      <a:schemeClr val="tx1"/>
                    </a:solidFill>
                  </a:rPr>
                  <a:t>するとともに、会場レイアウトを工夫することで、</a:t>
                </a:r>
                <a:r>
                  <a:rPr lang="ja-JP" altLang="en-US" sz="1600" dirty="0" smtClean="0">
                    <a:solidFill>
                      <a:schemeClr val="tx1"/>
                    </a:solidFill>
                  </a:rPr>
                  <a:t>公</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園来</a:t>
                </a:r>
                <a:r>
                  <a:rPr lang="ja-JP" altLang="en-US" sz="1600" dirty="0">
                    <a:solidFill>
                      <a:schemeClr val="tx1"/>
                    </a:solidFill>
                  </a:rPr>
                  <a:t>園者をイベントの参加へと促した。</a:t>
                </a:r>
              </a:p>
              <a:p>
                <a:pPr>
                  <a:spcBef>
                    <a:spcPts val="600"/>
                  </a:spcBef>
                </a:pPr>
                <a:r>
                  <a:rPr lang="ja-JP" altLang="en-US" sz="1600" dirty="0" smtClean="0">
                    <a:solidFill>
                      <a:schemeClr val="tx1"/>
                    </a:solidFill>
                  </a:rPr>
                  <a:t>　●</a:t>
                </a:r>
                <a:r>
                  <a:rPr lang="ja-JP" altLang="en-US" sz="1600" dirty="0">
                    <a:solidFill>
                      <a:schemeClr val="tx1"/>
                    </a:solidFill>
                  </a:rPr>
                  <a:t>来場者数　</a:t>
                </a:r>
                <a:r>
                  <a:rPr lang="en-US" altLang="ja-JP" sz="1600" dirty="0">
                    <a:solidFill>
                      <a:schemeClr val="tx1"/>
                    </a:solidFill>
                  </a:rPr>
                  <a:t>3,588</a:t>
                </a:r>
                <a:r>
                  <a:rPr lang="ja-JP" altLang="en-US" sz="1600" dirty="0">
                    <a:solidFill>
                      <a:schemeClr val="tx1"/>
                    </a:solidFill>
                  </a:rPr>
                  <a:t>人</a:t>
                </a:r>
              </a:p>
            </p:txBody>
          </p:sp>
          <p:cxnSp>
            <p:nvCxnSpPr>
              <p:cNvPr id="84" name="直線コネクタ 83"/>
              <p:cNvCxnSpPr/>
              <p:nvPr/>
            </p:nvCxnSpPr>
            <p:spPr>
              <a:xfrm>
                <a:off x="2772345" y="4032326"/>
                <a:ext cx="3289538" cy="0"/>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196528" y="4288768"/>
                <a:ext cx="5885259"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a:t>
                </a:r>
                <a:r>
                  <a:rPr lang="ja-JP" altLang="en-US" sz="1400" dirty="0">
                    <a:solidFill>
                      <a:schemeClr val="tx1"/>
                    </a:solidFill>
                  </a:rPr>
                  <a:t>これまでの</a:t>
                </a:r>
                <a:r>
                  <a:rPr lang="en-US" altLang="ja-JP" sz="1400" dirty="0">
                    <a:solidFill>
                      <a:schemeClr val="tx1"/>
                    </a:solidFill>
                  </a:rPr>
                  <a:t>60</a:t>
                </a:r>
                <a:r>
                  <a:rPr lang="ja-JP" altLang="en-US" sz="1400" dirty="0">
                    <a:solidFill>
                      <a:schemeClr val="tx1"/>
                    </a:solidFill>
                  </a:rPr>
                  <a:t>歳以上の参加者層に加えて、会場となる公園の来</a:t>
                </a:r>
                <a:r>
                  <a:rPr lang="ja-JP" altLang="en-US" sz="1400" dirty="0" smtClean="0">
                    <a:solidFill>
                      <a:schemeClr val="tx1"/>
                    </a:solidFill>
                  </a:rPr>
                  <a:t>園者</a:t>
                </a:r>
                <a:endParaRPr lang="en-US" altLang="ja-JP" sz="1400" dirty="0">
                  <a:solidFill>
                    <a:schemeClr val="tx1"/>
                  </a:solidFill>
                </a:endParaRPr>
              </a:p>
              <a:p>
                <a:r>
                  <a:rPr lang="ja-JP" altLang="en-US" sz="1400" dirty="0">
                    <a:solidFill>
                      <a:schemeClr val="tx1"/>
                    </a:solidFill>
                  </a:rPr>
                  <a:t>　</a:t>
                </a:r>
                <a:r>
                  <a:rPr lang="ja-JP" altLang="en-US" sz="1400" dirty="0" smtClean="0">
                    <a:solidFill>
                      <a:schemeClr val="tx1"/>
                    </a:solidFill>
                  </a:rPr>
                  <a:t>層</a:t>
                </a:r>
                <a:r>
                  <a:rPr lang="ja-JP" altLang="en-US" sz="1400" dirty="0">
                    <a:solidFill>
                      <a:schemeClr val="tx1"/>
                    </a:solidFill>
                  </a:rPr>
                  <a:t>（若年層）に合わせた企画を新たに実施したため、幅広い年代</a:t>
                </a:r>
                <a:r>
                  <a:rPr lang="ja-JP" altLang="en-US" sz="1400" dirty="0" smtClean="0">
                    <a:solidFill>
                      <a:schemeClr val="tx1"/>
                    </a:solidFill>
                  </a:rPr>
                  <a:t>の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方</a:t>
                </a:r>
                <a:r>
                  <a:rPr lang="ja-JP" altLang="en-US" sz="1400" dirty="0">
                    <a:solidFill>
                      <a:schemeClr val="tx1"/>
                    </a:solidFill>
                  </a:rPr>
                  <a:t>に対して身近なみどりに興味・関心を高めてもらうことが</a:t>
                </a:r>
                <a:r>
                  <a:rPr lang="ja-JP" altLang="en-US" sz="1400" dirty="0" smtClean="0">
                    <a:solidFill>
                      <a:schemeClr val="tx1"/>
                    </a:solidFill>
                  </a:rPr>
                  <a:t>できた</a:t>
                </a:r>
                <a:r>
                  <a:rPr lang="ja-JP" altLang="en-US" sz="1400" dirty="0">
                    <a:solidFill>
                      <a:schemeClr val="tx1"/>
                    </a:solidFill>
                  </a:rPr>
                  <a:t>。</a:t>
                </a:r>
              </a:p>
              <a:p>
                <a:pPr>
                  <a:spcBef>
                    <a:spcPts val="600"/>
                  </a:spcBef>
                </a:pPr>
                <a:r>
                  <a:rPr lang="ja-JP" altLang="en-US" sz="1400" dirty="0">
                    <a:solidFill>
                      <a:schemeClr val="tx1"/>
                    </a:solidFill>
                  </a:rPr>
                  <a:t>・広報活動として、</a:t>
                </a:r>
                <a:r>
                  <a:rPr lang="en-US" altLang="ja-JP" sz="1400" dirty="0">
                    <a:solidFill>
                      <a:schemeClr val="tx1"/>
                    </a:solidFill>
                  </a:rPr>
                  <a:t>HP</a:t>
                </a:r>
                <a:r>
                  <a:rPr lang="ja-JP" altLang="en-US" sz="1400" dirty="0">
                    <a:solidFill>
                      <a:schemeClr val="tx1"/>
                    </a:solidFill>
                  </a:rPr>
                  <a:t>や広報誌、チラシなどに写真を多く掲載し、</a:t>
                </a:r>
                <a:r>
                  <a:rPr lang="ja-JP" altLang="en-US" sz="1400" dirty="0" smtClean="0">
                    <a:solidFill>
                      <a:schemeClr val="tx1"/>
                    </a:solidFill>
                  </a:rPr>
                  <a:t>イ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ベント</a:t>
                </a:r>
                <a:r>
                  <a:rPr lang="ja-JP" altLang="en-US" sz="1400" dirty="0">
                    <a:solidFill>
                      <a:schemeClr val="tx1"/>
                    </a:solidFill>
                  </a:rPr>
                  <a:t>の内容の</a:t>
                </a:r>
                <a:r>
                  <a:rPr lang="en-US" altLang="ja-JP" sz="1400" dirty="0">
                    <a:solidFill>
                      <a:schemeClr val="tx1"/>
                    </a:solidFill>
                  </a:rPr>
                  <a:t>PR</a:t>
                </a:r>
                <a:r>
                  <a:rPr lang="ja-JP" altLang="en-US" sz="1400" dirty="0">
                    <a:solidFill>
                      <a:schemeClr val="tx1"/>
                    </a:solidFill>
                  </a:rPr>
                  <a:t>に努めた</a:t>
                </a:r>
                <a:r>
                  <a:rPr lang="ja-JP" altLang="en-US" sz="1400" dirty="0" smtClean="0">
                    <a:solidFill>
                      <a:schemeClr val="tx1"/>
                    </a:solidFill>
                  </a:rPr>
                  <a:t>。</a:t>
                </a:r>
                <a:endParaRPr lang="en-US" altLang="ja-JP" sz="1400" dirty="0" smtClean="0">
                  <a:solidFill>
                    <a:schemeClr val="tx1"/>
                  </a:solidFill>
                </a:endParaRPr>
              </a:p>
              <a:p>
                <a:pPr>
                  <a:spcBef>
                    <a:spcPts val="600"/>
                  </a:spcBef>
                </a:pPr>
                <a:r>
                  <a:rPr lang="ja-JP" altLang="en-US" sz="1400" dirty="0">
                    <a:solidFill>
                      <a:schemeClr val="tx1"/>
                    </a:solidFill>
                  </a:rPr>
                  <a:t>・家族連れをターゲットにした企画内容を検討していく。</a:t>
                </a:r>
                <a:r>
                  <a:rPr lang="ja-JP" altLang="en-US" sz="1400" dirty="0" smtClean="0">
                    <a:solidFill>
                      <a:schemeClr val="tx1"/>
                    </a:solidFill>
                  </a:rPr>
                  <a:t>イベント内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の</a:t>
                </a:r>
                <a:r>
                  <a:rPr lang="ja-JP" altLang="en-US" sz="1400" dirty="0">
                    <a:solidFill>
                      <a:schemeClr val="tx1"/>
                    </a:solidFill>
                  </a:rPr>
                  <a:t>講座等の定員を増やしたり、事前申込不要で気軽に参加できる</a:t>
                </a:r>
                <a:r>
                  <a:rPr lang="ja-JP" altLang="en-US" sz="1400" dirty="0" smtClean="0">
                    <a:solidFill>
                      <a:schemeClr val="tx1"/>
                    </a:solidFill>
                  </a:rPr>
                  <a:t>企</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画</a:t>
                </a:r>
                <a:r>
                  <a:rPr lang="ja-JP" altLang="en-US" sz="1400" dirty="0">
                    <a:solidFill>
                      <a:schemeClr val="tx1"/>
                    </a:solidFill>
                  </a:rPr>
                  <a:t>を増やしたりすることで、より多くの人が緑に触れ、関心を</a:t>
                </a:r>
                <a:r>
                  <a:rPr lang="ja-JP" altLang="en-US" sz="1400" dirty="0" smtClean="0">
                    <a:solidFill>
                      <a:schemeClr val="tx1"/>
                    </a:solidFill>
                  </a:rPr>
                  <a:t>高め</a:t>
                </a:r>
                <a:endParaRPr lang="en-US" altLang="ja-JP" sz="1400" dirty="0" smtClean="0">
                  <a:solidFill>
                    <a:schemeClr val="tx1"/>
                  </a:solidFill>
                </a:endParaRPr>
              </a:p>
              <a:p>
                <a:r>
                  <a:rPr lang="ja-JP" altLang="en-US" sz="1400" dirty="0">
                    <a:solidFill>
                      <a:schemeClr val="tx1"/>
                    </a:solidFill>
                  </a:rPr>
                  <a:t>　</a:t>
                </a:r>
                <a:r>
                  <a:rPr lang="ja-JP" altLang="en-US" sz="1400" dirty="0" err="1" smtClean="0">
                    <a:solidFill>
                      <a:schemeClr val="tx1"/>
                    </a:solidFill>
                  </a:rPr>
                  <a:t>る</a:t>
                </a:r>
                <a:r>
                  <a:rPr lang="ja-JP" altLang="en-US" sz="1400" dirty="0">
                    <a:solidFill>
                      <a:schemeClr val="tx1"/>
                    </a:solidFill>
                  </a:rPr>
                  <a:t>機会を創出する</a:t>
                </a:r>
                <a:r>
                  <a:rPr lang="ja-JP" altLang="en-US" sz="1400" dirty="0" smtClean="0">
                    <a:solidFill>
                      <a:schemeClr val="tx1"/>
                    </a:solidFill>
                  </a:rPr>
                  <a:t>。</a:t>
                </a:r>
                <a:endParaRPr lang="ja-JP" altLang="en-US" sz="1400" dirty="0">
                  <a:solidFill>
                    <a:schemeClr val="tx1"/>
                  </a:solidFill>
                </a:endParaRPr>
              </a:p>
            </p:txBody>
          </p:sp>
        </p:grpSp>
        <p:sp>
          <p:nvSpPr>
            <p:cNvPr id="33" name="正方形/長方形 32"/>
            <p:cNvSpPr/>
            <p:nvPr/>
          </p:nvSpPr>
          <p:spPr>
            <a:xfrm>
              <a:off x="5592920"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7" name="角丸四角形 36"/>
          <p:cNvSpPr/>
          <p:nvPr/>
        </p:nvSpPr>
        <p:spPr>
          <a:xfrm>
            <a:off x="10117001" y="2209597"/>
            <a:ext cx="488950" cy="1467758"/>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34" name="直線コネクタ 33"/>
          <p:cNvCxnSpPr/>
          <p:nvPr/>
        </p:nvCxnSpPr>
        <p:spPr>
          <a:xfrm>
            <a:off x="8885833" y="3926330"/>
            <a:ext cx="3024227" cy="3"/>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35" name="フローチャート: 他ページ結合子 11"/>
          <p:cNvSpPr/>
          <p:nvPr/>
        </p:nvSpPr>
        <p:spPr>
          <a:xfrm rot="16200000">
            <a:off x="7264500" y="2566497"/>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095860" y="3735138"/>
            <a:ext cx="2348789"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42817974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グラフ 33"/>
          <p:cNvGraphicFramePr/>
          <p:nvPr>
            <p:extLst>
              <p:ext uri="{D42A27DB-BD31-4B8C-83A1-F6EECF244321}">
                <p14:modId xmlns:p14="http://schemas.microsoft.com/office/powerpoint/2010/main" val="258550512"/>
              </p:ext>
            </p:extLst>
          </p:nvPr>
        </p:nvGraphicFramePr>
        <p:xfrm>
          <a:off x="9192564" y="2168320"/>
          <a:ext cx="2628777" cy="1566817"/>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rgbClr val="A50021"/>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１４ ｜ みどりの交流の場の創出</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a:t>市民団体と連携し、緑化活動を行う市民が交流できる場をつくります。</a:t>
                </a:r>
                <a:endParaRPr kumimoji="1" lang="ja-JP" altLang="en-US" sz="1600" dirty="0"/>
              </a:p>
            </p:txBody>
          </p:sp>
          <p:sp>
            <p:nvSpPr>
              <p:cNvPr id="12" name="テキスト ボックス 11"/>
              <p:cNvSpPr txBox="1"/>
              <p:nvPr/>
            </p:nvSpPr>
            <p:spPr>
              <a:xfrm>
                <a:off x="298045" y="2394590"/>
                <a:ext cx="5396473" cy="338554"/>
              </a:xfrm>
              <a:prstGeom prst="rect">
                <a:avLst/>
              </a:prstGeom>
              <a:noFill/>
            </p:spPr>
            <p:txBody>
              <a:bodyPr wrap="square" rtlCol="0">
                <a:spAutoFit/>
              </a:bodyPr>
              <a:lstStyle/>
              <a:p>
                <a:r>
                  <a:rPr lang="ja-JP" altLang="ja-JP" sz="1600" b="1" dirty="0" smtClean="0"/>
                  <a:t>■</a:t>
                </a:r>
                <a:r>
                  <a:rPr lang="ja-JP" altLang="en-US" sz="1600" b="1" dirty="0"/>
                  <a:t>活動団体交流会の年間開催回数</a:t>
                </a:r>
                <a:endParaRPr kumimoji="1" lang="ja-JP" altLang="en-US" sz="16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rgbClr val="A5002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a:t>
                </a:r>
                <a:r>
                  <a:rPr lang="ja-JP" altLang="en-US" sz="1600" b="1" kern="100" dirty="0">
                    <a:latin typeface="游ゴシック" panose="020B0400000000000000" pitchFamily="50" charset="-128"/>
                    <a:cs typeface="Times New Roman" panose="02020603050405020304" pitchFamily="18" charset="0"/>
                  </a:rPr>
                  <a:t>回</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a:t>
                </a:r>
                <a:r>
                  <a:rPr lang="ja-JP" altLang="en-US" sz="1600" b="1" kern="100" dirty="0">
                    <a:latin typeface="游ゴシック" panose="020B0400000000000000" pitchFamily="50" charset="-128"/>
                    <a:cs typeface="Times New Roman" panose="02020603050405020304" pitchFamily="18" charset="0"/>
                  </a:rPr>
                  <a:t>回</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a:t>
                </a:r>
                <a:r>
                  <a:rPr lang="ja-JP" altLang="en-US" sz="1600" b="1" kern="100" dirty="0">
                    <a:latin typeface="游ゴシック" panose="020B0400000000000000" pitchFamily="50" charset="-128"/>
                    <a:cs typeface="Times New Roman" panose="02020603050405020304" pitchFamily="18" charset="0"/>
                  </a:rPr>
                  <a:t>回</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公園や学校など街中の花壇手入れを行っている方を</a:t>
                </a:r>
                <a:r>
                  <a:rPr lang="ja-JP" altLang="en-US" sz="1600" dirty="0" smtClean="0">
                    <a:solidFill>
                      <a:schemeClr val="tx1"/>
                    </a:solidFill>
                  </a:rPr>
                  <a:t>対象</a:t>
                </a:r>
                <a:endParaRPr lang="en-US" altLang="ja-JP" sz="1600" dirty="0" smtClean="0">
                  <a:solidFill>
                    <a:schemeClr val="tx1"/>
                  </a:solidFill>
                </a:endParaRPr>
              </a:p>
              <a:p>
                <a:r>
                  <a:rPr lang="ja-JP" altLang="en-US" sz="1600" dirty="0" smtClean="0">
                    <a:solidFill>
                      <a:schemeClr val="tx1"/>
                    </a:solidFill>
                  </a:rPr>
                  <a:t>　に、植栽方法や土づくり、肥料の使い方などの園芸の基礎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を学べる</a:t>
                </a:r>
                <a:r>
                  <a:rPr lang="ja-JP" altLang="en-US" sz="1600" dirty="0">
                    <a:solidFill>
                      <a:schemeClr val="tx1"/>
                    </a:solidFill>
                  </a:rPr>
                  <a:t>内容でワークショップを開催した</a:t>
                </a:r>
                <a:r>
                  <a:rPr lang="ja-JP" altLang="en-US" sz="1600" dirty="0" smtClean="0">
                    <a:solidFill>
                      <a:schemeClr val="tx1"/>
                    </a:solidFill>
                  </a:rPr>
                  <a:t>。</a:t>
                </a:r>
                <a:endParaRPr lang="en-US" altLang="ja-JP" sz="1600" dirty="0" smtClean="0">
                  <a:solidFill>
                    <a:schemeClr val="tx1"/>
                  </a:solidFill>
                </a:endParaRPr>
              </a:p>
              <a:p>
                <a:pPr>
                  <a:spcBef>
                    <a:spcPts val="1200"/>
                  </a:spcBef>
                </a:pPr>
                <a:r>
                  <a:rPr lang="ja-JP" altLang="en-US" sz="1600" dirty="0" smtClean="0">
                    <a:solidFill>
                      <a:schemeClr val="tx1"/>
                    </a:solidFill>
                  </a:rPr>
                  <a:t>・緑化</a:t>
                </a:r>
                <a:r>
                  <a:rPr lang="ja-JP" altLang="en-US" sz="1600" dirty="0">
                    <a:solidFill>
                      <a:schemeClr val="tx1"/>
                    </a:solidFill>
                  </a:rPr>
                  <a:t>活動を行う</a:t>
                </a:r>
                <a:r>
                  <a:rPr lang="ja-JP" altLang="en-US" sz="1600" dirty="0" smtClean="0">
                    <a:solidFill>
                      <a:schemeClr val="tx1"/>
                    </a:solidFill>
                  </a:rPr>
                  <a:t>市民</a:t>
                </a:r>
                <a:r>
                  <a:rPr lang="ja-JP" altLang="en-US" sz="1600" dirty="0">
                    <a:solidFill>
                      <a:schemeClr val="tx1"/>
                    </a:solidFill>
                  </a:rPr>
                  <a:t>同士が普段の活動や手入れの方法</a:t>
                </a:r>
                <a:r>
                  <a:rPr lang="ja-JP" altLang="en-US" sz="1600" dirty="0" smtClean="0">
                    <a:solidFill>
                      <a:schemeClr val="tx1"/>
                    </a:solidFill>
                  </a:rPr>
                  <a:t>など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を</a:t>
                </a:r>
                <a:r>
                  <a:rPr lang="ja-JP" altLang="en-US" sz="1600" dirty="0">
                    <a:solidFill>
                      <a:schemeClr val="tx1"/>
                    </a:solidFill>
                  </a:rPr>
                  <a:t>共有し、交流</a:t>
                </a:r>
                <a:r>
                  <a:rPr lang="ja-JP" altLang="en-US" sz="1600" dirty="0" smtClean="0">
                    <a:solidFill>
                      <a:schemeClr val="tx1"/>
                    </a:solidFill>
                  </a:rPr>
                  <a:t>を図る</a:t>
                </a:r>
                <a:r>
                  <a:rPr lang="ja-JP" altLang="en-US" sz="1600" dirty="0">
                    <a:solidFill>
                      <a:schemeClr val="tx1"/>
                    </a:solidFill>
                  </a:rPr>
                  <a:t>ことで知識習得に加え、市民同士</a:t>
                </a:r>
                <a:r>
                  <a:rPr lang="ja-JP" altLang="en-US" sz="1600" dirty="0" smtClean="0">
                    <a:solidFill>
                      <a:schemeClr val="tx1"/>
                    </a:solidFill>
                  </a:rPr>
                  <a:t>の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ネットワーク</a:t>
                </a:r>
                <a:r>
                  <a:rPr lang="ja-JP" altLang="en-US" sz="1600" dirty="0">
                    <a:solidFill>
                      <a:schemeClr val="tx1"/>
                    </a:solidFill>
                  </a:rPr>
                  <a:t>を</a:t>
                </a:r>
                <a:r>
                  <a:rPr lang="ja-JP" altLang="en-US" sz="1600" dirty="0" smtClean="0">
                    <a:solidFill>
                      <a:schemeClr val="tx1"/>
                    </a:solidFill>
                  </a:rPr>
                  <a:t>形成</a:t>
                </a:r>
                <a:r>
                  <a:rPr lang="ja-JP" altLang="en-US" sz="1600" dirty="0">
                    <a:solidFill>
                      <a:schemeClr val="tx1"/>
                    </a:solidFill>
                  </a:rPr>
                  <a:t>する機会を提供した。</a:t>
                </a:r>
              </a:p>
              <a:p>
                <a:pPr>
                  <a:spcBef>
                    <a:spcPts val="600"/>
                  </a:spcBef>
                </a:pPr>
                <a:r>
                  <a:rPr lang="ja-JP" altLang="en-US" sz="1600" dirty="0" smtClean="0">
                    <a:solidFill>
                      <a:schemeClr val="tx1"/>
                    </a:solidFill>
                  </a:rPr>
                  <a:t>　●</a:t>
                </a:r>
                <a:r>
                  <a:rPr lang="ja-JP" altLang="en-US" sz="1600" dirty="0">
                    <a:solidFill>
                      <a:schemeClr val="tx1"/>
                    </a:solidFill>
                  </a:rPr>
                  <a:t>講座受講者　</a:t>
                </a:r>
                <a:r>
                  <a:rPr lang="en-US" altLang="ja-JP" sz="1600" dirty="0">
                    <a:solidFill>
                      <a:schemeClr val="tx1"/>
                    </a:solidFill>
                  </a:rPr>
                  <a:t>20</a:t>
                </a:r>
                <a:r>
                  <a:rPr lang="ja-JP" altLang="en-US" sz="1600" dirty="0">
                    <a:solidFill>
                      <a:schemeClr val="tx1"/>
                    </a:solidFill>
                  </a:rPr>
                  <a:t>人</a:t>
                </a:r>
              </a:p>
            </p:txBody>
          </p:sp>
          <p:cxnSp>
            <p:nvCxnSpPr>
              <p:cNvPr id="84" name="直線コネクタ 83"/>
              <p:cNvCxnSpPr/>
              <p:nvPr/>
            </p:nvCxnSpPr>
            <p:spPr>
              <a:xfrm>
                <a:off x="2772345" y="4032326"/>
                <a:ext cx="3289538" cy="0"/>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・緑化活動を行う市民が交流できる場をつくるために、</a:t>
                </a:r>
                <a:r>
                  <a:rPr lang="ja-JP" altLang="en-US" sz="1600" dirty="0" smtClean="0">
                    <a:solidFill>
                      <a:schemeClr val="tx1"/>
                    </a:solidFill>
                  </a:rPr>
                  <a:t>既存</a:t>
                </a:r>
                <a:endParaRPr lang="en-US" altLang="ja-JP" sz="1600" dirty="0" smtClean="0">
                  <a:solidFill>
                    <a:schemeClr val="tx1"/>
                  </a:solidFill>
                </a:endParaRPr>
              </a:p>
              <a:p>
                <a:r>
                  <a:rPr lang="ja-JP" altLang="en-US" sz="1600" dirty="0" smtClean="0">
                    <a:solidFill>
                      <a:schemeClr val="tx1"/>
                    </a:solidFill>
                  </a:rPr>
                  <a:t>　事業</a:t>
                </a:r>
                <a:r>
                  <a:rPr lang="ja-JP" altLang="en-US" sz="1600" dirty="0">
                    <a:solidFill>
                      <a:schemeClr val="tx1"/>
                    </a:solidFill>
                  </a:rPr>
                  <a:t>として内容の充実を図りながら、講座を開催した。</a:t>
                </a:r>
              </a:p>
              <a:p>
                <a:pPr>
                  <a:spcBef>
                    <a:spcPts val="600"/>
                  </a:spcBef>
                </a:pPr>
                <a:r>
                  <a:rPr lang="ja-JP" altLang="en-US" sz="1600" dirty="0" smtClean="0">
                    <a:solidFill>
                      <a:schemeClr val="tx1"/>
                    </a:solidFill>
                  </a:rPr>
                  <a:t>・</a:t>
                </a:r>
                <a:r>
                  <a:rPr lang="ja-JP" altLang="en-US" sz="1600" dirty="0">
                    <a:solidFill>
                      <a:schemeClr val="tx1"/>
                    </a:solidFill>
                  </a:rPr>
                  <a:t>公共スペースで緑化活動を行っている方々は、独学で限</a:t>
                </a:r>
                <a:r>
                  <a:rPr lang="ja-JP" altLang="en-US" sz="1600" dirty="0" smtClean="0">
                    <a:solidFill>
                      <a:schemeClr val="tx1"/>
                    </a:solidFill>
                  </a:rPr>
                  <a:t>ら　</a:t>
                </a:r>
                <a:endParaRPr lang="en-US" altLang="ja-JP" sz="1600" dirty="0" smtClean="0">
                  <a:solidFill>
                    <a:schemeClr val="tx1"/>
                  </a:solidFill>
                </a:endParaRPr>
              </a:p>
              <a:p>
                <a:r>
                  <a:rPr lang="ja-JP" altLang="en-US" sz="1600" dirty="0">
                    <a:solidFill>
                      <a:schemeClr val="tx1"/>
                    </a:solidFill>
                  </a:rPr>
                  <a:t>　</a:t>
                </a:r>
                <a:r>
                  <a:rPr lang="ja-JP" altLang="en-US" sz="1600" dirty="0" err="1" smtClean="0">
                    <a:solidFill>
                      <a:schemeClr val="tx1"/>
                    </a:solidFill>
                  </a:rPr>
                  <a:t>れた</a:t>
                </a:r>
                <a:r>
                  <a:rPr lang="ja-JP" altLang="en-US" sz="1600" dirty="0">
                    <a:solidFill>
                      <a:schemeClr val="tx1"/>
                    </a:solidFill>
                  </a:rPr>
                  <a:t>コミュニティで長い間活動されている方が多いので</a:t>
                </a:r>
                <a:r>
                  <a:rPr lang="ja-JP" altLang="en-US" sz="1600" dirty="0" smtClean="0">
                    <a:solidFill>
                      <a:schemeClr val="tx1"/>
                    </a:solidFill>
                  </a:rPr>
                  <a:t>、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講座</a:t>
                </a:r>
                <a:r>
                  <a:rPr lang="ja-JP" altLang="en-US" sz="1600" dirty="0">
                    <a:solidFill>
                      <a:schemeClr val="tx1"/>
                    </a:solidFill>
                  </a:rPr>
                  <a:t>に参加することは一定のハードルが存在すると考え</a:t>
                </a:r>
                <a:r>
                  <a:rPr lang="ja-JP" altLang="en-US" sz="1600" dirty="0" smtClean="0">
                    <a:solidFill>
                      <a:schemeClr val="tx1"/>
                    </a:solidFill>
                  </a:rPr>
                  <a:t>ら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れる</a:t>
                </a:r>
                <a:r>
                  <a:rPr lang="ja-JP" altLang="en-US" sz="1600" dirty="0">
                    <a:solidFill>
                      <a:schemeClr val="tx1"/>
                    </a:solidFill>
                  </a:rPr>
                  <a:t>。</a:t>
                </a:r>
              </a:p>
              <a:p>
                <a:pPr>
                  <a:spcBef>
                    <a:spcPts val="600"/>
                  </a:spcBef>
                </a:pPr>
                <a:r>
                  <a:rPr lang="ja-JP" altLang="en-US" sz="1600" dirty="0">
                    <a:solidFill>
                      <a:schemeClr val="tx1"/>
                    </a:solidFill>
                  </a:rPr>
                  <a:t>・今後は講座に参加したくなるメリットを提示できるよう</a:t>
                </a:r>
                <a:r>
                  <a:rPr lang="ja-JP" altLang="en-US" sz="1600" dirty="0" smtClean="0">
                    <a:solidFill>
                      <a:schemeClr val="tx1"/>
                    </a:solidFill>
                  </a:rPr>
                  <a:t>に</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内容</a:t>
                </a:r>
                <a:r>
                  <a:rPr lang="ja-JP" altLang="en-US" sz="1600" dirty="0">
                    <a:solidFill>
                      <a:schemeClr val="tx1"/>
                    </a:solidFill>
                  </a:rPr>
                  <a:t>を練り上げていく</a:t>
                </a:r>
                <a:r>
                  <a:rPr lang="ja-JP" altLang="en-US" sz="1600" dirty="0" smtClean="0">
                    <a:solidFill>
                      <a:schemeClr val="tx1"/>
                    </a:solidFill>
                  </a:rPr>
                  <a:t>。</a:t>
                </a:r>
                <a:endParaRPr lang="ja-JP" altLang="en-US" sz="1600" dirty="0">
                  <a:solidFill>
                    <a:schemeClr val="tx1"/>
                  </a:solidFill>
                </a:endParaRPr>
              </a:p>
            </p:txBody>
          </p:sp>
        </p:grpSp>
        <p:sp>
          <p:nvSpPr>
            <p:cNvPr id="33" name="正方形/長方形 32"/>
            <p:cNvSpPr/>
            <p:nvPr/>
          </p:nvSpPr>
          <p:spPr>
            <a:xfrm>
              <a:off x="3560920"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5" name="角丸四角形 34"/>
          <p:cNvSpPr/>
          <p:nvPr/>
        </p:nvSpPr>
        <p:spPr>
          <a:xfrm>
            <a:off x="10041559" y="2562020"/>
            <a:ext cx="487984" cy="1109721"/>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36" name="直線コネクタ 35"/>
          <p:cNvCxnSpPr/>
          <p:nvPr/>
        </p:nvCxnSpPr>
        <p:spPr>
          <a:xfrm>
            <a:off x="8989566" y="3926329"/>
            <a:ext cx="2897635" cy="0"/>
          </a:xfrm>
          <a:prstGeom prst="line">
            <a:avLst/>
          </a:prstGeom>
          <a:ln w="28575">
            <a:solidFill>
              <a:srgbClr val="A50021"/>
            </a:solidFill>
            <a:prstDash val="sysDot"/>
          </a:ln>
        </p:spPr>
        <p:style>
          <a:lnRef idx="1">
            <a:schemeClr val="accent1"/>
          </a:lnRef>
          <a:fillRef idx="0">
            <a:schemeClr val="accent1"/>
          </a:fillRef>
          <a:effectRef idx="0">
            <a:schemeClr val="accent1"/>
          </a:effectRef>
          <a:fontRef idx="minor">
            <a:schemeClr val="tx1"/>
          </a:fontRef>
        </p:style>
      </p:cxnSp>
      <p:sp>
        <p:nvSpPr>
          <p:cNvPr id="37" name="フローチャート: 他ページ結合子 11"/>
          <p:cNvSpPr/>
          <p:nvPr/>
        </p:nvSpPr>
        <p:spPr>
          <a:xfrm rot="16200000">
            <a:off x="7368233" y="2566496"/>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rgbClr val="A5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199593" y="3735137"/>
            <a:ext cx="2348789" cy="369233"/>
          </a:xfrm>
          <a:prstGeom prst="rect">
            <a:avLst/>
          </a:prstGeom>
          <a:solidFill>
            <a:srgbClr val="A50021"/>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2557687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9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98045" y="129080"/>
            <a:ext cx="3666388" cy="369332"/>
          </a:xfrm>
          <a:prstGeom prst="rect">
            <a:avLst/>
          </a:prstGeom>
        </p:spPr>
        <p:txBody>
          <a:bodyPr wrap="none">
            <a:spAutoFit/>
          </a:bodyPr>
          <a:lstStyle/>
          <a:p>
            <a:pPr algn="just">
              <a:spcAft>
                <a:spcPts val="0"/>
              </a:spcAft>
            </a:pPr>
            <a:r>
              <a:rPr lang="ja-JP" altLang="ja-JP" b="1" kern="100" spc="10" dirty="0">
                <a:solidFill>
                  <a:srgbClr val="000000"/>
                </a:solidFill>
                <a:latin typeface="游明朝" panose="02020400000000000000" pitchFamily="18" charset="-128"/>
                <a:cs typeface="ＭＳ 明朝" panose="02020609040205080304" pitchFamily="17" charset="-128"/>
              </a:rPr>
              <a:t>１．重点施策の進捗状況について</a:t>
            </a:r>
            <a:endParaRPr lang="ja-JP" altLang="ja-JP" sz="11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nvGrpSpPr>
          <p:cNvPr id="19" name="グループ化 18"/>
          <p:cNvGrpSpPr/>
          <p:nvPr/>
        </p:nvGrpSpPr>
        <p:grpSpPr>
          <a:xfrm>
            <a:off x="197377" y="498412"/>
            <a:ext cx="11783741" cy="6119469"/>
            <a:chOff x="298045" y="604405"/>
            <a:chExt cx="11783741" cy="6119469"/>
          </a:xfrm>
        </p:grpSpPr>
        <p:graphicFrame>
          <p:nvGraphicFramePr>
            <p:cNvPr id="35" name="グラフ 34"/>
            <p:cNvGraphicFramePr/>
            <p:nvPr>
              <p:extLst>
                <p:ext uri="{D42A27DB-BD31-4B8C-83A1-F6EECF244321}">
                  <p14:modId xmlns:p14="http://schemas.microsoft.com/office/powerpoint/2010/main" val="131551894"/>
                </p:ext>
              </p:extLst>
            </p:nvPr>
          </p:nvGraphicFramePr>
          <p:xfrm>
            <a:off x="9288029" y="2283495"/>
            <a:ext cx="2633980" cy="1536700"/>
          </p:xfrm>
          <a:graphic>
            <a:graphicData uri="http://schemas.openxmlformats.org/drawingml/2006/chart">
              <c:chart xmlns:c="http://schemas.openxmlformats.org/drawingml/2006/chart" xmlns:r="http://schemas.openxmlformats.org/officeDocument/2006/relationships" r:id="rId2"/>
            </a:graphicData>
          </a:graphic>
        </p:graphicFrame>
        <p:sp>
          <p:nvSpPr>
            <p:cNvPr id="36" name="角丸四角形 35"/>
            <p:cNvSpPr/>
            <p:nvPr/>
          </p:nvSpPr>
          <p:spPr>
            <a:xfrm>
              <a:off x="10225289" y="2613695"/>
              <a:ext cx="488950" cy="1268095"/>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8" name="グループ化 17"/>
            <p:cNvGrpSpPr/>
            <p:nvPr/>
          </p:nvGrpSpPr>
          <p:grpSpPr>
            <a:xfrm>
              <a:off x="298045" y="604405"/>
              <a:ext cx="11783741" cy="6119469"/>
              <a:chOff x="298045" y="604405"/>
              <a:chExt cx="11783741" cy="6119469"/>
            </a:xfrm>
          </p:grpSpPr>
          <p:grpSp>
            <p:nvGrpSpPr>
              <p:cNvPr id="17" name="グループ化 16"/>
              <p:cNvGrpSpPr/>
              <p:nvPr/>
            </p:nvGrpSpPr>
            <p:grpSpPr>
              <a:xfrm>
                <a:off x="298045" y="604405"/>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225987"/>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47846"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重点施策１ ｜ 森林被災地復旧への取組の推進</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ja-JP" sz="1600" dirty="0"/>
                      <a:t>平成</a:t>
                    </a:r>
                    <a:r>
                      <a:rPr lang="en-US" altLang="ja-JP" sz="1600" dirty="0"/>
                      <a:t>30</a:t>
                    </a:r>
                    <a:r>
                      <a:rPr lang="ja-JP" altLang="ja-JP" sz="1600" dirty="0"/>
                      <a:t>（</a:t>
                    </a:r>
                    <a:r>
                      <a:rPr lang="en-US" altLang="ja-JP" sz="1600" dirty="0"/>
                      <a:t>2018</a:t>
                    </a:r>
                    <a:r>
                      <a:rPr lang="ja-JP" altLang="ja-JP" sz="1600" dirty="0"/>
                      <a:t>）年の台風第</a:t>
                    </a:r>
                    <a:r>
                      <a:rPr lang="en-US" altLang="ja-JP" sz="1600" dirty="0"/>
                      <a:t>21</a:t>
                    </a:r>
                    <a:r>
                      <a:rPr lang="ja-JP" altLang="ja-JP" sz="1600" dirty="0"/>
                      <a:t>号により激甚災害指定を受けた森林被害について、国の「森林災害復旧事業」を活用し、被災森林の復旧に向け継続して取り組みます。また、残る被災森林において、関係団体と連携を図り、森林の再生に取り組みます。</a:t>
                    </a:r>
                    <a:endParaRPr kumimoji="1" lang="ja-JP" altLang="en-US" sz="1600" dirty="0"/>
                  </a:p>
                </p:txBody>
              </p:sp>
              <p:sp>
                <p:nvSpPr>
                  <p:cNvPr id="12" name="テキスト ボックス 11"/>
                  <p:cNvSpPr txBox="1"/>
                  <p:nvPr/>
                </p:nvSpPr>
                <p:spPr>
                  <a:xfrm>
                    <a:off x="298045" y="2394590"/>
                    <a:ext cx="2718263" cy="338554"/>
                  </a:xfrm>
                  <a:prstGeom prst="rect">
                    <a:avLst/>
                  </a:prstGeom>
                  <a:noFill/>
                </p:spPr>
                <p:txBody>
                  <a:bodyPr wrap="square" rtlCol="0">
                    <a:spAutoFit/>
                  </a:bodyPr>
                  <a:lstStyle/>
                  <a:p>
                    <a:r>
                      <a:rPr lang="ja-JP" altLang="ja-JP" sz="1600" b="1" dirty="0" smtClean="0"/>
                      <a:t>■</a:t>
                    </a:r>
                    <a:r>
                      <a:rPr lang="ja-JP" altLang="ja-JP" sz="1600" b="1" dirty="0"/>
                      <a:t>今後の被災森林復旧</a:t>
                    </a:r>
                    <a:r>
                      <a:rPr lang="ja-JP" altLang="ja-JP" sz="1600" b="1" dirty="0" smtClean="0"/>
                      <a:t>面積</a:t>
                    </a:r>
                    <a:endParaRPr kumimoji="1" lang="ja-JP" altLang="en-US" sz="1600" dirty="0"/>
                  </a:p>
                </p:txBody>
              </p:sp>
              <p:sp>
                <p:nvSpPr>
                  <p:cNvPr id="63" name="フローチャート: 他ページ結合子 11"/>
                  <p:cNvSpPr/>
                  <p:nvPr/>
                </p:nvSpPr>
                <p:spPr>
                  <a:xfrm rot="16200000">
                    <a:off x="1317461" y="2879909"/>
                    <a:ext cx="389015" cy="2311466"/>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315ha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415ha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226ha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・平成</a:t>
                    </a:r>
                    <a:r>
                      <a:rPr lang="en-US" altLang="ja-JP" sz="1600" dirty="0">
                        <a:solidFill>
                          <a:schemeClr val="tx1"/>
                        </a:solidFill>
                      </a:rPr>
                      <a:t>30</a:t>
                    </a:r>
                    <a:r>
                      <a:rPr lang="ja-JP" altLang="en-US" sz="1600" dirty="0">
                        <a:solidFill>
                          <a:schemeClr val="tx1"/>
                        </a:solidFill>
                      </a:rPr>
                      <a:t>年</a:t>
                    </a:r>
                    <a:r>
                      <a:rPr lang="en-US" altLang="ja-JP" sz="1600" dirty="0">
                        <a:solidFill>
                          <a:schemeClr val="tx1"/>
                        </a:solidFill>
                      </a:rPr>
                      <a:t>9</a:t>
                    </a:r>
                    <a:r>
                      <a:rPr lang="ja-JP" altLang="en-US" sz="1600" dirty="0">
                        <a:solidFill>
                          <a:schemeClr val="tx1"/>
                        </a:solidFill>
                      </a:rPr>
                      <a:t>月の台風第</a:t>
                    </a:r>
                    <a:r>
                      <a:rPr lang="en-US" altLang="ja-JP" sz="1600" dirty="0">
                        <a:solidFill>
                          <a:schemeClr val="tx1"/>
                        </a:solidFill>
                      </a:rPr>
                      <a:t>21</a:t>
                    </a:r>
                    <a:r>
                      <a:rPr lang="ja-JP" altLang="en-US" sz="1600" dirty="0">
                        <a:solidFill>
                          <a:schemeClr val="tx1"/>
                        </a:solidFill>
                      </a:rPr>
                      <a:t>号による風倒木被害を受けた</a:t>
                    </a:r>
                    <a:r>
                      <a:rPr lang="ja-JP" altLang="en-US" sz="1600" dirty="0" smtClean="0">
                        <a:solidFill>
                          <a:schemeClr val="tx1"/>
                        </a:solidFill>
                      </a:rPr>
                      <a:t>森林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の</a:t>
                    </a:r>
                    <a:r>
                      <a:rPr lang="ja-JP" altLang="en-US" sz="1600" dirty="0">
                        <a:solidFill>
                          <a:schemeClr val="tx1"/>
                        </a:solidFill>
                      </a:rPr>
                      <a:t>復旧及び二次</a:t>
                    </a:r>
                    <a:r>
                      <a:rPr lang="ja-JP" altLang="en-US" sz="1600" dirty="0" smtClean="0">
                        <a:solidFill>
                          <a:schemeClr val="tx1"/>
                        </a:solidFill>
                      </a:rPr>
                      <a:t>災害防止</a:t>
                    </a:r>
                    <a:r>
                      <a:rPr lang="ja-JP" altLang="en-US" sz="1600" dirty="0">
                        <a:solidFill>
                          <a:schemeClr val="tx1"/>
                        </a:solidFill>
                      </a:rPr>
                      <a:t>のため、集落や道路・河川付近</a:t>
                    </a:r>
                    <a:r>
                      <a:rPr lang="ja-JP" altLang="en-US" sz="1600" dirty="0" smtClean="0">
                        <a:solidFill>
                          <a:schemeClr val="tx1"/>
                        </a:solidFill>
                      </a:rPr>
                      <a:t>な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ど</a:t>
                    </a:r>
                    <a:r>
                      <a:rPr lang="ja-JP" altLang="en-US" sz="1600" dirty="0">
                        <a:solidFill>
                          <a:schemeClr val="tx1"/>
                        </a:solidFill>
                      </a:rPr>
                      <a:t>、優先度の高い</a:t>
                    </a:r>
                    <a:r>
                      <a:rPr lang="ja-JP" altLang="en-US" sz="1600" dirty="0" smtClean="0">
                        <a:solidFill>
                          <a:schemeClr val="tx1"/>
                        </a:solidFill>
                      </a:rPr>
                      <a:t>森林の復旧に向けて、大阪府森林</a:t>
                    </a:r>
                    <a:r>
                      <a:rPr lang="ja-JP" altLang="en-US" sz="1600" dirty="0" smtClean="0">
                        <a:solidFill>
                          <a:schemeClr val="tx1"/>
                        </a:solidFill>
                      </a:rPr>
                      <a:t>組合が </a:t>
                    </a:r>
                    <a:endParaRPr lang="en-US" altLang="ja-JP" sz="1600" dirty="0" smtClean="0">
                      <a:solidFill>
                        <a:schemeClr val="tx1"/>
                      </a:solidFill>
                    </a:endParaRPr>
                  </a:p>
                  <a:p>
                    <a:r>
                      <a:rPr lang="ja-JP" altLang="en-US" sz="1600" dirty="0" smtClean="0">
                        <a:solidFill>
                          <a:schemeClr val="tx1"/>
                        </a:solidFill>
                      </a:rPr>
                      <a:t>　実施</a:t>
                    </a:r>
                    <a:r>
                      <a:rPr lang="ja-JP" altLang="en-US" sz="1600" dirty="0" smtClean="0">
                        <a:solidFill>
                          <a:schemeClr val="tx1"/>
                        </a:solidFill>
                      </a:rPr>
                      <a:t>する「特定機能回復事業」について支援</a:t>
                    </a:r>
                    <a:r>
                      <a:rPr lang="ja-JP" altLang="en-US" sz="1600" dirty="0" smtClean="0">
                        <a:solidFill>
                          <a:schemeClr val="tx1"/>
                        </a:solidFill>
                      </a:rPr>
                      <a:t>した</a:t>
                    </a:r>
                    <a:r>
                      <a:rPr lang="ja-JP" altLang="en-US" sz="1600" dirty="0" smtClean="0">
                        <a:solidFill>
                          <a:schemeClr val="tx1"/>
                        </a:solidFill>
                      </a:rPr>
                      <a:t>。</a:t>
                    </a:r>
                    <a:endParaRPr lang="en-US" altLang="ja-JP" sz="1600" dirty="0" smtClean="0">
                      <a:solidFill>
                        <a:schemeClr val="tx1"/>
                      </a:solidFill>
                    </a:endParaRPr>
                  </a:p>
                  <a:p>
                    <a:pPr>
                      <a:spcBef>
                        <a:spcPts val="600"/>
                      </a:spcBef>
                    </a:pPr>
                    <a:r>
                      <a:rPr lang="ja-JP" altLang="en-US" sz="1600" dirty="0">
                        <a:solidFill>
                          <a:schemeClr val="tx1"/>
                        </a:solidFill>
                      </a:rPr>
                      <a:t>　</a:t>
                    </a:r>
                    <a:r>
                      <a:rPr lang="ja-JP" altLang="en-US" sz="1600" dirty="0" smtClean="0">
                        <a:solidFill>
                          <a:schemeClr val="tx1"/>
                        </a:solidFill>
                      </a:rPr>
                      <a:t>●</a:t>
                    </a:r>
                    <a:r>
                      <a:rPr lang="ja-JP" altLang="en-US" sz="1600" dirty="0">
                        <a:solidFill>
                          <a:schemeClr val="tx1"/>
                        </a:solidFill>
                      </a:rPr>
                      <a:t>被災森林の復旧</a:t>
                    </a:r>
                    <a:r>
                      <a:rPr lang="ja-JP" altLang="en-US" sz="1600" dirty="0" smtClean="0">
                        <a:solidFill>
                          <a:schemeClr val="tx1"/>
                        </a:solidFill>
                      </a:rPr>
                      <a:t>面積</a:t>
                    </a:r>
                    <a:r>
                      <a:rPr lang="ja-JP" altLang="en-US" sz="1600" dirty="0">
                        <a:solidFill>
                          <a:schemeClr val="tx1"/>
                        </a:solidFill>
                      </a:rPr>
                      <a:t>　</a:t>
                    </a:r>
                    <a:r>
                      <a:rPr lang="en-US" altLang="ja-JP" sz="1600" dirty="0" smtClean="0">
                        <a:solidFill>
                          <a:schemeClr val="tx1"/>
                        </a:solidFill>
                      </a:rPr>
                      <a:t>2ha</a:t>
                    </a:r>
                  </a:p>
                  <a:p>
                    <a:r>
                      <a:rPr lang="ja-JP" altLang="en-US" sz="1600" dirty="0" smtClean="0">
                        <a:solidFill>
                          <a:schemeClr val="tx1"/>
                        </a:solidFill>
                      </a:rPr>
                      <a:t>　</a:t>
                    </a:r>
                    <a:r>
                      <a:rPr lang="en-US" altLang="ja-JP" sz="1600" dirty="0" smtClean="0">
                        <a:solidFill>
                          <a:schemeClr val="tx1"/>
                        </a:solidFill>
                      </a:rPr>
                      <a:t>※</a:t>
                    </a:r>
                    <a:r>
                      <a:rPr lang="ja-JP" altLang="en-US" sz="1600" dirty="0">
                        <a:solidFill>
                          <a:schemeClr val="tx1"/>
                        </a:solidFill>
                      </a:rPr>
                      <a:t>延べ復旧完了面積　</a:t>
                    </a:r>
                    <a:r>
                      <a:rPr lang="en-US" altLang="ja-JP" sz="1600" dirty="0" smtClean="0">
                        <a:solidFill>
                          <a:schemeClr val="tx1"/>
                        </a:solidFill>
                      </a:rPr>
                      <a:t>226ha</a:t>
                    </a:r>
                    <a:r>
                      <a:rPr lang="ja-JP" altLang="en-US" sz="1600" dirty="0">
                        <a:solidFill>
                          <a:schemeClr val="tx1"/>
                        </a:solidFill>
                      </a:rPr>
                      <a:t> （市関連部分：</a:t>
                    </a:r>
                    <a:r>
                      <a:rPr lang="en-US" altLang="ja-JP" sz="1600" dirty="0">
                        <a:solidFill>
                          <a:schemeClr val="tx1"/>
                        </a:solidFill>
                      </a:rPr>
                      <a:t>134ha</a:t>
                    </a:r>
                    <a:r>
                      <a:rPr lang="ja-JP" altLang="en-US" sz="1600" dirty="0">
                        <a:solidFill>
                          <a:schemeClr val="tx1"/>
                        </a:solidFill>
                      </a:rPr>
                      <a:t>）</a:t>
                    </a:r>
                    <a:endParaRPr lang="en-US" altLang="ja-JP" sz="1600" dirty="0">
                      <a:solidFill>
                        <a:schemeClr val="tx1"/>
                      </a:solidFill>
                    </a:endParaRPr>
                  </a:p>
                </p:txBody>
              </p:sp>
              <p:cxnSp>
                <p:nvCxnSpPr>
                  <p:cNvPr id="84" name="直線コネクタ 83"/>
                  <p:cNvCxnSpPr/>
                  <p:nvPr/>
                </p:nvCxnSpPr>
                <p:spPr>
                  <a:xfrm>
                    <a:off x="2772345" y="4032326"/>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直線コネクタ 87"/>
                  <p:cNvCxnSpPr/>
                  <p:nvPr/>
                </p:nvCxnSpPr>
                <p:spPr>
                  <a:xfrm>
                    <a:off x="9090233" y="4032326"/>
                    <a:ext cx="2897635"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ja-JP" sz="1600" dirty="0">
                        <a:solidFill>
                          <a:schemeClr val="tx1"/>
                        </a:solidFill>
                      </a:rPr>
                      <a:t>・大阪府、高槻市及び大阪府森林組合の三者で事業地の選定</a:t>
                    </a:r>
                    <a:endParaRPr lang="en-US" altLang="ja-JP" sz="1600" dirty="0">
                      <a:solidFill>
                        <a:schemeClr val="tx1"/>
                      </a:solidFill>
                    </a:endParaRPr>
                  </a:p>
                  <a:p>
                    <a:r>
                      <a:rPr lang="ja-JP" altLang="en-US" sz="1600" dirty="0">
                        <a:solidFill>
                          <a:schemeClr val="tx1"/>
                        </a:solidFill>
                      </a:rPr>
                      <a:t>　</a:t>
                    </a:r>
                    <a:r>
                      <a:rPr lang="ja-JP" altLang="ja-JP" sz="1600" dirty="0">
                        <a:solidFill>
                          <a:schemeClr val="tx1"/>
                        </a:solidFill>
                      </a:rPr>
                      <a:t>等の調整を行った</a:t>
                    </a:r>
                    <a:r>
                      <a:rPr lang="ja-JP" altLang="ja-JP" sz="1600" dirty="0" smtClean="0">
                        <a:solidFill>
                          <a:schemeClr val="tx1"/>
                        </a:solidFill>
                      </a:rPr>
                      <a:t>。</a:t>
                    </a:r>
                    <a:endParaRPr lang="en-US" altLang="ja-JP" sz="1600" dirty="0" smtClean="0">
                      <a:solidFill>
                        <a:schemeClr val="tx1"/>
                      </a:solidFill>
                    </a:endParaRPr>
                  </a:p>
                  <a:p>
                    <a:pPr>
                      <a:spcBef>
                        <a:spcPts val="600"/>
                      </a:spcBef>
                    </a:pPr>
                    <a:r>
                      <a:rPr lang="ja-JP" altLang="ja-JP" sz="1600" dirty="0" smtClean="0">
                        <a:solidFill>
                          <a:schemeClr val="tx1"/>
                        </a:solidFill>
                      </a:rPr>
                      <a:t>・</a:t>
                    </a:r>
                    <a:r>
                      <a:rPr lang="ja-JP" altLang="en-US" sz="1600" dirty="0">
                        <a:solidFill>
                          <a:schemeClr val="tx1"/>
                        </a:solidFill>
                      </a:rPr>
                      <a:t>上記</a:t>
                    </a:r>
                    <a:r>
                      <a:rPr lang="ja-JP" altLang="ja-JP" sz="1600" dirty="0" smtClean="0">
                        <a:solidFill>
                          <a:schemeClr val="tx1"/>
                        </a:solidFill>
                      </a:rPr>
                      <a:t>各事業</a:t>
                    </a:r>
                    <a:r>
                      <a:rPr lang="ja-JP" altLang="ja-JP" sz="1600" dirty="0">
                        <a:solidFill>
                          <a:schemeClr val="tx1"/>
                        </a:solidFill>
                      </a:rPr>
                      <a:t>主体</a:t>
                    </a:r>
                    <a:r>
                      <a:rPr lang="ja-JP" altLang="ja-JP" sz="1600" dirty="0" smtClean="0">
                        <a:solidFill>
                          <a:schemeClr val="tx1"/>
                        </a:solidFill>
                      </a:rPr>
                      <a:t>が</a:t>
                    </a:r>
                    <a:r>
                      <a:rPr lang="ja-JP" altLang="en-US" sz="1600" dirty="0" smtClean="0">
                        <a:solidFill>
                          <a:schemeClr val="tx1"/>
                        </a:solidFill>
                      </a:rPr>
                      <a:t>協議した結果</a:t>
                    </a:r>
                    <a:r>
                      <a:rPr lang="ja-JP" altLang="ja-JP" sz="1600" dirty="0" smtClean="0">
                        <a:solidFill>
                          <a:schemeClr val="tx1"/>
                        </a:solidFill>
                      </a:rPr>
                      <a:t>、令和</a:t>
                    </a:r>
                    <a:r>
                      <a:rPr lang="en-US" altLang="ja-JP" sz="1600" dirty="0" smtClean="0">
                        <a:solidFill>
                          <a:schemeClr val="tx1"/>
                        </a:solidFill>
                      </a:rPr>
                      <a:t>6</a:t>
                    </a:r>
                    <a:r>
                      <a:rPr lang="ja-JP" altLang="ja-JP" sz="1600" dirty="0" smtClean="0">
                        <a:solidFill>
                          <a:schemeClr val="tx1"/>
                        </a:solidFill>
                      </a:rPr>
                      <a:t>年度は約</a:t>
                    </a:r>
                    <a:r>
                      <a:rPr lang="en-US" altLang="ja-JP" sz="1600" dirty="0" smtClean="0">
                        <a:solidFill>
                          <a:schemeClr val="tx1"/>
                        </a:solidFill>
                      </a:rPr>
                      <a:t>2ha</a:t>
                    </a:r>
                    <a:r>
                      <a:rPr lang="ja-JP" altLang="ja-JP" sz="1600" dirty="0" err="1" smtClean="0">
                        <a:solidFill>
                          <a:schemeClr val="tx1"/>
                        </a:solidFill>
                      </a:rPr>
                      <a:t>にとど</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まった。</a:t>
                    </a:r>
                  </a:p>
                  <a:p>
                    <a:pPr>
                      <a:spcBef>
                        <a:spcPts val="600"/>
                      </a:spcBef>
                    </a:pPr>
                    <a:r>
                      <a:rPr lang="ja-JP" altLang="ja-JP" sz="1600" dirty="0" smtClean="0">
                        <a:solidFill>
                          <a:schemeClr val="tx1"/>
                        </a:solidFill>
                      </a:rPr>
                      <a:t>・</a:t>
                    </a:r>
                    <a:r>
                      <a:rPr lang="ja-JP" altLang="ja-JP" sz="1600" dirty="0">
                        <a:solidFill>
                          <a:schemeClr val="tx1"/>
                        </a:solidFill>
                      </a:rPr>
                      <a:t>事業の進捗を上げるために、候補地の計画的な選定だけ</a:t>
                    </a:r>
                    <a:r>
                      <a:rPr lang="ja-JP" altLang="ja-JP" sz="1600" dirty="0" smtClean="0">
                        <a:solidFill>
                          <a:schemeClr val="tx1"/>
                        </a:solidFill>
                      </a:rPr>
                      <a:t>で</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なく</a:t>
                    </a:r>
                    <a:r>
                      <a:rPr lang="ja-JP" altLang="ja-JP" sz="1600" dirty="0">
                        <a:solidFill>
                          <a:schemeClr val="tx1"/>
                        </a:solidFill>
                      </a:rPr>
                      <a:t>、新たな国費の活用等の検討が必要となっている。</a:t>
                    </a:r>
                  </a:p>
                  <a:p>
                    <a:pPr>
                      <a:spcBef>
                        <a:spcPts val="600"/>
                      </a:spcBef>
                    </a:pPr>
                    <a:r>
                      <a:rPr lang="ja-JP" altLang="ja-JP" sz="1600" dirty="0" smtClean="0">
                        <a:solidFill>
                          <a:schemeClr val="tx1"/>
                        </a:solidFill>
                      </a:rPr>
                      <a:t>・</a:t>
                    </a:r>
                    <a:r>
                      <a:rPr lang="ja-JP" altLang="en-US" sz="1600" dirty="0">
                        <a:solidFill>
                          <a:schemeClr val="tx1"/>
                        </a:solidFill>
                      </a:rPr>
                      <a:t>被災</a:t>
                    </a:r>
                    <a:r>
                      <a:rPr lang="ja-JP" altLang="ja-JP" sz="1600" dirty="0" smtClean="0">
                        <a:solidFill>
                          <a:schemeClr val="tx1"/>
                        </a:solidFill>
                      </a:rPr>
                      <a:t>森林</a:t>
                    </a:r>
                    <a:r>
                      <a:rPr lang="ja-JP" altLang="ja-JP" sz="1600" dirty="0">
                        <a:solidFill>
                          <a:schemeClr val="tx1"/>
                        </a:solidFill>
                      </a:rPr>
                      <a:t>の早期復旧を図る</a:t>
                    </a:r>
                    <a:r>
                      <a:rPr lang="ja-JP" altLang="ja-JP" sz="1600" dirty="0" smtClean="0">
                        <a:solidFill>
                          <a:schemeClr val="tx1"/>
                        </a:solidFill>
                      </a:rPr>
                      <a:t>ため様々</a:t>
                    </a:r>
                    <a:r>
                      <a:rPr lang="ja-JP" altLang="ja-JP" sz="1600" dirty="0">
                        <a:solidFill>
                          <a:schemeClr val="tx1"/>
                        </a:solidFill>
                      </a:rPr>
                      <a:t>な国庫補助事業を</a:t>
                    </a:r>
                    <a:r>
                      <a:rPr lang="ja-JP" altLang="ja-JP" sz="1600" dirty="0" smtClean="0">
                        <a:solidFill>
                          <a:schemeClr val="tx1"/>
                        </a:solidFill>
                      </a:rPr>
                      <a:t>活用</a:t>
                    </a:r>
                    <a:r>
                      <a:rPr lang="en-US" altLang="ja-JP" sz="1600" dirty="0" smtClean="0">
                        <a:solidFill>
                          <a:schemeClr val="tx1"/>
                        </a:solidFill>
                      </a:rPr>
                      <a:t>  </a:t>
                    </a:r>
                  </a:p>
                  <a:p>
                    <a:r>
                      <a:rPr lang="ja-JP" altLang="en-US" sz="1600" dirty="0" smtClean="0">
                        <a:solidFill>
                          <a:schemeClr val="tx1"/>
                        </a:solidFill>
                      </a:rPr>
                      <a:t>　</a:t>
                    </a:r>
                    <a:r>
                      <a:rPr lang="ja-JP" altLang="ja-JP" sz="1600" dirty="0" smtClean="0">
                        <a:solidFill>
                          <a:schemeClr val="tx1"/>
                        </a:solidFill>
                      </a:rPr>
                      <a:t>し</a:t>
                    </a:r>
                    <a:r>
                      <a:rPr lang="ja-JP" altLang="ja-JP" sz="1600" dirty="0">
                        <a:solidFill>
                          <a:schemeClr val="tx1"/>
                        </a:solidFill>
                      </a:rPr>
                      <a:t>、森林整備を実施する大阪府森林組合を支援</a:t>
                    </a:r>
                    <a:r>
                      <a:rPr lang="ja-JP" altLang="ja-JP" sz="1600" dirty="0" smtClean="0">
                        <a:solidFill>
                          <a:schemeClr val="tx1"/>
                        </a:solidFill>
                      </a:rPr>
                      <a:t>していく。</a:t>
                    </a:r>
                    <a:endParaRPr lang="ja-JP" altLang="ja-JP" sz="1600" dirty="0">
                      <a:solidFill>
                        <a:schemeClr val="tx1"/>
                      </a:solidFill>
                    </a:endParaRPr>
                  </a:p>
                </p:txBody>
              </p:sp>
            </p:grpSp>
            <p:sp>
              <p:nvSpPr>
                <p:cNvPr id="33" name="正方形/長方形 32"/>
                <p:cNvSpPr/>
                <p:nvPr/>
              </p:nvSpPr>
              <p:spPr>
                <a:xfrm>
                  <a:off x="2944046"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800" kern="100" dirty="0">
                      <a:effectLst/>
                      <a:ea typeface="游ゴシック" panose="020B0400000000000000" pitchFamily="50" charset="-128"/>
                      <a:cs typeface="Times New Roman" panose="02020603050405020304" pitchFamily="18" charset="0"/>
                    </a:rPr>
                    <a:t>積み上げ実績</a:t>
                  </a:r>
                  <a:endParaRPr lang="ja-JP" sz="1050" kern="100" dirty="0">
                    <a:effectLst/>
                    <a:ea typeface="游明朝" panose="02020400000000000000" pitchFamily="18" charset="-128"/>
                    <a:cs typeface="Times New Roman" panose="02020603050405020304" pitchFamily="18" charset="0"/>
                  </a:endParaRPr>
                </a:p>
              </p:txBody>
            </p:sp>
            <p:sp>
              <p:nvSpPr>
                <p:cNvPr id="34" name="テキスト ボックス 135"/>
                <p:cNvSpPr txBox="1"/>
                <p:nvPr/>
              </p:nvSpPr>
              <p:spPr>
                <a:xfrm>
                  <a:off x="7128442" y="3125944"/>
                  <a:ext cx="2216057" cy="40513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ja-JP" sz="1400" b="1" dirty="0">
                      <a:effectLst/>
                      <a:ea typeface="游ゴシック" panose="020B0400000000000000" pitchFamily="50" charset="-128"/>
                      <a:cs typeface="ＭＳ Ｐゴシック" panose="020B0600070205080204" pitchFamily="50" charset="-128"/>
                    </a:rPr>
                    <a:t>■市関連部分｜</a:t>
                  </a:r>
                  <a:r>
                    <a:rPr lang="en-US" sz="1400" b="1" dirty="0">
                      <a:effectLst/>
                      <a:ea typeface="游ゴシック" panose="020B0400000000000000" pitchFamily="50" charset="-128"/>
                      <a:cs typeface="ＭＳ Ｐゴシック" panose="020B0600070205080204" pitchFamily="50" charset="-128"/>
                    </a:rPr>
                    <a:t>134ha</a:t>
                  </a:r>
                  <a:endParaRPr lang="ja-JP" sz="1600" dirty="0">
                    <a:effectLst/>
                    <a:ea typeface="ＭＳ Ｐゴシック" panose="020B0600070205080204" pitchFamily="50" charset="-128"/>
                    <a:cs typeface="ＭＳ Ｐゴシック" panose="020B0600070205080204" pitchFamily="50" charset="-128"/>
                  </a:endParaRPr>
                </a:p>
              </p:txBody>
            </p:sp>
          </p:grpSp>
          <p:sp>
            <p:nvSpPr>
              <p:cNvPr id="40" name="フローチャート: 他ページ結合子 11"/>
              <p:cNvSpPr/>
              <p:nvPr/>
            </p:nvSpPr>
            <p:spPr>
              <a:xfrm rot="16200000">
                <a:off x="7468900" y="2672493"/>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41" name="テキスト ボックス 10"/>
              <p:cNvSpPr txBox="1"/>
              <p:nvPr/>
            </p:nvSpPr>
            <p:spPr>
              <a:xfrm>
                <a:off x="6300260" y="3841134"/>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grpSp>
    </p:spTree>
    <p:extLst>
      <p:ext uri="{BB962C8B-B14F-4D97-AF65-F5344CB8AC3E}">
        <p14:creationId xmlns:p14="http://schemas.microsoft.com/office/powerpoint/2010/main" val="5461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グラフ 36"/>
          <p:cNvGraphicFramePr/>
          <p:nvPr>
            <p:extLst>
              <p:ext uri="{D42A27DB-BD31-4B8C-83A1-F6EECF244321}">
                <p14:modId xmlns:p14="http://schemas.microsoft.com/office/powerpoint/2010/main" val="74895056"/>
              </p:ext>
            </p:extLst>
          </p:nvPr>
        </p:nvGraphicFramePr>
        <p:xfrm>
          <a:off x="9187361" y="2168322"/>
          <a:ext cx="2633980" cy="1536700"/>
        </p:xfrm>
        <a:graphic>
          <a:graphicData uri="http://schemas.openxmlformats.org/drawingml/2006/chart">
            <c:chart xmlns:c="http://schemas.openxmlformats.org/drawingml/2006/chart" xmlns:r="http://schemas.openxmlformats.org/officeDocument/2006/relationships" r:id="rId2"/>
          </a:graphicData>
        </a:graphic>
      </p:graphicFrame>
      <p:sp>
        <p:nvSpPr>
          <p:cNvPr id="38" name="角丸四角形 37"/>
          <p:cNvSpPr/>
          <p:nvPr/>
        </p:nvSpPr>
        <p:spPr>
          <a:xfrm>
            <a:off x="10103666" y="2209597"/>
            <a:ext cx="488950" cy="1439545"/>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7" y="498412"/>
            <a:ext cx="11783741" cy="6204392"/>
            <a:chOff x="298045" y="604405"/>
            <a:chExt cx="11783741" cy="6204392"/>
          </a:xfrm>
        </p:grpSpPr>
        <p:grpSp>
          <p:nvGrpSpPr>
            <p:cNvPr id="3" name="グループ化 2"/>
            <p:cNvGrpSpPr/>
            <p:nvPr/>
          </p:nvGrpSpPr>
          <p:grpSpPr>
            <a:xfrm>
              <a:off x="298045" y="604405"/>
              <a:ext cx="11783741" cy="6204392"/>
              <a:chOff x="298045" y="604405"/>
              <a:chExt cx="11783741" cy="6204392"/>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225987"/>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重点施策２ ｜ 担い手の育成・確保、農地の集積・集約化の支援</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a:t>担い手の育成・確保とともに、人・農地プラン（現：地域計画）や農空間づくりプランの策定を推進し、営農が継続されるまちづくりに取り組み、遊休農地化の抑制を図ります。</a:t>
                </a:r>
                <a:endParaRPr kumimoji="1" lang="ja-JP" altLang="en-US" sz="1600" dirty="0"/>
              </a:p>
            </p:txBody>
          </p:sp>
          <p:sp>
            <p:nvSpPr>
              <p:cNvPr id="12" name="テキスト ボックス 11"/>
              <p:cNvSpPr txBox="1"/>
              <p:nvPr/>
            </p:nvSpPr>
            <p:spPr>
              <a:xfrm>
                <a:off x="298045" y="2394590"/>
                <a:ext cx="2718263" cy="338554"/>
              </a:xfrm>
              <a:prstGeom prst="rect">
                <a:avLst/>
              </a:prstGeom>
              <a:noFill/>
            </p:spPr>
            <p:txBody>
              <a:bodyPr wrap="square" rtlCol="0">
                <a:spAutoFit/>
              </a:bodyPr>
              <a:lstStyle/>
              <a:p>
                <a:r>
                  <a:rPr lang="ja-JP" altLang="ja-JP" sz="1600" b="1" dirty="0" smtClean="0"/>
                  <a:t>■</a:t>
                </a:r>
                <a:r>
                  <a:rPr lang="ja-JP" altLang="ja-JP" sz="1600" b="1" dirty="0"/>
                  <a:t>農用地利用集積面積</a:t>
                </a:r>
                <a:endParaRPr kumimoji="1" lang="ja-JP" altLang="en-US" sz="1400" dirty="0"/>
              </a:p>
            </p:txBody>
          </p:sp>
          <p:sp>
            <p:nvSpPr>
              <p:cNvPr id="63" name="フローチャート: 他ページ結合子 11"/>
              <p:cNvSpPr/>
              <p:nvPr/>
            </p:nvSpPr>
            <p:spPr>
              <a:xfrm rot="16200000">
                <a:off x="1323272" y="2756652"/>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723688"/>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20.7ha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21.7ha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27.4ha</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161421"/>
                <a:ext cx="5709006" cy="2647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・関係機関等との情報共有に努め、</a:t>
                </a:r>
                <a:r>
                  <a:rPr lang="ja-JP" altLang="en-US" sz="1400" dirty="0" smtClean="0">
                    <a:solidFill>
                      <a:schemeClr val="tx1"/>
                    </a:solidFill>
                  </a:rPr>
                  <a:t>新規就農を希望する方へのきめ細</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や</a:t>
                </a:r>
                <a:r>
                  <a:rPr lang="ja-JP" altLang="en-US" sz="1400" dirty="0" err="1" smtClean="0">
                    <a:solidFill>
                      <a:schemeClr val="tx1"/>
                    </a:solidFill>
                  </a:rPr>
                  <a:t>かな</a:t>
                </a:r>
                <a:r>
                  <a:rPr lang="ja-JP" altLang="en-US" sz="1400" dirty="0" smtClean="0">
                    <a:solidFill>
                      <a:schemeClr val="tx1"/>
                    </a:solidFill>
                  </a:rPr>
                  <a:t>相談対応により、今後</a:t>
                </a:r>
                <a:r>
                  <a:rPr lang="ja-JP" altLang="en-US" sz="1400" dirty="0">
                    <a:solidFill>
                      <a:schemeClr val="tx1"/>
                    </a:solidFill>
                  </a:rPr>
                  <a:t>の農用地利用集積面積増加を期待</a:t>
                </a:r>
                <a:r>
                  <a:rPr lang="ja-JP" altLang="en-US" sz="1400" dirty="0" smtClean="0">
                    <a:solidFill>
                      <a:schemeClr val="tx1"/>
                    </a:solidFill>
                  </a:rPr>
                  <a:t>でき</a:t>
                </a:r>
                <a:endParaRPr lang="en-US" altLang="ja-JP" sz="1400" dirty="0" smtClean="0">
                  <a:solidFill>
                    <a:schemeClr val="tx1"/>
                  </a:solidFill>
                </a:endParaRPr>
              </a:p>
              <a:p>
                <a:r>
                  <a:rPr lang="ja-JP" altLang="en-US" sz="1400" dirty="0">
                    <a:solidFill>
                      <a:schemeClr val="tx1"/>
                    </a:solidFill>
                  </a:rPr>
                  <a:t>　</a:t>
                </a:r>
                <a:r>
                  <a:rPr lang="ja-JP" altLang="en-US" sz="1400" dirty="0" err="1" smtClean="0">
                    <a:solidFill>
                      <a:schemeClr val="tx1"/>
                    </a:solidFill>
                  </a:rPr>
                  <a:t>る</a:t>
                </a:r>
                <a:r>
                  <a:rPr lang="ja-JP" altLang="en-US" sz="1400" dirty="0" smtClean="0">
                    <a:solidFill>
                      <a:schemeClr val="tx1"/>
                    </a:solidFill>
                  </a:rPr>
                  <a:t>人材発掘を行った。</a:t>
                </a:r>
              </a:p>
              <a:p>
                <a:pPr>
                  <a:spcBef>
                    <a:spcPts val="600"/>
                  </a:spcBef>
                </a:pPr>
                <a:r>
                  <a:rPr lang="ja-JP" altLang="en-US" sz="1400" dirty="0" smtClean="0">
                    <a:solidFill>
                      <a:schemeClr val="tx1"/>
                    </a:solidFill>
                  </a:rPr>
                  <a:t>　●</a:t>
                </a:r>
                <a:r>
                  <a:rPr lang="ja-JP" altLang="en-US" sz="1400" dirty="0">
                    <a:solidFill>
                      <a:schemeClr val="tx1"/>
                    </a:solidFill>
                  </a:rPr>
                  <a:t>相談件数　</a:t>
                </a:r>
                <a:r>
                  <a:rPr lang="en-US" altLang="ja-JP" sz="1400" dirty="0">
                    <a:solidFill>
                      <a:schemeClr val="tx1"/>
                    </a:solidFill>
                  </a:rPr>
                  <a:t>30</a:t>
                </a:r>
                <a:r>
                  <a:rPr lang="ja-JP" altLang="en-US" sz="1400" dirty="0" smtClean="0">
                    <a:solidFill>
                      <a:schemeClr val="tx1"/>
                    </a:solidFill>
                  </a:rPr>
                  <a:t>件</a:t>
                </a:r>
                <a:endParaRPr lang="ja-JP" altLang="en-US" sz="1400" dirty="0">
                  <a:solidFill>
                    <a:schemeClr val="tx1"/>
                  </a:solidFill>
                </a:endParaRPr>
              </a:p>
              <a:p>
                <a:pPr>
                  <a:spcBef>
                    <a:spcPts val="1200"/>
                  </a:spcBef>
                </a:pPr>
                <a:r>
                  <a:rPr lang="ja-JP" altLang="en-US" sz="1400" dirty="0">
                    <a:solidFill>
                      <a:schemeClr val="tx1"/>
                    </a:solidFill>
                  </a:rPr>
                  <a:t>・新規就農希望者等に農地中間管理機構（大阪府みどり</a:t>
                </a:r>
                <a:r>
                  <a:rPr lang="ja-JP" altLang="en-US" sz="1400" dirty="0" smtClean="0">
                    <a:solidFill>
                      <a:schemeClr val="tx1"/>
                    </a:solidFill>
                  </a:rPr>
                  <a:t>公社</a:t>
                </a:r>
                <a:r>
                  <a:rPr lang="ja-JP" altLang="en-US" sz="1400" dirty="0">
                    <a:solidFill>
                      <a:schemeClr val="tx1"/>
                    </a:solidFill>
                  </a:rPr>
                  <a:t>）を</a:t>
                </a:r>
                <a:r>
                  <a:rPr lang="ja-JP" altLang="en-US" sz="1400" dirty="0" smtClean="0">
                    <a:solidFill>
                      <a:schemeClr val="tx1"/>
                    </a:solidFill>
                  </a:rPr>
                  <a:t>介し　　</a:t>
                </a:r>
                <a:endParaRPr lang="en-US" altLang="ja-JP" sz="1400" dirty="0" smtClean="0">
                  <a:solidFill>
                    <a:schemeClr val="tx1"/>
                  </a:solidFill>
                </a:endParaRPr>
              </a:p>
              <a:p>
                <a:r>
                  <a:rPr lang="ja-JP" altLang="en-US" sz="1400" dirty="0">
                    <a:solidFill>
                      <a:schemeClr val="tx1"/>
                    </a:solidFill>
                  </a:rPr>
                  <a:t>　</a:t>
                </a:r>
                <a:r>
                  <a:rPr lang="ja-JP" altLang="en-US" sz="1400" dirty="0" err="1" smtClean="0">
                    <a:solidFill>
                      <a:schemeClr val="tx1"/>
                    </a:solidFill>
                  </a:rPr>
                  <a:t>た</a:t>
                </a:r>
                <a:r>
                  <a:rPr lang="ja-JP" altLang="en-US" sz="1400" dirty="0">
                    <a:solidFill>
                      <a:schemeClr val="tx1"/>
                    </a:solidFill>
                  </a:rPr>
                  <a:t>農地貸借を勧めるなど、地元実行組合や</a:t>
                </a:r>
                <a:r>
                  <a:rPr lang="ja-JP" altLang="en-US" sz="1400" dirty="0" smtClean="0">
                    <a:solidFill>
                      <a:schemeClr val="tx1"/>
                    </a:solidFill>
                  </a:rPr>
                  <a:t>関係機関</a:t>
                </a:r>
                <a:r>
                  <a:rPr lang="ja-JP" altLang="en-US" sz="1400" dirty="0">
                    <a:solidFill>
                      <a:schemeClr val="tx1"/>
                    </a:solidFill>
                  </a:rPr>
                  <a:t>を交え、農</a:t>
                </a:r>
                <a:r>
                  <a:rPr lang="ja-JP" altLang="en-US" sz="1400" dirty="0" smtClean="0">
                    <a:solidFill>
                      <a:schemeClr val="tx1"/>
                    </a:solidFill>
                  </a:rPr>
                  <a:t>用地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利用</a:t>
                </a:r>
                <a:r>
                  <a:rPr lang="ja-JP" altLang="en-US" sz="1400" dirty="0">
                    <a:solidFill>
                      <a:schemeClr val="tx1"/>
                    </a:solidFill>
                  </a:rPr>
                  <a:t>集積面積の増加に取り組んだ。</a:t>
                </a:r>
              </a:p>
              <a:p>
                <a:pPr>
                  <a:spcBef>
                    <a:spcPts val="600"/>
                  </a:spcBef>
                </a:pPr>
                <a:r>
                  <a:rPr lang="ja-JP" altLang="en-US" sz="1400" dirty="0" smtClean="0">
                    <a:solidFill>
                      <a:schemeClr val="tx1"/>
                    </a:solidFill>
                  </a:rPr>
                  <a:t>　●</a:t>
                </a:r>
                <a:r>
                  <a:rPr lang="ja-JP" altLang="en-US" sz="1400" dirty="0">
                    <a:solidFill>
                      <a:schemeClr val="tx1"/>
                    </a:solidFill>
                  </a:rPr>
                  <a:t>農用地利用集積面積　</a:t>
                </a:r>
                <a:r>
                  <a:rPr lang="en-US" altLang="ja-JP" sz="1400" dirty="0" smtClean="0">
                    <a:solidFill>
                      <a:schemeClr val="tx1"/>
                    </a:solidFill>
                  </a:rPr>
                  <a:t>27.4ha</a:t>
                </a:r>
                <a:endParaRPr lang="en-US" altLang="ja-JP" sz="1400" dirty="0">
                  <a:solidFill>
                    <a:schemeClr val="tx1"/>
                  </a:solidFill>
                </a:endParaRPr>
              </a:p>
              <a:p>
                <a:pPr>
                  <a:spcBef>
                    <a:spcPts val="1200"/>
                  </a:spcBef>
                </a:pPr>
                <a:r>
                  <a:rPr lang="ja-JP" altLang="en-US" sz="1400" dirty="0">
                    <a:solidFill>
                      <a:schemeClr val="tx1"/>
                    </a:solidFill>
                  </a:rPr>
                  <a:t>・農地の集積・集約に向けて、関係機関等と協議し、市内</a:t>
                </a:r>
                <a:r>
                  <a:rPr lang="en-US" altLang="ja-JP" sz="1400" dirty="0">
                    <a:solidFill>
                      <a:schemeClr val="tx1"/>
                    </a:solidFill>
                  </a:rPr>
                  <a:t>37</a:t>
                </a:r>
                <a:r>
                  <a:rPr lang="ja-JP" altLang="en-US" sz="1400" dirty="0">
                    <a:solidFill>
                      <a:schemeClr val="tx1"/>
                    </a:solidFill>
                  </a:rPr>
                  <a:t>地区</a:t>
                </a:r>
                <a:r>
                  <a:rPr lang="ja-JP" altLang="en-US" sz="1400" dirty="0" smtClean="0">
                    <a:solidFill>
                      <a:schemeClr val="tx1"/>
                    </a:solidFill>
                  </a:rPr>
                  <a:t>で </a:t>
                </a:r>
                <a:endParaRPr lang="en-US" altLang="ja-JP" sz="1400" dirty="0" smtClean="0">
                  <a:solidFill>
                    <a:schemeClr val="tx1"/>
                  </a:solidFill>
                </a:endParaRPr>
              </a:p>
              <a:p>
                <a:r>
                  <a:rPr lang="ja-JP" altLang="en-US" sz="1400" dirty="0" smtClean="0">
                    <a:solidFill>
                      <a:schemeClr val="tx1"/>
                    </a:solidFill>
                  </a:rPr>
                  <a:t>　地域</a:t>
                </a:r>
                <a:r>
                  <a:rPr lang="ja-JP" altLang="en-US" sz="1400" dirty="0">
                    <a:solidFill>
                      <a:schemeClr val="tx1"/>
                    </a:solidFill>
                  </a:rPr>
                  <a:t>計画（従来の人・農地プランに相当）を策定した。</a:t>
                </a:r>
              </a:p>
            </p:txBody>
          </p:sp>
          <p:cxnSp>
            <p:nvCxnSpPr>
              <p:cNvPr id="84" name="直線コネクタ 83"/>
              <p:cNvCxnSpPr/>
              <p:nvPr/>
            </p:nvCxnSpPr>
            <p:spPr>
              <a:xfrm>
                <a:off x="2772345" y="3914880"/>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161421"/>
                <a:ext cx="5781525" cy="2647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smtClean="0">
                    <a:solidFill>
                      <a:schemeClr val="tx1"/>
                    </a:solidFill>
                  </a:rPr>
                  <a:t>・</a:t>
                </a:r>
                <a:r>
                  <a:rPr lang="ja-JP" altLang="en-US" sz="1400" dirty="0">
                    <a:solidFill>
                      <a:schemeClr val="tx1"/>
                    </a:solidFill>
                  </a:rPr>
                  <a:t>新規就農者の人材発掘や農地斡旋など、就農にいたるまでの支援。</a:t>
                </a:r>
              </a:p>
              <a:p>
                <a:pPr>
                  <a:spcBef>
                    <a:spcPts val="600"/>
                  </a:spcBef>
                </a:pPr>
                <a:r>
                  <a:rPr lang="ja-JP" altLang="en-US" sz="1400" dirty="0">
                    <a:solidFill>
                      <a:schemeClr val="tx1"/>
                    </a:solidFill>
                  </a:rPr>
                  <a:t>・利用権設定期間満了を迎える農地の期間延長に向けた権利設定者</a:t>
                </a:r>
                <a:r>
                  <a:rPr lang="ja-JP" altLang="en-US" sz="1400" dirty="0" smtClean="0">
                    <a:solidFill>
                      <a:schemeClr val="tx1"/>
                    </a:solidFill>
                  </a:rPr>
                  <a:t>へ </a:t>
                </a:r>
                <a:endParaRPr lang="en-US" altLang="ja-JP" sz="1400" dirty="0" smtClean="0">
                  <a:solidFill>
                    <a:schemeClr val="tx1"/>
                  </a:solidFill>
                </a:endParaRPr>
              </a:p>
              <a:p>
                <a:r>
                  <a:rPr lang="ja-JP" altLang="en-US" sz="1400" dirty="0" smtClean="0">
                    <a:solidFill>
                      <a:schemeClr val="tx1"/>
                    </a:solidFill>
                  </a:rPr>
                  <a:t>　の</a:t>
                </a:r>
                <a:r>
                  <a:rPr lang="ja-JP" altLang="en-US" sz="1400" dirty="0">
                    <a:solidFill>
                      <a:schemeClr val="tx1"/>
                    </a:solidFill>
                  </a:rPr>
                  <a:t>働きかけ。</a:t>
                </a:r>
              </a:p>
              <a:p>
                <a:pPr>
                  <a:spcBef>
                    <a:spcPts val="600"/>
                  </a:spcBef>
                </a:pPr>
                <a:r>
                  <a:rPr lang="ja-JP" altLang="en-US" sz="1400" dirty="0">
                    <a:solidFill>
                      <a:schemeClr val="tx1"/>
                    </a:solidFill>
                  </a:rPr>
                  <a:t>・農業基盤保全事業（遊休農地対策事業）補助金を活用した遊休</a:t>
                </a:r>
                <a:r>
                  <a:rPr lang="ja-JP" altLang="en-US" sz="1400" dirty="0" smtClean="0">
                    <a:solidFill>
                      <a:schemeClr val="tx1"/>
                    </a:solidFill>
                  </a:rPr>
                  <a:t>農地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の</a:t>
                </a:r>
                <a:r>
                  <a:rPr lang="ja-JP" altLang="en-US" sz="1400" dirty="0">
                    <a:solidFill>
                      <a:schemeClr val="tx1"/>
                    </a:solidFill>
                  </a:rPr>
                  <a:t>解消</a:t>
                </a:r>
                <a:r>
                  <a:rPr lang="ja-JP" altLang="en-US" sz="1400" dirty="0" smtClean="0">
                    <a:solidFill>
                      <a:schemeClr val="tx1"/>
                    </a:solidFill>
                  </a:rPr>
                  <a:t>。</a:t>
                </a:r>
                <a:endParaRPr lang="en-US" altLang="ja-JP" sz="1400" dirty="0">
                  <a:solidFill>
                    <a:schemeClr val="tx1"/>
                  </a:solidFill>
                </a:endParaRPr>
              </a:p>
              <a:p>
                <a:pPr>
                  <a:spcBef>
                    <a:spcPts val="600"/>
                  </a:spcBef>
                </a:pPr>
                <a:r>
                  <a:rPr lang="ja-JP" altLang="en-US" sz="1400" dirty="0" smtClean="0">
                    <a:solidFill>
                      <a:schemeClr val="tx1"/>
                    </a:solidFill>
                  </a:rPr>
                  <a:t>・農業者の高齢化と後継者不足に伴い遊休農地の増加が見込まれる。</a:t>
                </a:r>
              </a:p>
              <a:p>
                <a:pPr>
                  <a:spcBef>
                    <a:spcPts val="600"/>
                  </a:spcBef>
                </a:pPr>
                <a:r>
                  <a:rPr lang="ja-JP" altLang="en-US" sz="1400" dirty="0" smtClean="0">
                    <a:solidFill>
                      <a:schemeClr val="tx1"/>
                    </a:solidFill>
                  </a:rPr>
                  <a:t>・</a:t>
                </a:r>
                <a:r>
                  <a:rPr lang="ja-JP" altLang="en-US" sz="1400" dirty="0">
                    <a:solidFill>
                      <a:schemeClr val="tx1"/>
                    </a:solidFill>
                  </a:rPr>
                  <a:t>課題を踏まえて担い手確保が必要であるため、新規就農希望者に</a:t>
                </a:r>
                <a:r>
                  <a:rPr lang="ja-JP" altLang="en-US" sz="1400" dirty="0" smtClean="0">
                    <a:solidFill>
                      <a:schemeClr val="tx1"/>
                    </a:solidFill>
                  </a:rPr>
                  <a:t>向　</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けて</a:t>
                </a:r>
                <a:r>
                  <a:rPr lang="ja-JP" altLang="en-US" sz="1400" dirty="0">
                    <a:solidFill>
                      <a:schemeClr val="tx1"/>
                    </a:solidFill>
                  </a:rPr>
                  <a:t>、きめ細かな相談対応や農地斡旋を引き続き行っていく。</a:t>
                </a:r>
              </a:p>
              <a:p>
                <a:pPr>
                  <a:spcBef>
                    <a:spcPts val="600"/>
                  </a:spcBef>
                </a:pPr>
                <a:r>
                  <a:rPr lang="ja-JP" altLang="en-US" sz="1400" dirty="0">
                    <a:solidFill>
                      <a:schemeClr val="tx1"/>
                    </a:solidFill>
                  </a:rPr>
                  <a:t>・新規就農者への支援の一環として、就農後の経営に対して国の</a:t>
                </a:r>
                <a:r>
                  <a:rPr lang="ja-JP" altLang="en-US" sz="1400" dirty="0" smtClean="0">
                    <a:solidFill>
                      <a:schemeClr val="tx1"/>
                    </a:solidFill>
                  </a:rPr>
                  <a:t>補助</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金</a:t>
                </a:r>
                <a:r>
                  <a:rPr lang="ja-JP" altLang="en-US" sz="1400" dirty="0">
                    <a:solidFill>
                      <a:schemeClr val="tx1"/>
                    </a:solidFill>
                  </a:rPr>
                  <a:t>活用に取り組む</a:t>
                </a:r>
                <a:r>
                  <a:rPr lang="ja-JP" altLang="en-US" sz="1400" dirty="0" smtClean="0">
                    <a:solidFill>
                      <a:schemeClr val="tx1"/>
                    </a:solidFill>
                  </a:rPr>
                  <a:t>。</a:t>
                </a:r>
              </a:p>
            </p:txBody>
          </p:sp>
        </p:grpSp>
        <p:sp>
          <p:nvSpPr>
            <p:cNvPr id="33" name="正方形/長方形 32"/>
            <p:cNvSpPr/>
            <p:nvPr/>
          </p:nvSpPr>
          <p:spPr>
            <a:xfrm>
              <a:off x="2523133"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cxnSp>
        <p:nvCxnSpPr>
          <p:cNvPr id="34" name="直線コネクタ 33"/>
          <p:cNvCxnSpPr/>
          <p:nvPr/>
        </p:nvCxnSpPr>
        <p:spPr>
          <a:xfrm>
            <a:off x="8989566" y="3808887"/>
            <a:ext cx="2897635"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5" name="フローチャート: 他ページ結合子 11"/>
          <p:cNvSpPr/>
          <p:nvPr/>
        </p:nvSpPr>
        <p:spPr>
          <a:xfrm rot="16200000">
            <a:off x="7368233" y="2449054"/>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6" name="テキスト ボックス 10"/>
          <p:cNvSpPr txBox="1"/>
          <p:nvPr/>
        </p:nvSpPr>
        <p:spPr>
          <a:xfrm>
            <a:off x="6199593" y="3617695"/>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629868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グラフ 33"/>
          <p:cNvGraphicFramePr/>
          <p:nvPr>
            <p:extLst>
              <p:ext uri="{D42A27DB-BD31-4B8C-83A1-F6EECF244321}">
                <p14:modId xmlns:p14="http://schemas.microsoft.com/office/powerpoint/2010/main" val="3010277259"/>
              </p:ext>
            </p:extLst>
          </p:nvPr>
        </p:nvGraphicFramePr>
        <p:xfrm>
          <a:off x="9187361" y="2168322"/>
          <a:ext cx="2633980" cy="1536700"/>
        </p:xfrm>
        <a:graphic>
          <a:graphicData uri="http://schemas.openxmlformats.org/drawingml/2006/chart">
            <c:chart xmlns:c="http://schemas.openxmlformats.org/drawingml/2006/chart" xmlns:r="http://schemas.openxmlformats.org/officeDocument/2006/relationships" r:id="rId2"/>
          </a:graphicData>
        </a:graphic>
      </p:graphicFrame>
      <p:sp>
        <p:nvSpPr>
          <p:cNvPr id="35" name="角丸四角形 34"/>
          <p:cNvSpPr/>
          <p:nvPr/>
        </p:nvSpPr>
        <p:spPr>
          <a:xfrm>
            <a:off x="10186851" y="2330247"/>
            <a:ext cx="488950" cy="1332230"/>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225987"/>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重点施策３ ｜ 芥川創生基本構想に基づく「ひとと魚にやさしい川づくり」</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芥川創生基本構想に基づき、市民協働による川づくりに取り組みます。</a:t>
                </a:r>
                <a:endParaRPr kumimoji="1" lang="ja-JP" altLang="en-US" sz="1600" dirty="0"/>
              </a:p>
            </p:txBody>
          </p:sp>
          <p:sp>
            <p:nvSpPr>
              <p:cNvPr id="12" name="テキスト ボックス 11"/>
              <p:cNvSpPr txBox="1"/>
              <p:nvPr/>
            </p:nvSpPr>
            <p:spPr>
              <a:xfrm>
                <a:off x="298045" y="2394590"/>
                <a:ext cx="3023826" cy="338554"/>
              </a:xfrm>
              <a:prstGeom prst="rect">
                <a:avLst/>
              </a:prstGeom>
              <a:noFill/>
            </p:spPr>
            <p:txBody>
              <a:bodyPr wrap="square" rtlCol="0">
                <a:spAutoFit/>
              </a:bodyPr>
              <a:lstStyle/>
              <a:p>
                <a:r>
                  <a:rPr lang="ja-JP" altLang="ja-JP" sz="1600" b="1" dirty="0" smtClean="0"/>
                  <a:t>■</a:t>
                </a:r>
                <a:r>
                  <a:rPr lang="ja-JP" altLang="en-US" sz="1600" b="1" dirty="0" smtClean="0"/>
                  <a:t>イベント</a:t>
                </a:r>
                <a:r>
                  <a:rPr lang="ja-JP" altLang="en-US" sz="1600" b="1" dirty="0"/>
                  <a:t>・活動の参加者数</a:t>
                </a:r>
                <a:endParaRPr kumimoji="1" lang="ja-JP" altLang="en-US" sz="14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1,000</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1,000</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808</a:t>
                </a:r>
                <a:r>
                  <a:rPr lang="ja-JP" altLang="en-US" sz="1600" b="1" kern="100" dirty="0">
                    <a:latin typeface="游ゴシック" panose="020B0400000000000000" pitchFamily="50" charset="-128"/>
                    <a:cs typeface="Times New Roman" panose="02020603050405020304" pitchFamily="18" charset="0"/>
                  </a:rPr>
                  <a:t>人</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行政や市民団体で組織している芥川・ひとと魚に</a:t>
                </a:r>
                <a:r>
                  <a:rPr lang="ja-JP" altLang="en-US" sz="1600" dirty="0" smtClean="0">
                    <a:solidFill>
                      <a:schemeClr val="tx1"/>
                    </a:solidFill>
                  </a:rPr>
                  <a:t>やさしい </a:t>
                </a:r>
                <a:endParaRPr lang="en-US" altLang="ja-JP" sz="1600" dirty="0" smtClean="0">
                  <a:solidFill>
                    <a:schemeClr val="tx1"/>
                  </a:solidFill>
                </a:endParaRPr>
              </a:p>
              <a:p>
                <a:r>
                  <a:rPr lang="ja-JP" altLang="en-US" sz="1600" dirty="0" smtClean="0">
                    <a:solidFill>
                      <a:schemeClr val="tx1"/>
                    </a:solidFill>
                  </a:rPr>
                  <a:t>　川づくり</a:t>
                </a:r>
                <a:r>
                  <a:rPr lang="ja-JP" altLang="en-US" sz="1600" dirty="0">
                    <a:solidFill>
                      <a:schemeClr val="tx1"/>
                    </a:solidFill>
                  </a:rPr>
                  <a:t>ネットワークによって、芥川における魚道の</a:t>
                </a:r>
                <a:r>
                  <a:rPr lang="ja-JP" altLang="en-US" sz="1600" dirty="0" smtClean="0">
                    <a:solidFill>
                      <a:schemeClr val="tx1"/>
                    </a:solidFill>
                  </a:rPr>
                  <a:t>定期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的</a:t>
                </a:r>
                <a:r>
                  <a:rPr lang="ja-JP" altLang="en-US" sz="1600" dirty="0">
                    <a:solidFill>
                      <a:schemeClr val="tx1"/>
                    </a:solidFill>
                  </a:rPr>
                  <a:t>なメンテナンスや特定外来生物ミズヒマワリの</a:t>
                </a:r>
                <a:r>
                  <a:rPr lang="ja-JP" altLang="en-US" sz="1600" dirty="0" smtClean="0">
                    <a:solidFill>
                      <a:schemeClr val="tx1"/>
                    </a:solidFill>
                  </a:rPr>
                  <a:t>パトロー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ル</a:t>
                </a:r>
                <a:r>
                  <a:rPr lang="ja-JP" altLang="en-US" sz="1600" dirty="0">
                    <a:solidFill>
                      <a:schemeClr val="tx1"/>
                    </a:solidFill>
                  </a:rPr>
                  <a:t>と駆除を実施</a:t>
                </a:r>
                <a:r>
                  <a:rPr lang="ja-JP" altLang="en-US" sz="1600" dirty="0" smtClean="0">
                    <a:solidFill>
                      <a:schemeClr val="tx1"/>
                    </a:solidFill>
                  </a:rPr>
                  <a:t>。</a:t>
                </a:r>
                <a:endParaRPr lang="ja-JP" altLang="en-US" sz="1600" dirty="0">
                  <a:solidFill>
                    <a:schemeClr val="tx1"/>
                  </a:solidFill>
                </a:endParaRPr>
              </a:p>
              <a:p>
                <a:pPr>
                  <a:spcBef>
                    <a:spcPts val="1200"/>
                  </a:spcBef>
                </a:pPr>
                <a:r>
                  <a:rPr lang="ja-JP" altLang="en-US" sz="1600" dirty="0">
                    <a:solidFill>
                      <a:schemeClr val="tx1"/>
                    </a:solidFill>
                  </a:rPr>
                  <a:t>・芥川での市民参加型のイベントとして、「淀川・芥川</a:t>
                </a:r>
                <a:r>
                  <a:rPr lang="ja-JP" altLang="en-US" sz="1600" dirty="0" smtClean="0">
                    <a:solidFill>
                      <a:schemeClr val="tx1"/>
                    </a:solidFill>
                  </a:rPr>
                  <a:t>ク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リーンアップ</a:t>
                </a:r>
                <a:r>
                  <a:rPr lang="ja-JP" altLang="en-US" sz="1600" dirty="0">
                    <a:solidFill>
                      <a:schemeClr val="tx1"/>
                    </a:solidFill>
                  </a:rPr>
                  <a:t>大作戦」や「水辺の楽校」などを開催。</a:t>
                </a:r>
              </a:p>
              <a:p>
                <a:pPr>
                  <a:spcBef>
                    <a:spcPts val="600"/>
                  </a:spcBef>
                </a:pPr>
                <a:r>
                  <a:rPr lang="ja-JP" altLang="en-US" sz="1600" dirty="0" smtClean="0">
                    <a:solidFill>
                      <a:schemeClr val="tx1"/>
                    </a:solidFill>
                  </a:rPr>
                  <a:t>　●</a:t>
                </a:r>
                <a:r>
                  <a:rPr lang="ja-JP" altLang="en-US" sz="1600" dirty="0">
                    <a:solidFill>
                      <a:schemeClr val="tx1"/>
                    </a:solidFill>
                  </a:rPr>
                  <a:t>イベント参加人数　</a:t>
                </a:r>
                <a:r>
                  <a:rPr lang="en-US" altLang="ja-JP" sz="1600" dirty="0">
                    <a:solidFill>
                      <a:schemeClr val="tx1"/>
                    </a:solidFill>
                  </a:rPr>
                  <a:t>808</a:t>
                </a:r>
                <a:r>
                  <a:rPr lang="ja-JP" altLang="en-US" sz="1600" dirty="0">
                    <a:solidFill>
                      <a:schemeClr val="tx1"/>
                    </a:solidFill>
                  </a:rPr>
                  <a:t>人</a:t>
                </a:r>
              </a:p>
            </p:txBody>
          </p:sp>
          <p:cxnSp>
            <p:nvCxnSpPr>
              <p:cNvPr id="84" name="直線コネクタ 83"/>
              <p:cNvCxnSpPr/>
              <p:nvPr/>
            </p:nvCxnSpPr>
            <p:spPr>
              <a:xfrm>
                <a:off x="2772345" y="4032326"/>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昨年度中止になったイベント（魅力発見！芥川</a:t>
                </a:r>
                <a:r>
                  <a:rPr lang="ja-JP" altLang="en-US" sz="1600" dirty="0" smtClean="0">
                    <a:solidFill>
                      <a:schemeClr val="tx1"/>
                    </a:solidFill>
                  </a:rPr>
                  <a:t>ウォーキン </a:t>
                </a:r>
                <a:endParaRPr lang="en-US" altLang="ja-JP" sz="1600" dirty="0" smtClean="0">
                  <a:solidFill>
                    <a:schemeClr val="tx1"/>
                  </a:solidFill>
                </a:endParaRPr>
              </a:p>
              <a:p>
                <a:r>
                  <a:rPr lang="ja-JP" altLang="en-US" sz="1600" dirty="0" smtClean="0">
                    <a:solidFill>
                      <a:schemeClr val="tx1"/>
                    </a:solidFill>
                  </a:rPr>
                  <a:t>　グ</a:t>
                </a:r>
                <a:r>
                  <a:rPr lang="ja-JP" altLang="en-US" sz="1600" dirty="0">
                    <a:solidFill>
                      <a:schemeClr val="tx1"/>
                    </a:solidFill>
                  </a:rPr>
                  <a:t>、水辺</a:t>
                </a:r>
                <a:r>
                  <a:rPr lang="ja-JP" altLang="en-US" sz="1600" dirty="0" smtClean="0">
                    <a:solidFill>
                      <a:schemeClr val="tx1"/>
                    </a:solidFill>
                  </a:rPr>
                  <a:t>の楽校</a:t>
                </a:r>
                <a:r>
                  <a:rPr lang="ja-JP" altLang="en-US" sz="1600" dirty="0">
                    <a:solidFill>
                      <a:schemeClr val="tx1"/>
                    </a:solidFill>
                  </a:rPr>
                  <a:t>（芥川小学校））が実施できたことや、</a:t>
                </a:r>
                <a:r>
                  <a:rPr lang="ja-JP" altLang="en-US" sz="1600" dirty="0" smtClean="0">
                    <a:solidFill>
                      <a:schemeClr val="tx1"/>
                    </a:solidFill>
                  </a:rPr>
                  <a:t>芥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川</a:t>
                </a:r>
                <a:r>
                  <a:rPr lang="ja-JP" altLang="en-US" sz="1600" dirty="0">
                    <a:solidFill>
                      <a:schemeClr val="tx1"/>
                    </a:solidFill>
                  </a:rPr>
                  <a:t>講座の参加者が増加したため</a:t>
                </a:r>
                <a:r>
                  <a:rPr lang="ja-JP" altLang="en-US" sz="1600" dirty="0" smtClean="0">
                    <a:solidFill>
                      <a:schemeClr val="tx1"/>
                    </a:solidFill>
                  </a:rPr>
                  <a:t>。</a:t>
                </a:r>
                <a:endParaRPr lang="en-US" altLang="ja-JP" sz="1600" dirty="0" smtClean="0">
                  <a:solidFill>
                    <a:schemeClr val="tx1"/>
                  </a:solidFill>
                </a:endParaRPr>
              </a:p>
              <a:p>
                <a:pPr>
                  <a:spcBef>
                    <a:spcPts val="600"/>
                  </a:spcBef>
                </a:pPr>
                <a:r>
                  <a:rPr lang="ja-JP" altLang="en-US" sz="1600" dirty="0">
                    <a:solidFill>
                      <a:schemeClr val="tx1"/>
                    </a:solidFill>
                  </a:rPr>
                  <a:t>・市民団体のメンバーの高齢化が進むなど、イベント運営</a:t>
                </a:r>
                <a:r>
                  <a:rPr lang="ja-JP" altLang="en-US" sz="1600" dirty="0" smtClean="0">
                    <a:solidFill>
                      <a:schemeClr val="tx1"/>
                    </a:solidFill>
                  </a:rPr>
                  <a:t>の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担い手</a:t>
                </a:r>
                <a:r>
                  <a:rPr lang="ja-JP" altLang="en-US" sz="1600" dirty="0">
                    <a:solidFill>
                      <a:schemeClr val="tx1"/>
                    </a:solidFill>
                  </a:rPr>
                  <a:t>が不足しているため、幅広い世代に川づくりに</a:t>
                </a:r>
                <a:r>
                  <a:rPr lang="ja-JP" altLang="en-US" sz="1600" dirty="0" smtClean="0">
                    <a:solidFill>
                      <a:schemeClr val="tx1"/>
                    </a:solidFill>
                  </a:rPr>
                  <a:t>興味　</a:t>
                </a:r>
                <a:endParaRPr lang="en-US" altLang="ja-JP" sz="1600" dirty="0" smtClean="0">
                  <a:solidFill>
                    <a:schemeClr val="tx1"/>
                  </a:solidFill>
                </a:endParaRPr>
              </a:p>
              <a:p>
                <a:r>
                  <a:rPr lang="ja-JP" altLang="en-US" sz="1600" dirty="0" smtClean="0">
                    <a:solidFill>
                      <a:schemeClr val="tx1"/>
                    </a:solidFill>
                  </a:rPr>
                  <a:t>　や関心を</a:t>
                </a:r>
                <a:r>
                  <a:rPr lang="ja-JP" altLang="en-US" sz="1600" dirty="0">
                    <a:solidFill>
                      <a:schemeClr val="tx1"/>
                    </a:solidFill>
                  </a:rPr>
                  <a:t>もってもらえるようイベントの内容を充実</a:t>
                </a:r>
                <a:r>
                  <a:rPr lang="ja-JP" altLang="en-US" sz="1600" dirty="0" smtClean="0">
                    <a:solidFill>
                      <a:schemeClr val="tx1"/>
                    </a:solidFill>
                  </a:rPr>
                  <a:t>させて </a:t>
                </a:r>
                <a:endParaRPr lang="en-US" altLang="ja-JP" sz="1600" dirty="0" smtClean="0">
                  <a:solidFill>
                    <a:schemeClr val="tx1"/>
                  </a:solidFill>
                </a:endParaRPr>
              </a:p>
              <a:p>
                <a:r>
                  <a:rPr lang="ja-JP" altLang="en-US" sz="1600" dirty="0" smtClean="0">
                    <a:solidFill>
                      <a:schemeClr val="tx1"/>
                    </a:solidFill>
                  </a:rPr>
                  <a:t>　市民</a:t>
                </a:r>
                <a:r>
                  <a:rPr lang="ja-JP" altLang="en-US" sz="1600" dirty="0">
                    <a:solidFill>
                      <a:schemeClr val="tx1"/>
                    </a:solidFill>
                  </a:rPr>
                  <a:t>団体への参加を促進する</a:t>
                </a:r>
                <a:r>
                  <a:rPr lang="ja-JP" altLang="en-US" sz="1600" dirty="0" smtClean="0">
                    <a:solidFill>
                      <a:schemeClr val="tx1"/>
                    </a:solidFill>
                  </a:rPr>
                  <a:t>。</a:t>
                </a:r>
              </a:p>
            </p:txBody>
          </p:sp>
        </p:grpSp>
        <p:sp>
          <p:nvSpPr>
            <p:cNvPr id="33" name="正方形/長方形 32"/>
            <p:cNvSpPr/>
            <p:nvPr/>
          </p:nvSpPr>
          <p:spPr>
            <a:xfrm>
              <a:off x="3139988"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cxnSp>
        <p:nvCxnSpPr>
          <p:cNvPr id="36" name="直線コネクタ 35"/>
          <p:cNvCxnSpPr/>
          <p:nvPr/>
        </p:nvCxnSpPr>
        <p:spPr>
          <a:xfrm>
            <a:off x="8989565" y="3926333"/>
            <a:ext cx="2897635"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7"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8" name="テキスト ボックス 10"/>
          <p:cNvSpPr txBox="1"/>
          <p:nvPr/>
        </p:nvSpPr>
        <p:spPr>
          <a:xfrm>
            <a:off x="6199592" y="3735141"/>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3388081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p:cNvSpPr/>
          <p:nvPr/>
        </p:nvSpPr>
        <p:spPr>
          <a:xfrm>
            <a:off x="252209" y="4186326"/>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・関係機関や地元団体等と連携し、地元団体によって行われ　</a:t>
            </a:r>
            <a:endParaRPr lang="en-US" altLang="ja-JP" sz="1600" dirty="0">
              <a:solidFill>
                <a:schemeClr val="tx1"/>
              </a:solidFill>
            </a:endParaRPr>
          </a:p>
          <a:p>
            <a:r>
              <a:rPr lang="ja-JP" altLang="en-US" sz="1600" dirty="0">
                <a:solidFill>
                  <a:schemeClr val="tx1"/>
                </a:solidFill>
              </a:rPr>
              <a:t>　</a:t>
            </a:r>
            <a:r>
              <a:rPr lang="ja-JP" altLang="en-US" sz="1600" dirty="0" err="1">
                <a:solidFill>
                  <a:schemeClr val="tx1"/>
                </a:solidFill>
              </a:rPr>
              <a:t>る</a:t>
            </a:r>
            <a:r>
              <a:rPr lang="ja-JP" altLang="en-US" sz="1600" dirty="0">
                <a:solidFill>
                  <a:schemeClr val="tx1"/>
                </a:solidFill>
              </a:rPr>
              <a:t>ヨシ原焼きに対する支援、ヨシの生育に悪影響を及ぼす　</a:t>
            </a:r>
            <a:endParaRPr lang="en-US" altLang="ja-JP" sz="1600" dirty="0">
              <a:solidFill>
                <a:schemeClr val="tx1"/>
              </a:solidFill>
            </a:endParaRPr>
          </a:p>
          <a:p>
            <a:r>
              <a:rPr lang="ja-JP" altLang="en-US" sz="1600" dirty="0">
                <a:solidFill>
                  <a:schemeClr val="tx1"/>
                </a:solidFill>
              </a:rPr>
              <a:t>　つる草の駆除活動への協力やヨシの生育状況の調査を通し　</a:t>
            </a:r>
            <a:endParaRPr lang="en-US" altLang="ja-JP" sz="1600" dirty="0">
              <a:solidFill>
                <a:schemeClr val="tx1"/>
              </a:solidFill>
            </a:endParaRPr>
          </a:p>
          <a:p>
            <a:r>
              <a:rPr lang="ja-JP" altLang="en-US" sz="1600" dirty="0">
                <a:solidFill>
                  <a:schemeClr val="tx1"/>
                </a:solidFill>
              </a:rPr>
              <a:t>　て、ヨシ原の保全を図ることができた。</a:t>
            </a:r>
            <a:endParaRPr lang="en-US" altLang="ja-JP" sz="1600" dirty="0">
              <a:solidFill>
                <a:schemeClr val="tx1"/>
              </a:solidFill>
            </a:endParaRPr>
          </a:p>
          <a:p>
            <a:pPr>
              <a:spcBef>
                <a:spcPts val="600"/>
              </a:spcBef>
            </a:pPr>
            <a:r>
              <a:rPr lang="ja-JP" altLang="en-US" sz="1600" dirty="0">
                <a:solidFill>
                  <a:schemeClr val="tx1"/>
                </a:solidFill>
              </a:rPr>
              <a:t>　●生育状況調査　６回</a:t>
            </a:r>
          </a:p>
          <a:p>
            <a:pPr>
              <a:spcBef>
                <a:spcPts val="1200"/>
              </a:spcBef>
            </a:pPr>
            <a:r>
              <a:rPr lang="ja-JP" altLang="en-US" sz="1600" dirty="0" smtClean="0">
                <a:solidFill>
                  <a:schemeClr val="tx1"/>
                </a:solidFill>
              </a:rPr>
              <a:t>・</a:t>
            </a:r>
            <a:r>
              <a:rPr lang="ja-JP" altLang="en-US" sz="1600" dirty="0">
                <a:solidFill>
                  <a:schemeClr val="tx1"/>
                </a:solidFill>
              </a:rPr>
              <a:t>令和４年度から開始したヨシの生育状況調査により、各調　</a:t>
            </a:r>
            <a:endParaRPr lang="en-US" altLang="ja-JP" sz="1600" dirty="0">
              <a:solidFill>
                <a:schemeClr val="tx1"/>
              </a:solidFill>
            </a:endParaRPr>
          </a:p>
          <a:p>
            <a:r>
              <a:rPr lang="ja-JP" altLang="en-US" sz="1600" dirty="0">
                <a:solidFill>
                  <a:schemeClr val="tx1"/>
                </a:solidFill>
              </a:rPr>
              <a:t>　査区画において毎年同様の改善傾向が確認された。</a:t>
            </a:r>
          </a:p>
        </p:txBody>
      </p:sp>
      <p:graphicFrame>
        <p:nvGraphicFramePr>
          <p:cNvPr id="36" name="グラフ 35"/>
          <p:cNvGraphicFramePr/>
          <p:nvPr>
            <p:extLst>
              <p:ext uri="{D42A27DB-BD31-4B8C-83A1-F6EECF244321}">
                <p14:modId xmlns:p14="http://schemas.microsoft.com/office/powerpoint/2010/main" val="174286051"/>
              </p:ext>
            </p:extLst>
          </p:nvPr>
        </p:nvGraphicFramePr>
        <p:xfrm>
          <a:off x="9186829" y="2168322"/>
          <a:ext cx="2633980" cy="1536700"/>
        </p:xfrm>
        <a:graphic>
          <a:graphicData uri="http://schemas.openxmlformats.org/drawingml/2006/chart">
            <c:chart xmlns:c="http://schemas.openxmlformats.org/drawingml/2006/chart" xmlns:r="http://schemas.openxmlformats.org/officeDocument/2006/relationships" r:id="rId2"/>
          </a:graphicData>
        </a:graphic>
      </p:graphicFrame>
      <p:sp>
        <p:nvSpPr>
          <p:cNvPr id="37" name="角丸四角形 36"/>
          <p:cNvSpPr/>
          <p:nvPr/>
        </p:nvSpPr>
        <p:spPr>
          <a:xfrm>
            <a:off x="10105039" y="2590597"/>
            <a:ext cx="488950" cy="1058545"/>
          </a:xfrm>
          <a:prstGeom prst="roundRect">
            <a:avLst>
              <a:gd name="adj" fmla="val 2381"/>
            </a:avLst>
          </a:prstGeom>
          <a:noFill/>
          <a:ln w="19050">
            <a:solidFill>
              <a:schemeClr val="accent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6" y="498412"/>
            <a:ext cx="11783613" cy="3625744"/>
            <a:chOff x="298044" y="604405"/>
            <a:chExt cx="11783613" cy="3625744"/>
          </a:xfrm>
        </p:grpSpPr>
        <p:grpSp>
          <p:nvGrpSpPr>
            <p:cNvPr id="3" name="グループ化 2"/>
            <p:cNvGrpSpPr/>
            <p:nvPr/>
          </p:nvGrpSpPr>
          <p:grpSpPr>
            <a:xfrm>
              <a:off x="298044" y="604405"/>
              <a:ext cx="11783613" cy="3625744"/>
              <a:chOff x="298044" y="604405"/>
              <a:chExt cx="11783613" cy="3625744"/>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225987"/>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重点施策４ ｜ ヨシ原の保全</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河川管理者である国や地元団体などと連携し、多種多様な生き物が生息・生育する鵜殿のヨシ原の保全活動を支援します。</a:t>
                </a:r>
                <a:endParaRPr kumimoji="1" lang="ja-JP" altLang="en-US" sz="1600" dirty="0"/>
              </a:p>
            </p:txBody>
          </p:sp>
          <p:sp>
            <p:nvSpPr>
              <p:cNvPr id="12" name="テキスト ボックス 11"/>
              <p:cNvSpPr txBox="1"/>
              <p:nvPr/>
            </p:nvSpPr>
            <p:spPr>
              <a:xfrm>
                <a:off x="298044" y="2394590"/>
                <a:ext cx="5763839" cy="338554"/>
              </a:xfrm>
              <a:prstGeom prst="rect">
                <a:avLst/>
              </a:prstGeom>
              <a:noFill/>
            </p:spPr>
            <p:txBody>
              <a:bodyPr wrap="square" rtlCol="0">
                <a:spAutoFit/>
              </a:bodyPr>
              <a:lstStyle/>
              <a:p>
                <a:r>
                  <a:rPr lang="ja-JP" altLang="ja-JP" sz="1600" b="1" dirty="0" smtClean="0"/>
                  <a:t>■</a:t>
                </a:r>
                <a:r>
                  <a:rPr lang="ja-JP" altLang="en-US" sz="1600" b="1" dirty="0" smtClean="0"/>
                  <a:t>鵜殿</a:t>
                </a:r>
                <a:r>
                  <a:rPr lang="ja-JP" altLang="en-US" sz="1600" b="1" dirty="0"/>
                  <a:t>のヨシ原におけるヨシ群落及びオギ・ヨシ群落の割合</a:t>
                </a:r>
                <a:endParaRPr kumimoji="1" lang="ja-JP" altLang="en-US" sz="14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40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50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16</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grpSp>
        <p:sp>
          <p:nvSpPr>
            <p:cNvPr id="33" name="正方形/長方形 32"/>
            <p:cNvSpPr/>
            <p:nvPr/>
          </p:nvSpPr>
          <p:spPr>
            <a:xfrm>
              <a:off x="5997488"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46" name="正方形/長方形 45"/>
          <p:cNvSpPr/>
          <p:nvPr/>
        </p:nvSpPr>
        <p:spPr>
          <a:xfrm>
            <a:off x="6199593" y="4182775"/>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300" dirty="0" smtClean="0">
                <a:solidFill>
                  <a:schemeClr val="tx1"/>
                </a:solidFill>
              </a:rPr>
              <a:t>・</a:t>
            </a:r>
            <a:r>
              <a:rPr lang="ja-JP" altLang="en-US" sz="1300" dirty="0">
                <a:solidFill>
                  <a:schemeClr val="tx1"/>
                </a:solidFill>
              </a:rPr>
              <a:t>ヨシ</a:t>
            </a:r>
            <a:r>
              <a:rPr lang="ja-JP" altLang="en-US" sz="1300" dirty="0" smtClean="0">
                <a:solidFill>
                  <a:schemeClr val="tx1"/>
                </a:solidFill>
              </a:rPr>
              <a:t>原全体の植生分布図について、前年度と</a:t>
            </a:r>
            <a:r>
              <a:rPr lang="ja-JP" altLang="en-US" sz="1300" dirty="0">
                <a:solidFill>
                  <a:schemeClr val="tx1"/>
                </a:solidFill>
              </a:rPr>
              <a:t>比較すると、</a:t>
            </a:r>
            <a:r>
              <a:rPr lang="ja-JP" altLang="en-US" sz="1300" dirty="0" smtClean="0">
                <a:solidFill>
                  <a:schemeClr val="tx1"/>
                </a:solidFill>
              </a:rPr>
              <a:t>カナムグラや</a:t>
            </a:r>
            <a:endParaRPr lang="en-US" altLang="ja-JP" sz="1300" dirty="0" smtClean="0">
              <a:solidFill>
                <a:schemeClr val="tx1"/>
              </a:solidFill>
            </a:endParaRPr>
          </a:p>
          <a:p>
            <a:r>
              <a:rPr lang="ja-JP" altLang="en-US" sz="1300" dirty="0">
                <a:solidFill>
                  <a:schemeClr val="tx1"/>
                </a:solidFill>
              </a:rPr>
              <a:t>　</a:t>
            </a:r>
            <a:r>
              <a:rPr lang="ja-JP" altLang="en-US" sz="1300" dirty="0" smtClean="0">
                <a:solidFill>
                  <a:schemeClr val="tx1"/>
                </a:solidFill>
              </a:rPr>
              <a:t>オオブタクサ</a:t>
            </a:r>
            <a:r>
              <a:rPr lang="ja-JP" altLang="en-US" sz="1300" dirty="0">
                <a:solidFill>
                  <a:schemeClr val="tx1"/>
                </a:solidFill>
              </a:rPr>
              <a:t>の</a:t>
            </a:r>
            <a:r>
              <a:rPr lang="ja-JP" altLang="en-US" sz="1300" dirty="0" smtClean="0">
                <a:solidFill>
                  <a:schemeClr val="tx1"/>
                </a:solidFill>
              </a:rPr>
              <a:t>などの</a:t>
            </a:r>
            <a:r>
              <a:rPr lang="ja-JP" altLang="en-US" sz="1300" dirty="0">
                <a:solidFill>
                  <a:schemeClr val="tx1"/>
                </a:solidFill>
              </a:rPr>
              <a:t>群落面積が増加傾向にあり、ヨシ</a:t>
            </a:r>
            <a:r>
              <a:rPr lang="ja-JP" altLang="en-US" sz="1300" dirty="0" smtClean="0">
                <a:solidFill>
                  <a:schemeClr val="tx1"/>
                </a:solidFill>
              </a:rPr>
              <a:t>およびオギ</a:t>
            </a:r>
            <a:r>
              <a:rPr lang="ja-JP" altLang="en-US" sz="1300" dirty="0">
                <a:solidFill>
                  <a:schemeClr val="tx1"/>
                </a:solidFill>
              </a:rPr>
              <a:t>・</a:t>
            </a:r>
            <a:r>
              <a:rPr lang="ja-JP" altLang="en-US" sz="1300" dirty="0" smtClean="0">
                <a:solidFill>
                  <a:schemeClr val="tx1"/>
                </a:solidFill>
              </a:rPr>
              <a:t>ヨ</a:t>
            </a:r>
            <a:endParaRPr lang="en-US" altLang="ja-JP" sz="1300" dirty="0" smtClean="0">
              <a:solidFill>
                <a:schemeClr val="tx1"/>
              </a:solidFill>
            </a:endParaRPr>
          </a:p>
          <a:p>
            <a:r>
              <a:rPr lang="ja-JP" altLang="en-US" sz="1300" dirty="0">
                <a:solidFill>
                  <a:schemeClr val="tx1"/>
                </a:solidFill>
              </a:rPr>
              <a:t>　</a:t>
            </a:r>
            <a:r>
              <a:rPr lang="ja-JP" altLang="en-US" sz="1300" dirty="0" smtClean="0">
                <a:solidFill>
                  <a:schemeClr val="tx1"/>
                </a:solidFill>
              </a:rPr>
              <a:t>シ</a:t>
            </a:r>
            <a:r>
              <a:rPr lang="ja-JP" altLang="en-US" sz="1300" dirty="0">
                <a:solidFill>
                  <a:schemeClr val="tx1"/>
                </a:solidFill>
              </a:rPr>
              <a:t>群落の</a:t>
            </a:r>
            <a:r>
              <a:rPr lang="ja-JP" altLang="en-US" sz="1300" dirty="0" smtClean="0">
                <a:solidFill>
                  <a:schemeClr val="tx1"/>
                </a:solidFill>
              </a:rPr>
              <a:t>面積が</a:t>
            </a:r>
            <a:r>
              <a:rPr lang="ja-JP" altLang="en-US" sz="1300" dirty="0">
                <a:solidFill>
                  <a:schemeClr val="tx1"/>
                </a:solidFill>
              </a:rPr>
              <a:t>減少している</a:t>
            </a:r>
            <a:r>
              <a:rPr lang="ja-JP" altLang="en-US" sz="1300" dirty="0" smtClean="0">
                <a:solidFill>
                  <a:schemeClr val="tx1"/>
                </a:solidFill>
              </a:rPr>
              <a:t>。</a:t>
            </a:r>
            <a:endParaRPr lang="en-US" altLang="ja-JP" sz="1300" dirty="0" smtClean="0">
              <a:solidFill>
                <a:schemeClr val="tx1"/>
              </a:solidFill>
            </a:endParaRPr>
          </a:p>
          <a:p>
            <a:pPr>
              <a:spcBef>
                <a:spcPts val="600"/>
              </a:spcBef>
            </a:pPr>
            <a:r>
              <a:rPr lang="ja-JP" altLang="en-US" sz="1300" dirty="0" smtClean="0">
                <a:solidFill>
                  <a:schemeClr val="tx1"/>
                </a:solidFill>
              </a:rPr>
              <a:t>・一方で、つる草抜きの実施区域では、ヨシの生育状況調査から、生育状</a:t>
            </a:r>
            <a:endParaRPr lang="en-US" altLang="ja-JP" sz="1300" dirty="0" smtClean="0">
              <a:solidFill>
                <a:schemeClr val="tx1"/>
              </a:solidFill>
            </a:endParaRPr>
          </a:p>
          <a:p>
            <a:r>
              <a:rPr lang="ja-JP" altLang="en-US" sz="1300" dirty="0" smtClean="0">
                <a:solidFill>
                  <a:schemeClr val="tx1"/>
                </a:solidFill>
              </a:rPr>
              <a:t>　況について改善の傾向が確認されている。</a:t>
            </a:r>
          </a:p>
          <a:p>
            <a:pPr>
              <a:spcBef>
                <a:spcPts val="600"/>
              </a:spcBef>
            </a:pPr>
            <a:r>
              <a:rPr lang="ja-JP" altLang="en-US" sz="1300" dirty="0" smtClean="0">
                <a:solidFill>
                  <a:schemeClr val="tx1"/>
                </a:solidFill>
              </a:rPr>
              <a:t>・</a:t>
            </a:r>
            <a:r>
              <a:rPr lang="ja-JP" altLang="en-US" sz="1300" dirty="0">
                <a:solidFill>
                  <a:schemeClr val="tx1"/>
                </a:solidFill>
              </a:rPr>
              <a:t>つる草抜きやヨシ原焼きといった保全活動を実施しているのは、</a:t>
            </a:r>
            <a:r>
              <a:rPr lang="ja-JP" altLang="en-US" sz="1300" dirty="0" smtClean="0">
                <a:solidFill>
                  <a:schemeClr val="tx1"/>
                </a:solidFill>
              </a:rPr>
              <a:t>ヨシ原</a:t>
            </a:r>
            <a:endParaRPr lang="en-US" altLang="ja-JP" sz="1300" dirty="0" smtClean="0">
              <a:solidFill>
                <a:schemeClr val="tx1"/>
              </a:solidFill>
            </a:endParaRPr>
          </a:p>
          <a:p>
            <a:r>
              <a:rPr lang="ja-JP" altLang="en-US" sz="1300" dirty="0">
                <a:solidFill>
                  <a:schemeClr val="tx1"/>
                </a:solidFill>
              </a:rPr>
              <a:t>　</a:t>
            </a:r>
            <a:r>
              <a:rPr lang="ja-JP" altLang="en-US" sz="1300" dirty="0" smtClean="0">
                <a:solidFill>
                  <a:schemeClr val="tx1"/>
                </a:solidFill>
              </a:rPr>
              <a:t>の</a:t>
            </a:r>
            <a:r>
              <a:rPr lang="ja-JP" altLang="en-US" sz="1300" dirty="0">
                <a:solidFill>
                  <a:schemeClr val="tx1"/>
                </a:solidFill>
              </a:rPr>
              <a:t>一部であり、ヨシ原全体の</a:t>
            </a:r>
            <a:r>
              <a:rPr lang="ja-JP" altLang="en-US" sz="1300" dirty="0" smtClean="0">
                <a:solidFill>
                  <a:schemeClr val="tx1"/>
                </a:solidFill>
              </a:rPr>
              <a:t>保全にむけ、土地所有者</a:t>
            </a:r>
            <a:r>
              <a:rPr lang="ja-JP" altLang="en-US" sz="1300" dirty="0">
                <a:solidFill>
                  <a:schemeClr val="tx1"/>
                </a:solidFill>
              </a:rPr>
              <a:t>を</a:t>
            </a:r>
            <a:r>
              <a:rPr lang="ja-JP" altLang="en-US" sz="1300" dirty="0" smtClean="0">
                <a:solidFill>
                  <a:schemeClr val="tx1"/>
                </a:solidFill>
              </a:rPr>
              <a:t>はじめと</a:t>
            </a:r>
            <a:r>
              <a:rPr lang="ja-JP" altLang="en-US" sz="1300" dirty="0">
                <a:solidFill>
                  <a:schemeClr val="tx1"/>
                </a:solidFill>
              </a:rPr>
              <a:t>した</a:t>
            </a:r>
            <a:r>
              <a:rPr lang="ja-JP" altLang="en-US" sz="1300" dirty="0" smtClean="0">
                <a:solidFill>
                  <a:schemeClr val="tx1"/>
                </a:solidFill>
              </a:rPr>
              <a:t>関</a:t>
            </a:r>
            <a:endParaRPr lang="en-US" altLang="ja-JP" sz="1300" dirty="0" smtClean="0">
              <a:solidFill>
                <a:schemeClr val="tx1"/>
              </a:solidFill>
            </a:endParaRPr>
          </a:p>
          <a:p>
            <a:r>
              <a:rPr lang="ja-JP" altLang="en-US" sz="1300" dirty="0">
                <a:solidFill>
                  <a:schemeClr val="tx1"/>
                </a:solidFill>
              </a:rPr>
              <a:t>　</a:t>
            </a:r>
            <a:r>
              <a:rPr lang="ja-JP" altLang="en-US" sz="1300" dirty="0" smtClean="0">
                <a:solidFill>
                  <a:schemeClr val="tx1"/>
                </a:solidFill>
              </a:rPr>
              <a:t>係</a:t>
            </a:r>
            <a:r>
              <a:rPr lang="ja-JP" altLang="en-US" sz="1300" dirty="0">
                <a:solidFill>
                  <a:schemeClr val="tx1"/>
                </a:solidFill>
              </a:rPr>
              <a:t>機関・地元団体等と連携して検討する</a:t>
            </a:r>
            <a:r>
              <a:rPr lang="ja-JP" altLang="en-US" sz="1300" dirty="0" smtClean="0">
                <a:solidFill>
                  <a:schemeClr val="tx1"/>
                </a:solidFill>
              </a:rPr>
              <a:t>必要が</a:t>
            </a:r>
            <a:r>
              <a:rPr lang="ja-JP" altLang="en-US" sz="1300" dirty="0">
                <a:solidFill>
                  <a:schemeClr val="tx1"/>
                </a:solidFill>
              </a:rPr>
              <a:t>ある。</a:t>
            </a:r>
          </a:p>
          <a:p>
            <a:pPr>
              <a:spcBef>
                <a:spcPts val="600"/>
              </a:spcBef>
            </a:pPr>
            <a:r>
              <a:rPr lang="ja-JP" altLang="en-US" sz="1300" dirty="0">
                <a:solidFill>
                  <a:schemeClr val="tx1"/>
                </a:solidFill>
              </a:rPr>
              <a:t>・関係機関や地元団体等と連携し、ヨシ原焼き等の保全活動に</a:t>
            </a:r>
            <a:r>
              <a:rPr lang="ja-JP" altLang="en-US" sz="1300" dirty="0" smtClean="0">
                <a:solidFill>
                  <a:schemeClr val="tx1"/>
                </a:solidFill>
              </a:rPr>
              <a:t>対する支援</a:t>
            </a:r>
            <a:endParaRPr lang="en-US" altLang="ja-JP" sz="1300" dirty="0" smtClean="0">
              <a:solidFill>
                <a:schemeClr val="tx1"/>
              </a:solidFill>
            </a:endParaRPr>
          </a:p>
          <a:p>
            <a:r>
              <a:rPr lang="ja-JP" altLang="en-US" sz="1300" dirty="0" smtClean="0">
                <a:solidFill>
                  <a:schemeClr val="tx1"/>
                </a:solidFill>
              </a:rPr>
              <a:t>　やつ</a:t>
            </a:r>
            <a:r>
              <a:rPr lang="ja-JP" altLang="en-US" sz="1300" dirty="0">
                <a:solidFill>
                  <a:schemeClr val="tx1"/>
                </a:solidFill>
              </a:rPr>
              <a:t>る草の駆除活動への協力</a:t>
            </a:r>
            <a:r>
              <a:rPr lang="ja-JP" altLang="en-US" sz="1300" dirty="0" smtClean="0">
                <a:solidFill>
                  <a:schemeClr val="tx1"/>
                </a:solidFill>
              </a:rPr>
              <a:t>、生育</a:t>
            </a:r>
            <a:r>
              <a:rPr lang="ja-JP" altLang="en-US" sz="1300" dirty="0">
                <a:solidFill>
                  <a:schemeClr val="tx1"/>
                </a:solidFill>
              </a:rPr>
              <a:t>状況調査を継続</a:t>
            </a:r>
            <a:r>
              <a:rPr lang="ja-JP" altLang="en-US" sz="1300" dirty="0" smtClean="0">
                <a:solidFill>
                  <a:schemeClr val="tx1"/>
                </a:solidFill>
              </a:rPr>
              <a:t>して行って</a:t>
            </a:r>
            <a:r>
              <a:rPr lang="ja-JP" altLang="en-US" sz="1300" dirty="0">
                <a:solidFill>
                  <a:schemeClr val="tx1"/>
                </a:solidFill>
              </a:rPr>
              <a:t>いく。</a:t>
            </a:r>
          </a:p>
        </p:txBody>
      </p:sp>
      <p:cxnSp>
        <p:nvCxnSpPr>
          <p:cNvPr id="49" name="直線コネクタ 48"/>
          <p:cNvCxnSpPr/>
          <p:nvPr/>
        </p:nvCxnSpPr>
        <p:spPr>
          <a:xfrm>
            <a:off x="2671677" y="3926333"/>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8989565" y="3926333"/>
            <a:ext cx="2897635"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5" name="テキスト ボックス 10"/>
          <p:cNvSpPr txBox="1"/>
          <p:nvPr/>
        </p:nvSpPr>
        <p:spPr>
          <a:xfrm>
            <a:off x="6199592" y="3735141"/>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3517383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グループ化 16"/>
          <p:cNvGrpSpPr/>
          <p:nvPr/>
        </p:nvGrpSpPr>
        <p:grpSpPr>
          <a:xfrm>
            <a:off x="197376" y="498412"/>
            <a:ext cx="11783613" cy="2883406"/>
            <a:chOff x="298044" y="604405"/>
            <a:chExt cx="11783613" cy="2883406"/>
          </a:xfrm>
        </p:grpSpPr>
        <p:grpSp>
          <p:nvGrpSpPr>
            <p:cNvPr id="3" name="グループ化 2"/>
            <p:cNvGrpSpPr/>
            <p:nvPr/>
          </p:nvGrpSpPr>
          <p:grpSpPr>
            <a:xfrm>
              <a:off x="298044" y="604405"/>
              <a:ext cx="11783613" cy="2883406"/>
              <a:chOff x="298044" y="604405"/>
              <a:chExt cx="11783613" cy="2883406"/>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225987"/>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重点施策４ ｜ ヨシ原の保全</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584775"/>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a:t>河川管理者である国や地元団体などと連携し、多種多様な生き物が生息・生育する鵜殿のヨシ原の保全活動を支援します。</a:t>
                </a:r>
              </a:p>
            </p:txBody>
          </p:sp>
          <p:sp>
            <p:nvSpPr>
              <p:cNvPr id="12" name="テキスト ボックス 11"/>
              <p:cNvSpPr txBox="1"/>
              <p:nvPr/>
            </p:nvSpPr>
            <p:spPr>
              <a:xfrm>
                <a:off x="298044" y="2394590"/>
                <a:ext cx="5763839" cy="338554"/>
              </a:xfrm>
              <a:prstGeom prst="rect">
                <a:avLst/>
              </a:prstGeom>
              <a:noFill/>
            </p:spPr>
            <p:txBody>
              <a:bodyPr wrap="square" rtlCol="0">
                <a:spAutoFit/>
              </a:bodyPr>
              <a:lstStyle/>
              <a:p>
                <a:r>
                  <a:rPr lang="ja-JP" altLang="ja-JP" sz="1600" b="1" dirty="0" smtClean="0"/>
                  <a:t>■</a:t>
                </a:r>
                <a:r>
                  <a:rPr lang="ja-JP" altLang="en-US" sz="1600" b="1" dirty="0" smtClean="0"/>
                  <a:t>鵜殿</a:t>
                </a:r>
                <a:r>
                  <a:rPr lang="ja-JP" altLang="en-US" sz="1600" b="1" dirty="0"/>
                  <a:t>のヨシ原焼きの実施</a:t>
                </a:r>
                <a:endParaRPr kumimoji="1" lang="ja-JP" altLang="en-US" sz="1400" dirty="0"/>
              </a:p>
            </p:txBody>
          </p:sp>
          <p:sp>
            <p:nvSpPr>
              <p:cNvPr id="65" name="テキスト ボックス 131"/>
              <p:cNvSpPr txBox="1"/>
              <p:nvPr/>
            </p:nvSpPr>
            <p:spPr>
              <a:xfrm>
                <a:off x="402677" y="2733144"/>
                <a:ext cx="1262763"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a:latin typeface="游ゴシック" panose="020B0400000000000000" pitchFamily="50" charset="-128"/>
                    <a:cs typeface="Times New Roman" panose="02020603050405020304" pitchFamily="18" charset="0"/>
                  </a:rPr>
                  <a:t>実施</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a:latin typeface="游ゴシック" panose="020B0400000000000000" pitchFamily="50" charset="-128"/>
                    <a:cs typeface="Times New Roman" panose="02020603050405020304" pitchFamily="18" charset="0"/>
                  </a:rPr>
                  <a:t>実施</a:t>
                </a:r>
                <a:endParaRPr lang="ja-JP" altLang="ja-JP" sz="1600" b="1" kern="100" dirty="0">
                  <a:latin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a:latin typeface="游ゴシック" panose="020B0400000000000000" pitchFamily="50" charset="-128"/>
                    <a:cs typeface="Times New Roman" panose="02020603050405020304" pitchFamily="18" charset="0"/>
                  </a:rPr>
                  <a:t>実施</a:t>
                </a:r>
                <a:endParaRPr lang="ja-JP" altLang="ja-JP" sz="1600" b="1" kern="100" dirty="0">
                  <a:latin typeface="游ゴシック" panose="020B0400000000000000" pitchFamily="50" charset="-128"/>
                  <a:cs typeface="Times New Roman" panose="02020603050405020304" pitchFamily="18" charset="0"/>
                </a:endParaRPr>
              </a:p>
            </p:txBody>
          </p:sp>
        </p:grpSp>
        <p:sp>
          <p:nvSpPr>
            <p:cNvPr id="33" name="正方形/長方形 32"/>
            <p:cNvSpPr/>
            <p:nvPr/>
          </p:nvSpPr>
          <p:spPr>
            <a:xfrm>
              <a:off x="2976700"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800" kern="100" dirty="0">
                  <a:ea typeface="游ゴシック" panose="020B0400000000000000" pitchFamily="50" charset="-128"/>
                  <a:cs typeface="Times New Roman" panose="02020603050405020304" pitchFamily="18" charset="0"/>
                </a:rPr>
                <a:t>単年</a:t>
              </a:r>
              <a:r>
                <a:rPr lang="ja-JP" sz="800" kern="100" dirty="0" smtClean="0">
                  <a:effectLst/>
                  <a:ea typeface="游ゴシック" panose="020B0400000000000000" pitchFamily="50" charset="-128"/>
                  <a:cs typeface="Times New Roman" panose="02020603050405020304" pitchFamily="18" charset="0"/>
                </a:rPr>
                <a:t>実績</a:t>
              </a:r>
              <a:endParaRPr lang="ja-JP" sz="1050" kern="100" dirty="0">
                <a:effectLst/>
                <a:ea typeface="游明朝" panose="02020400000000000000" pitchFamily="18" charset="-128"/>
                <a:cs typeface="Times New Roman" panose="02020603050405020304" pitchFamily="18" charset="0"/>
              </a:endParaRPr>
            </a:p>
          </p:txBody>
        </p:sp>
      </p:grpSp>
      <p:sp>
        <p:nvSpPr>
          <p:cNvPr id="35" name="正方形/長方形 34"/>
          <p:cNvSpPr/>
          <p:nvPr/>
        </p:nvSpPr>
        <p:spPr>
          <a:xfrm>
            <a:off x="252209" y="4186326"/>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solidFill>
                  <a:schemeClr val="tx1"/>
                </a:solidFill>
              </a:rPr>
              <a:t>・</a:t>
            </a:r>
            <a:r>
              <a:rPr lang="ja-JP" altLang="en-US" sz="1600" dirty="0">
                <a:solidFill>
                  <a:schemeClr val="tx1"/>
                </a:solidFill>
              </a:rPr>
              <a:t>ヨシ原焼き実施にあたり、広報や苦情受付窓口の設置、</a:t>
            </a:r>
            <a:r>
              <a:rPr lang="ja-JP" altLang="en-US" sz="1600" dirty="0" smtClean="0">
                <a:solidFill>
                  <a:schemeClr val="tx1"/>
                </a:solidFill>
              </a:rPr>
              <a:t>見</a:t>
            </a:r>
            <a:endParaRPr lang="en-US" altLang="ja-JP" sz="1600" dirty="0" smtClean="0">
              <a:solidFill>
                <a:schemeClr val="tx1"/>
              </a:solidFill>
            </a:endParaRPr>
          </a:p>
          <a:p>
            <a:r>
              <a:rPr lang="ja-JP" altLang="en-US" sz="1600" dirty="0" smtClean="0">
                <a:solidFill>
                  <a:schemeClr val="tx1"/>
                </a:solidFill>
              </a:rPr>
              <a:t>　物人</a:t>
            </a:r>
            <a:r>
              <a:rPr lang="ja-JP" altLang="en-US" sz="1600" dirty="0">
                <a:solidFill>
                  <a:schemeClr val="tx1"/>
                </a:solidFill>
              </a:rPr>
              <a:t>の</a:t>
            </a:r>
            <a:r>
              <a:rPr lang="ja-JP" altLang="en-US" sz="1600" dirty="0" smtClean="0">
                <a:solidFill>
                  <a:schemeClr val="tx1"/>
                </a:solidFill>
              </a:rPr>
              <a:t>整理</a:t>
            </a:r>
            <a:r>
              <a:rPr lang="ja-JP" altLang="en-US" sz="1600" dirty="0">
                <a:solidFill>
                  <a:schemeClr val="tx1"/>
                </a:solidFill>
              </a:rPr>
              <a:t>・誘導、車両の交通整理、通行規制事前告知</a:t>
            </a:r>
            <a:r>
              <a:rPr lang="ja-JP" altLang="en-US" sz="1600" dirty="0" smtClean="0">
                <a:solidFill>
                  <a:schemeClr val="tx1"/>
                </a:solidFill>
              </a:rPr>
              <a:t>看</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板</a:t>
            </a:r>
            <a:r>
              <a:rPr lang="ja-JP" altLang="en-US" sz="1600" dirty="0">
                <a:solidFill>
                  <a:schemeClr val="tx1"/>
                </a:solidFill>
              </a:rPr>
              <a:t>の設置・回収</a:t>
            </a:r>
            <a:r>
              <a:rPr lang="ja-JP" altLang="en-US" sz="1600" dirty="0" smtClean="0">
                <a:solidFill>
                  <a:schemeClr val="tx1"/>
                </a:solidFill>
              </a:rPr>
              <a:t>等を</a:t>
            </a:r>
            <a:r>
              <a:rPr lang="ja-JP" altLang="en-US" sz="1600" dirty="0">
                <a:solidFill>
                  <a:schemeClr val="tx1"/>
                </a:solidFill>
              </a:rPr>
              <a:t>行い、実施主体によるヨシ原焼きの</a:t>
            </a:r>
            <a:r>
              <a:rPr lang="ja-JP" altLang="en-US" sz="1600" dirty="0" smtClean="0">
                <a:solidFill>
                  <a:schemeClr val="tx1"/>
                </a:solidFill>
              </a:rPr>
              <a:t>円</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滑</a:t>
            </a:r>
            <a:r>
              <a:rPr lang="ja-JP" altLang="en-US" sz="1600" dirty="0">
                <a:solidFill>
                  <a:schemeClr val="tx1"/>
                </a:solidFill>
              </a:rPr>
              <a:t>な実施を支援した</a:t>
            </a:r>
            <a:r>
              <a:rPr lang="ja-JP" altLang="en-US" sz="1600" dirty="0" smtClean="0">
                <a:solidFill>
                  <a:schemeClr val="tx1"/>
                </a:solidFill>
              </a:rPr>
              <a:t>。</a:t>
            </a:r>
            <a:endParaRPr lang="en-US" altLang="ja-JP" sz="1600" dirty="0" smtClean="0">
              <a:solidFill>
                <a:schemeClr val="tx1"/>
              </a:solidFill>
            </a:endParaRPr>
          </a:p>
        </p:txBody>
      </p:sp>
      <p:sp>
        <p:nvSpPr>
          <p:cNvPr id="39" name="正方形/長方形 38"/>
          <p:cNvSpPr/>
          <p:nvPr/>
        </p:nvSpPr>
        <p:spPr>
          <a:xfrm>
            <a:off x="6199593" y="4182775"/>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lang="ja-JP" altLang="en-US" sz="1600" dirty="0" smtClean="0">
                <a:solidFill>
                  <a:schemeClr val="tx1"/>
                </a:solidFill>
              </a:rPr>
              <a:t>・円滑な実施のため、実施主体である地元団体や関係機関の</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間で、情報共有や連携を適切に行う必要がある。</a:t>
            </a:r>
            <a:endParaRPr lang="en-US" altLang="ja-JP" sz="1600" dirty="0" smtClean="0">
              <a:solidFill>
                <a:schemeClr val="tx1"/>
              </a:solidFill>
            </a:endParaRPr>
          </a:p>
          <a:p>
            <a:pPr>
              <a:spcBef>
                <a:spcPts val="600"/>
              </a:spcBef>
            </a:pPr>
            <a:r>
              <a:rPr lang="ja-JP" altLang="en-US" sz="1600" dirty="0" smtClean="0">
                <a:solidFill>
                  <a:schemeClr val="tx1"/>
                </a:solidFill>
              </a:rPr>
              <a:t>・</a:t>
            </a:r>
            <a:r>
              <a:rPr lang="ja-JP" altLang="en-US" sz="1600" dirty="0">
                <a:solidFill>
                  <a:schemeClr val="tx1"/>
                </a:solidFill>
              </a:rPr>
              <a:t>地元団体や土地管理者である国土交通省淀川河川事務所</a:t>
            </a:r>
            <a:r>
              <a:rPr lang="ja-JP" altLang="en-US" sz="1600" dirty="0" smtClean="0">
                <a:solidFill>
                  <a:schemeClr val="tx1"/>
                </a:solidFill>
              </a:rPr>
              <a:t>を</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はじめとした</a:t>
            </a:r>
            <a:r>
              <a:rPr lang="ja-JP" altLang="en-US" sz="1600" dirty="0">
                <a:solidFill>
                  <a:schemeClr val="tx1"/>
                </a:solidFill>
              </a:rPr>
              <a:t>関係機関と密に連携</a:t>
            </a:r>
            <a:r>
              <a:rPr lang="ja-JP" altLang="en-US" sz="1600" dirty="0" smtClean="0">
                <a:solidFill>
                  <a:schemeClr val="tx1"/>
                </a:solidFill>
              </a:rPr>
              <a:t>を</a:t>
            </a:r>
            <a:r>
              <a:rPr lang="ja-JP" altLang="en-US" sz="1600" dirty="0">
                <a:solidFill>
                  <a:schemeClr val="tx1"/>
                </a:solidFill>
              </a:rPr>
              <a:t>図り</a:t>
            </a:r>
            <a:r>
              <a:rPr lang="ja-JP" altLang="en-US" sz="1600" dirty="0" smtClean="0">
                <a:solidFill>
                  <a:schemeClr val="tx1"/>
                </a:solidFill>
              </a:rPr>
              <a:t>、</a:t>
            </a:r>
            <a:r>
              <a:rPr lang="ja-JP" altLang="en-US" sz="1600" dirty="0">
                <a:solidFill>
                  <a:schemeClr val="tx1"/>
                </a:solidFill>
              </a:rPr>
              <a:t>継続</a:t>
            </a:r>
            <a:r>
              <a:rPr lang="ja-JP" altLang="en-US" sz="1600" dirty="0" smtClean="0">
                <a:solidFill>
                  <a:schemeClr val="tx1"/>
                </a:solidFill>
              </a:rPr>
              <a:t>してヨシ原</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焼き</a:t>
            </a:r>
            <a:r>
              <a:rPr lang="ja-JP" altLang="en-US" sz="1600" dirty="0">
                <a:solidFill>
                  <a:schemeClr val="tx1"/>
                </a:solidFill>
              </a:rPr>
              <a:t>を</a:t>
            </a:r>
            <a:r>
              <a:rPr lang="ja-JP" altLang="en-US" sz="1600" dirty="0" smtClean="0">
                <a:solidFill>
                  <a:schemeClr val="tx1"/>
                </a:solidFill>
              </a:rPr>
              <a:t>実施できる</a:t>
            </a:r>
            <a:r>
              <a:rPr lang="ja-JP" altLang="en-US" sz="1600" dirty="0">
                <a:solidFill>
                  <a:schemeClr val="tx1"/>
                </a:solidFill>
              </a:rPr>
              <a:t>よう支援していく</a:t>
            </a:r>
            <a:r>
              <a:rPr lang="ja-JP" altLang="en-US" sz="1600" dirty="0" smtClean="0">
                <a:solidFill>
                  <a:schemeClr val="tx1"/>
                </a:solidFill>
              </a:rPr>
              <a:t>。</a:t>
            </a:r>
            <a:endParaRPr lang="ja-JP" altLang="en-US" sz="1600" dirty="0">
              <a:solidFill>
                <a:schemeClr val="tx1"/>
              </a:solidFill>
            </a:endParaRPr>
          </a:p>
        </p:txBody>
      </p:sp>
      <p:cxnSp>
        <p:nvCxnSpPr>
          <p:cNvPr id="44" name="直線コネクタ 43"/>
          <p:cNvCxnSpPr/>
          <p:nvPr/>
        </p:nvCxnSpPr>
        <p:spPr>
          <a:xfrm>
            <a:off x="2671677" y="3926333"/>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5" name="フローチャート: 他ページ結合子 11"/>
          <p:cNvSpPr/>
          <p:nvPr/>
        </p:nvSpPr>
        <p:spPr>
          <a:xfrm rot="16200000">
            <a:off x="1222604" y="2768105"/>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46" name="テキスト ボックス 10"/>
          <p:cNvSpPr txBox="1"/>
          <p:nvPr/>
        </p:nvSpPr>
        <p:spPr>
          <a:xfrm>
            <a:off x="255567" y="3735141"/>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cxnSp>
        <p:nvCxnSpPr>
          <p:cNvPr id="30" name="直線コネクタ 29"/>
          <p:cNvCxnSpPr/>
          <p:nvPr/>
        </p:nvCxnSpPr>
        <p:spPr>
          <a:xfrm>
            <a:off x="8989565" y="3926333"/>
            <a:ext cx="2897635"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1"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32" name="テキスト ボックス 10"/>
          <p:cNvSpPr txBox="1"/>
          <p:nvPr/>
        </p:nvSpPr>
        <p:spPr>
          <a:xfrm>
            <a:off x="6199592" y="3735141"/>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3866158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p:cNvSpPr/>
          <p:nvPr/>
        </p:nvSpPr>
        <p:spPr>
          <a:xfrm>
            <a:off x="252209" y="3659700"/>
            <a:ext cx="5709006" cy="29581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・「摂津峡における自然環境の保全等に関する条例」に基づく環境保全区域で</a:t>
            </a:r>
            <a:r>
              <a:rPr lang="ja-JP" altLang="en-US" sz="1200" dirty="0" smtClean="0">
                <a:solidFill>
                  <a:schemeClr val="tx1"/>
                </a:solidFill>
              </a:rPr>
              <a:t>の </a:t>
            </a:r>
            <a:endParaRPr lang="en-US" altLang="ja-JP" sz="1200" dirty="0" smtClean="0">
              <a:solidFill>
                <a:schemeClr val="tx1"/>
              </a:solidFill>
            </a:endParaRPr>
          </a:p>
          <a:p>
            <a:r>
              <a:rPr lang="ja-JP" altLang="en-US" sz="1200" dirty="0" smtClean="0">
                <a:solidFill>
                  <a:schemeClr val="tx1"/>
                </a:solidFill>
              </a:rPr>
              <a:t>　バーベキュー</a:t>
            </a:r>
            <a:r>
              <a:rPr lang="ja-JP" altLang="en-US" sz="1200" dirty="0">
                <a:solidFill>
                  <a:schemeClr val="tx1"/>
                </a:solidFill>
              </a:rPr>
              <a:t>禁止について、警備員の配置や広報誌への掲載等により周知・</a:t>
            </a:r>
            <a:r>
              <a:rPr lang="ja-JP" altLang="en-US" sz="1200" dirty="0" smtClean="0">
                <a:solidFill>
                  <a:schemeClr val="tx1"/>
                </a:solidFill>
              </a:rPr>
              <a:t>啓　</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発</a:t>
            </a:r>
            <a:r>
              <a:rPr lang="ja-JP" altLang="en-US" sz="1200" dirty="0">
                <a:solidFill>
                  <a:schemeClr val="tx1"/>
                </a:solidFill>
              </a:rPr>
              <a:t>を実施したことで、条例制定前と比べ、大幅にバーベキュー等の禁止行為</a:t>
            </a:r>
            <a:r>
              <a:rPr lang="ja-JP" altLang="en-US" sz="1200" dirty="0" smtClean="0">
                <a:solidFill>
                  <a:schemeClr val="tx1"/>
                </a:solidFill>
              </a:rPr>
              <a:t>が　</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抑制</a:t>
            </a:r>
            <a:r>
              <a:rPr lang="ja-JP" altLang="en-US" sz="1200" dirty="0">
                <a:solidFill>
                  <a:schemeClr val="tx1"/>
                </a:solidFill>
              </a:rPr>
              <a:t>できている。</a:t>
            </a:r>
          </a:p>
          <a:p>
            <a:pPr>
              <a:spcBef>
                <a:spcPts val="600"/>
              </a:spcBef>
            </a:pPr>
            <a:r>
              <a:rPr lang="ja-JP" altLang="en-US" sz="1200" dirty="0" smtClean="0">
                <a:solidFill>
                  <a:schemeClr val="tx1"/>
                </a:solidFill>
              </a:rPr>
              <a:t>　●</a:t>
            </a:r>
            <a:r>
              <a:rPr lang="ja-JP" altLang="en-US" sz="1200" dirty="0">
                <a:solidFill>
                  <a:schemeClr val="tx1"/>
                </a:solidFill>
              </a:rPr>
              <a:t>制止件数　</a:t>
            </a:r>
            <a:r>
              <a:rPr lang="en-US" altLang="ja-JP" sz="1200" dirty="0">
                <a:solidFill>
                  <a:schemeClr val="tx1"/>
                </a:solidFill>
              </a:rPr>
              <a:t>47</a:t>
            </a:r>
            <a:r>
              <a:rPr lang="ja-JP" altLang="en-US" sz="1200" dirty="0">
                <a:solidFill>
                  <a:schemeClr val="tx1"/>
                </a:solidFill>
              </a:rPr>
              <a:t>件（</a:t>
            </a:r>
            <a:r>
              <a:rPr lang="en-US" altLang="ja-JP" sz="1200" dirty="0">
                <a:solidFill>
                  <a:schemeClr val="tx1"/>
                </a:solidFill>
              </a:rPr>
              <a:t>H30</a:t>
            </a:r>
            <a:r>
              <a:rPr lang="ja-JP" altLang="en-US" sz="1200" dirty="0">
                <a:solidFill>
                  <a:schemeClr val="tx1"/>
                </a:solidFill>
              </a:rPr>
              <a:t>：</a:t>
            </a:r>
            <a:r>
              <a:rPr lang="en-US" altLang="ja-JP" sz="1200" dirty="0">
                <a:solidFill>
                  <a:schemeClr val="tx1"/>
                </a:solidFill>
              </a:rPr>
              <a:t>460</a:t>
            </a:r>
            <a:r>
              <a:rPr lang="ja-JP" altLang="en-US" sz="1200" dirty="0">
                <a:solidFill>
                  <a:schemeClr val="tx1"/>
                </a:solidFill>
              </a:rPr>
              <a:t>件）</a:t>
            </a:r>
          </a:p>
          <a:p>
            <a:pPr>
              <a:spcBef>
                <a:spcPts val="1200"/>
              </a:spcBef>
            </a:pPr>
            <a:r>
              <a:rPr lang="ja-JP" altLang="en-US" sz="1200" dirty="0" smtClean="0">
                <a:solidFill>
                  <a:schemeClr val="tx1"/>
                </a:solidFill>
              </a:rPr>
              <a:t>・ハイキングルートの日常</a:t>
            </a:r>
            <a:r>
              <a:rPr lang="ja-JP" altLang="en-US" sz="1200" dirty="0">
                <a:solidFill>
                  <a:schemeClr val="tx1"/>
                </a:solidFill>
              </a:rPr>
              <a:t>点検を実施</a:t>
            </a:r>
            <a:r>
              <a:rPr lang="ja-JP" altLang="en-US" sz="1200" dirty="0" smtClean="0">
                <a:solidFill>
                  <a:schemeClr val="tx1"/>
                </a:solidFill>
              </a:rPr>
              <a:t>し、安全性の確保及び</a:t>
            </a:r>
            <a:r>
              <a:rPr lang="ja-JP" altLang="en-US" sz="1200" dirty="0">
                <a:solidFill>
                  <a:schemeClr val="tx1"/>
                </a:solidFill>
              </a:rPr>
              <a:t>立入禁止区域の</a:t>
            </a:r>
            <a:r>
              <a:rPr lang="ja-JP" altLang="en-US" sz="1200" dirty="0" smtClean="0">
                <a:solidFill>
                  <a:schemeClr val="tx1"/>
                </a:solidFill>
              </a:rPr>
              <a:t>確認</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を</a:t>
            </a:r>
            <a:r>
              <a:rPr lang="ja-JP" altLang="en-US" sz="1200" dirty="0">
                <a:solidFill>
                  <a:schemeClr val="tx1"/>
                </a:solidFill>
              </a:rPr>
              <a:t>行った。</a:t>
            </a:r>
            <a:endParaRPr lang="en-US" altLang="ja-JP" sz="1200" dirty="0" smtClean="0">
              <a:solidFill>
                <a:schemeClr val="tx1"/>
              </a:solidFill>
            </a:endParaRPr>
          </a:p>
          <a:p>
            <a:pPr>
              <a:spcBef>
                <a:spcPts val="1200"/>
              </a:spcBef>
            </a:pPr>
            <a:r>
              <a:rPr lang="ja-JP" altLang="en-US" sz="1200" dirty="0" smtClean="0">
                <a:solidFill>
                  <a:schemeClr val="tx1"/>
                </a:solidFill>
              </a:rPr>
              <a:t>・風致地区内における建築等の規制に関する条例に基づき、風致地区内における　　</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開発</a:t>
            </a:r>
            <a:r>
              <a:rPr lang="ja-JP" altLang="en-US" sz="1200" dirty="0">
                <a:solidFill>
                  <a:schemeClr val="tx1"/>
                </a:solidFill>
              </a:rPr>
              <a:t>行為に際し建築物の高さや建</a:t>
            </a:r>
            <a:r>
              <a:rPr lang="ja-JP" altLang="en-US" sz="1200" dirty="0" err="1">
                <a:solidFill>
                  <a:schemeClr val="tx1"/>
                </a:solidFill>
              </a:rPr>
              <a:t>ぺい</a:t>
            </a:r>
            <a:r>
              <a:rPr lang="ja-JP" altLang="en-US" sz="1200" dirty="0">
                <a:solidFill>
                  <a:schemeClr val="tx1"/>
                </a:solidFill>
              </a:rPr>
              <a:t>率を制限することなどにより、低密度</a:t>
            </a:r>
            <a:r>
              <a:rPr lang="ja-JP" altLang="en-US" sz="1200" dirty="0" smtClean="0">
                <a:solidFill>
                  <a:schemeClr val="tx1"/>
                </a:solidFill>
              </a:rPr>
              <a:t>の </a:t>
            </a:r>
            <a:endParaRPr lang="en-US" altLang="ja-JP" sz="1200" dirty="0" smtClean="0">
              <a:solidFill>
                <a:schemeClr val="tx1"/>
              </a:solidFill>
            </a:endParaRPr>
          </a:p>
          <a:p>
            <a:r>
              <a:rPr lang="ja-JP" altLang="en-US" sz="1200" dirty="0" smtClean="0">
                <a:solidFill>
                  <a:schemeClr val="tx1"/>
                </a:solidFill>
              </a:rPr>
              <a:t>　土地</a:t>
            </a:r>
            <a:r>
              <a:rPr lang="ja-JP" altLang="en-US" sz="1200" dirty="0">
                <a:solidFill>
                  <a:schemeClr val="tx1"/>
                </a:solidFill>
              </a:rPr>
              <a:t>利用や緑化・ゆとりの空間の確保を誘導し、風致の維持・保全に努めた。</a:t>
            </a:r>
          </a:p>
          <a:p>
            <a:pPr>
              <a:spcBef>
                <a:spcPts val="600"/>
              </a:spcBef>
            </a:pPr>
            <a:r>
              <a:rPr lang="ja-JP" altLang="en-US" sz="1200" dirty="0" smtClean="0">
                <a:solidFill>
                  <a:schemeClr val="tx1"/>
                </a:solidFill>
              </a:rPr>
              <a:t>　●</a:t>
            </a:r>
            <a:r>
              <a:rPr lang="ja-JP" altLang="en-US" sz="1200" dirty="0">
                <a:solidFill>
                  <a:schemeClr val="tx1"/>
                </a:solidFill>
              </a:rPr>
              <a:t>風致地区内行為許可実績　</a:t>
            </a:r>
            <a:r>
              <a:rPr lang="en-US" altLang="ja-JP" sz="1200" dirty="0">
                <a:solidFill>
                  <a:schemeClr val="tx1"/>
                </a:solidFill>
              </a:rPr>
              <a:t>2</a:t>
            </a:r>
            <a:r>
              <a:rPr lang="ja-JP" altLang="en-US" sz="1200" dirty="0" smtClean="0">
                <a:solidFill>
                  <a:schemeClr val="tx1"/>
                </a:solidFill>
              </a:rPr>
              <a:t>件</a:t>
            </a:r>
            <a:endParaRPr lang="en-US" altLang="ja-JP" sz="1200" dirty="0" smtClean="0">
              <a:solidFill>
                <a:schemeClr val="tx1"/>
              </a:solidFill>
            </a:endParaRPr>
          </a:p>
        </p:txBody>
      </p:sp>
      <p:grpSp>
        <p:nvGrpSpPr>
          <p:cNvPr id="3" name="グループ化 2"/>
          <p:cNvGrpSpPr/>
          <p:nvPr/>
        </p:nvGrpSpPr>
        <p:grpSpPr>
          <a:xfrm>
            <a:off x="197376" y="498412"/>
            <a:ext cx="11783613" cy="3118602"/>
            <a:chOff x="298044" y="604405"/>
            <a:chExt cx="11783613" cy="3118602"/>
          </a:xfrm>
        </p:grpSpPr>
        <p:sp>
          <p:nvSpPr>
            <p:cNvPr id="2" name="正方形/長方形 1"/>
            <p:cNvSpPr/>
            <p:nvPr/>
          </p:nvSpPr>
          <p:spPr>
            <a:xfrm>
              <a:off x="369655" y="2231921"/>
              <a:ext cx="10120481" cy="70118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826130"/>
              <a:ext cx="11565775" cy="360000"/>
              <a:chOff x="3924" y="-357241"/>
              <a:chExt cx="9009744" cy="300624"/>
            </a:xfrm>
          </p:grpSpPr>
          <p:grpSp>
            <p:nvGrpSpPr>
              <p:cNvPr id="6" name="グループ化 5"/>
              <p:cNvGrpSpPr/>
              <p:nvPr/>
            </p:nvGrpSpPr>
            <p:grpSpPr>
              <a:xfrm>
                <a:off x="3924" y="-357241"/>
                <a:ext cx="1343975" cy="300624"/>
                <a:chOff x="3924" y="-357241"/>
                <a:chExt cx="1343975" cy="300624"/>
              </a:xfrm>
            </p:grpSpPr>
            <p:sp>
              <p:nvSpPr>
                <p:cNvPr id="8" name="フローチャート: 他ページ結合子 11"/>
                <p:cNvSpPr/>
                <p:nvPr/>
              </p:nvSpPr>
              <p:spPr>
                <a:xfrm rot="16200000">
                  <a:off x="525600" y="-878916"/>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p>
              </p:txBody>
            </p:sp>
            <p:sp>
              <p:nvSpPr>
                <p:cNvPr id="9" name="テキスト ボックス 10"/>
                <p:cNvSpPr txBox="1"/>
                <p:nvPr/>
              </p:nvSpPr>
              <p:spPr>
                <a:xfrm>
                  <a:off x="3924" y="-338055"/>
                  <a:ext cx="769721" cy="243002"/>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201215"/>
                <a:ext cx="7584448" cy="12719"/>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6">
                <a:lumMod val="75000"/>
              </a:schemeClr>
            </a:solidFill>
            <a:ln>
              <a:noFill/>
            </a:ln>
          </p:spPr>
          <p:txBody>
            <a:bodyPr wrap="square" lIns="91440" tIns="0" rIns="91440" bIns="0" anchor="ctr" anchorCtr="0" upright="1">
              <a:noAutofit/>
            </a:bodyPr>
            <a:lstStyle/>
            <a:p>
              <a:pP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重点施策５ ｜ 摂津峡・三好山周辺の歴史・自然環境の保全・活用</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smtClean="0"/>
                <a:t>市民</a:t>
              </a:r>
              <a:r>
                <a:rPr lang="ja-JP" altLang="en-US" sz="1600" dirty="0"/>
                <a:t>に親しまれている摂津峡・三好山周辺の歴史・自然環境を保全・活用し、関係団体などと連携しながら、地域の活性化を推進します。</a:t>
              </a:r>
              <a:endParaRPr kumimoji="1" lang="ja-JP" altLang="en-US" sz="1600" dirty="0"/>
            </a:p>
          </p:txBody>
        </p:sp>
        <p:sp>
          <p:nvSpPr>
            <p:cNvPr id="12" name="テキスト ボックス 11"/>
            <p:cNvSpPr txBox="1"/>
            <p:nvPr/>
          </p:nvSpPr>
          <p:spPr>
            <a:xfrm>
              <a:off x="298044" y="2260366"/>
              <a:ext cx="6872895" cy="338554"/>
            </a:xfrm>
            <a:prstGeom prst="rect">
              <a:avLst/>
            </a:prstGeom>
            <a:noFill/>
          </p:spPr>
          <p:txBody>
            <a:bodyPr wrap="square" rtlCol="0">
              <a:spAutoFit/>
            </a:bodyPr>
            <a:lstStyle/>
            <a:p>
              <a:r>
                <a:rPr lang="ja-JP" altLang="ja-JP" sz="1600" b="1" dirty="0" smtClean="0"/>
                <a:t>■</a:t>
              </a:r>
              <a:r>
                <a:rPr lang="ja-JP" altLang="en-US" sz="1600" b="1" dirty="0"/>
                <a:t>この１年以内に摂津峡・三好山周辺を訪れたことのある市民の割合</a:t>
              </a:r>
              <a:endParaRPr kumimoji="1" lang="ja-JP" altLang="en-US" sz="1400" dirty="0"/>
            </a:p>
          </p:txBody>
        </p:sp>
        <p:sp>
          <p:nvSpPr>
            <p:cNvPr id="63" name="フローチャート: 他ページ結合子 11"/>
            <p:cNvSpPr/>
            <p:nvPr/>
          </p:nvSpPr>
          <p:spPr>
            <a:xfrm rot="16200000">
              <a:off x="1319914" y="2366956"/>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2877" y="3333992"/>
              <a:ext cx="1923005"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598921"/>
              <a:ext cx="1262763" cy="277342"/>
            </a:xfrm>
            <a:prstGeom prst="rect">
              <a:avLst/>
            </a:prstGeom>
            <a:solidFill>
              <a:schemeClr val="accent6">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70" name="テキスト ボックス 135"/>
            <p:cNvSpPr txBox="1"/>
            <p:nvPr/>
          </p:nvSpPr>
          <p:spPr>
            <a:xfrm>
              <a:off x="1754853" y="2619986"/>
              <a:ext cx="3086468" cy="235209"/>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latin typeface="游ゴシック" panose="020B0400000000000000" pitchFamily="50" charset="-128"/>
                  <a:cs typeface="Times New Roman" panose="02020603050405020304" pitchFamily="18" charset="0"/>
                </a:rPr>
                <a:t>令和８年度に目標値を設定します</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grpSp>
      <p:sp>
        <p:nvSpPr>
          <p:cNvPr id="46" name="正方形/長方形 45"/>
          <p:cNvSpPr/>
          <p:nvPr/>
        </p:nvSpPr>
        <p:spPr>
          <a:xfrm>
            <a:off x="6016049" y="5793569"/>
            <a:ext cx="5965070" cy="824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rPr>
              <a:t>・摂津峡周辺地域での体験プログラムなどを引き続き積極的に実施すると</a:t>
            </a:r>
            <a:r>
              <a:rPr lang="ja-JP" altLang="en-US" sz="1200" dirty="0" smtClean="0">
                <a:solidFill>
                  <a:schemeClr val="tx1"/>
                </a:solidFill>
              </a:rPr>
              <a:t>ともに、</a:t>
            </a:r>
            <a:endParaRPr lang="en-US" altLang="ja-JP" sz="1200" dirty="0" smtClean="0">
              <a:solidFill>
                <a:schemeClr val="tx1"/>
              </a:solidFill>
            </a:endParaRPr>
          </a:p>
          <a:p>
            <a:r>
              <a:rPr lang="ja-JP" altLang="en-US" sz="1200" dirty="0">
                <a:solidFill>
                  <a:schemeClr val="tx1"/>
                </a:solidFill>
              </a:rPr>
              <a:t>　</a:t>
            </a:r>
            <a:r>
              <a:rPr lang="en-US" altLang="ja-JP" sz="1200" dirty="0" smtClean="0">
                <a:solidFill>
                  <a:schemeClr val="tx1"/>
                </a:solidFill>
              </a:rPr>
              <a:t>SNS</a:t>
            </a:r>
            <a:r>
              <a:rPr lang="ja-JP" altLang="en-US" sz="1200" dirty="0">
                <a:solidFill>
                  <a:schemeClr val="tx1"/>
                </a:solidFill>
              </a:rPr>
              <a:t>等を活用して市内外への魅力発信に努める。</a:t>
            </a:r>
          </a:p>
          <a:p>
            <a:pPr>
              <a:spcBef>
                <a:spcPts val="600"/>
              </a:spcBef>
            </a:pPr>
            <a:r>
              <a:rPr lang="ja-JP" altLang="en-US" sz="1200" dirty="0">
                <a:solidFill>
                  <a:schemeClr val="tx1"/>
                </a:solidFill>
              </a:rPr>
              <a:t>・史跡の保存活用を進めるため、保存活用計画・整備基本計画の策定、指定地</a:t>
            </a:r>
            <a:r>
              <a:rPr lang="ja-JP" altLang="en-US" sz="1200" dirty="0" smtClean="0">
                <a:solidFill>
                  <a:schemeClr val="tx1"/>
                </a:solidFill>
              </a:rPr>
              <a:t>の公　</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有化</a:t>
            </a:r>
            <a:r>
              <a:rPr lang="ja-JP" altLang="en-US" sz="1200" dirty="0">
                <a:solidFill>
                  <a:schemeClr val="tx1"/>
                </a:solidFill>
              </a:rPr>
              <a:t>をさらに行っていく</a:t>
            </a:r>
            <a:r>
              <a:rPr lang="ja-JP" altLang="en-US" sz="1200" dirty="0" smtClean="0">
                <a:solidFill>
                  <a:schemeClr val="tx1"/>
                </a:solidFill>
              </a:rPr>
              <a:t>。</a:t>
            </a:r>
            <a:endParaRPr lang="ja-JP" altLang="en-US" sz="1200" dirty="0">
              <a:solidFill>
                <a:schemeClr val="tx1"/>
              </a:solidFill>
            </a:endParaRPr>
          </a:p>
        </p:txBody>
      </p:sp>
      <p:cxnSp>
        <p:nvCxnSpPr>
          <p:cNvPr id="49" name="直線コネクタ 48"/>
          <p:cNvCxnSpPr/>
          <p:nvPr/>
        </p:nvCxnSpPr>
        <p:spPr>
          <a:xfrm>
            <a:off x="2671677" y="3413066"/>
            <a:ext cx="3289538" cy="0"/>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テキスト ボックス 89"/>
          <p:cNvSpPr txBox="1"/>
          <p:nvPr/>
        </p:nvSpPr>
        <p:spPr>
          <a:xfrm>
            <a:off x="6759996" y="2204273"/>
            <a:ext cx="3491813" cy="27813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147320" indent="-147320" algn="just">
              <a:spcAft>
                <a:spcPts val="0"/>
              </a:spcAft>
            </a:pPr>
            <a:r>
              <a:rPr lang="ja-JP" sz="1200" kern="100" spc="30" dirty="0" smtClean="0">
                <a:effectLst/>
                <a:ea typeface="游ゴシック" panose="020B0400000000000000" pitchFamily="50" charset="-128"/>
                <a:cs typeface="Times New Roman" panose="02020603050405020304" pitchFamily="18" charset="0"/>
              </a:rPr>
              <a:t>※令和</a:t>
            </a:r>
            <a:r>
              <a:rPr lang="ja-JP" altLang="en-US" sz="1200" kern="100" spc="30" dirty="0" smtClean="0">
                <a:effectLst/>
                <a:ea typeface="游ゴシック" panose="020B0400000000000000" pitchFamily="50" charset="-128"/>
                <a:cs typeface="Times New Roman" panose="02020603050405020304" pitchFamily="18" charset="0"/>
              </a:rPr>
              <a:t>４</a:t>
            </a:r>
            <a:r>
              <a:rPr lang="ja-JP" sz="1200" kern="100" spc="30" dirty="0" smtClean="0">
                <a:effectLst/>
                <a:ea typeface="游ゴシック" panose="020B0400000000000000" pitchFamily="50" charset="-128"/>
                <a:cs typeface="Times New Roman" panose="02020603050405020304" pitchFamily="18" charset="0"/>
              </a:rPr>
              <a:t>年度｜</a:t>
            </a:r>
            <a:r>
              <a:rPr lang="en-US" sz="1200" kern="100" spc="30" dirty="0" smtClean="0">
                <a:effectLst/>
                <a:ea typeface="游ゴシック" panose="020B0400000000000000" pitchFamily="50" charset="-128"/>
                <a:cs typeface="Times New Roman" panose="02020603050405020304" pitchFamily="18" charset="0"/>
              </a:rPr>
              <a:t>28.9%</a:t>
            </a:r>
            <a:r>
              <a:rPr lang="ja-JP" sz="1200" kern="100" spc="30" dirty="0" smtClean="0">
                <a:effectLst/>
                <a:ea typeface="游ゴシック" panose="020B0400000000000000" pitchFamily="50" charset="-128"/>
                <a:cs typeface="Times New Roman" panose="02020603050405020304" pitchFamily="18" charset="0"/>
              </a:rPr>
              <a:t>　</a:t>
            </a:r>
            <a:r>
              <a:rPr lang="en-US" sz="1200" kern="100" spc="30" dirty="0" smtClean="0">
                <a:effectLst/>
                <a:ea typeface="游ゴシック" panose="020B0400000000000000" pitchFamily="50" charset="-128"/>
                <a:cs typeface="Times New Roman" panose="02020603050405020304" pitchFamily="18" charset="0"/>
              </a:rPr>
              <a:t>→</a:t>
            </a:r>
            <a:r>
              <a:rPr lang="ja-JP" sz="1200" kern="100" spc="30" dirty="0" smtClean="0">
                <a:effectLst/>
                <a:ea typeface="游ゴシック" panose="020B0400000000000000" pitchFamily="50" charset="-128"/>
                <a:cs typeface="Times New Roman" panose="02020603050405020304" pitchFamily="18" charset="0"/>
              </a:rPr>
              <a:t>　令和</a:t>
            </a:r>
            <a:r>
              <a:rPr lang="en-US" sz="1200" kern="100" spc="30" dirty="0" smtClean="0">
                <a:effectLst/>
                <a:ea typeface="游ゴシック" panose="020B0400000000000000" pitchFamily="50" charset="-128"/>
                <a:cs typeface="Times New Roman" panose="02020603050405020304" pitchFamily="18" charset="0"/>
              </a:rPr>
              <a:t>6</a:t>
            </a:r>
            <a:r>
              <a:rPr lang="ja-JP" sz="1200" kern="100" spc="30" dirty="0" smtClean="0">
                <a:effectLst/>
                <a:ea typeface="游ゴシック" panose="020B0400000000000000" pitchFamily="50" charset="-128"/>
                <a:cs typeface="Times New Roman" panose="02020603050405020304" pitchFamily="18" charset="0"/>
              </a:rPr>
              <a:t>年度｜</a:t>
            </a:r>
            <a:r>
              <a:rPr lang="en-US" sz="1200" kern="100" spc="30" dirty="0" smtClean="0">
                <a:effectLst/>
                <a:ea typeface="游ゴシック" panose="020B0400000000000000" pitchFamily="50" charset="-128"/>
                <a:cs typeface="Times New Roman" panose="02020603050405020304" pitchFamily="18" charset="0"/>
              </a:rPr>
              <a:t>31.0%</a:t>
            </a:r>
            <a:endParaRPr lang="ja-JP" sz="1100" kern="100" dirty="0">
              <a:effectLst/>
              <a:ea typeface="游明朝" panose="02020400000000000000" pitchFamily="18" charset="-128"/>
              <a:cs typeface="Times New Roman" panose="02020603050405020304" pitchFamily="18" charset="0"/>
            </a:endParaRPr>
          </a:p>
        </p:txBody>
      </p:sp>
      <p:sp>
        <p:nvSpPr>
          <p:cNvPr id="35" name="正方形/長方形 34"/>
          <p:cNvSpPr/>
          <p:nvPr/>
        </p:nvSpPr>
        <p:spPr>
          <a:xfrm>
            <a:off x="6016048" y="2872900"/>
            <a:ext cx="5964941" cy="24133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lang="ja-JP" altLang="en-US" sz="1200" dirty="0" smtClean="0">
                <a:solidFill>
                  <a:schemeClr val="tx1"/>
                </a:solidFill>
              </a:rPr>
              <a:t>・</a:t>
            </a:r>
            <a:r>
              <a:rPr lang="ja-JP" altLang="en-US" sz="1200" dirty="0">
                <a:solidFill>
                  <a:schemeClr val="tx1"/>
                </a:solidFill>
              </a:rPr>
              <a:t>摂津峡周辺地域の魅力を広く発信するため、体験交流型観光プログラム「</a:t>
            </a:r>
            <a:r>
              <a:rPr lang="ja-JP" altLang="en-US" sz="1200" dirty="0" smtClean="0">
                <a:solidFill>
                  <a:schemeClr val="tx1"/>
                </a:solidFill>
              </a:rPr>
              <a:t>オープ</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ン</a:t>
            </a:r>
            <a:r>
              <a:rPr lang="ja-JP" altLang="en-US" sz="1200" dirty="0">
                <a:solidFill>
                  <a:schemeClr val="tx1"/>
                </a:solidFill>
              </a:rPr>
              <a:t>高槻」等において、摂津峡周辺での取組を実施するとともに、市公式</a:t>
            </a:r>
            <a:r>
              <a:rPr lang="ja-JP" altLang="en-US" sz="1200" dirty="0" smtClean="0">
                <a:solidFill>
                  <a:schemeClr val="tx1"/>
                </a:solidFill>
              </a:rPr>
              <a:t>インスタ</a:t>
            </a:r>
            <a:endParaRPr lang="en-US" altLang="ja-JP" sz="1200" dirty="0" smtClean="0">
              <a:solidFill>
                <a:schemeClr val="tx1"/>
              </a:solidFill>
            </a:endParaRPr>
          </a:p>
          <a:p>
            <a:r>
              <a:rPr lang="ja-JP" altLang="en-US" sz="1200" dirty="0" smtClean="0">
                <a:solidFill>
                  <a:schemeClr val="tx1"/>
                </a:solidFill>
              </a:rPr>
              <a:t>　グラムにおいて、摂津峡の魅力に関する投稿を行った。</a:t>
            </a:r>
          </a:p>
          <a:p>
            <a:pPr>
              <a:spcBef>
                <a:spcPts val="600"/>
              </a:spcBef>
            </a:pPr>
            <a:r>
              <a:rPr lang="ja-JP" altLang="en-US" sz="1200" dirty="0">
                <a:solidFill>
                  <a:schemeClr val="tx1"/>
                </a:solidFill>
              </a:rPr>
              <a:t>　</a:t>
            </a:r>
            <a:r>
              <a:rPr lang="ja-JP" altLang="en-US" sz="1200" dirty="0" smtClean="0">
                <a:solidFill>
                  <a:schemeClr val="tx1"/>
                </a:solidFill>
              </a:rPr>
              <a:t>●</a:t>
            </a:r>
            <a:r>
              <a:rPr lang="ja-JP" altLang="en-US" sz="1200" dirty="0">
                <a:solidFill>
                  <a:schemeClr val="tx1"/>
                </a:solidFill>
              </a:rPr>
              <a:t>プログラム数　</a:t>
            </a:r>
            <a:r>
              <a:rPr lang="en-US" altLang="ja-JP" sz="1200" dirty="0">
                <a:solidFill>
                  <a:schemeClr val="tx1"/>
                </a:solidFill>
              </a:rPr>
              <a:t>15</a:t>
            </a:r>
            <a:r>
              <a:rPr lang="ja-JP" altLang="en-US" sz="1200" dirty="0">
                <a:solidFill>
                  <a:schemeClr val="tx1"/>
                </a:solidFill>
              </a:rPr>
              <a:t>件</a:t>
            </a:r>
          </a:p>
          <a:p>
            <a:r>
              <a:rPr lang="ja-JP" altLang="en-US" sz="1200" dirty="0" smtClean="0">
                <a:solidFill>
                  <a:schemeClr val="tx1"/>
                </a:solidFill>
              </a:rPr>
              <a:t>　●</a:t>
            </a:r>
            <a:r>
              <a:rPr lang="ja-JP" altLang="en-US" sz="1200" dirty="0">
                <a:solidFill>
                  <a:schemeClr val="tx1"/>
                </a:solidFill>
              </a:rPr>
              <a:t>投稿数　　　　</a:t>
            </a:r>
            <a:r>
              <a:rPr lang="en-US" altLang="ja-JP" sz="1200" dirty="0">
                <a:solidFill>
                  <a:schemeClr val="tx1"/>
                </a:solidFill>
              </a:rPr>
              <a:t>10</a:t>
            </a:r>
            <a:r>
              <a:rPr lang="ja-JP" altLang="en-US" sz="1200" dirty="0" smtClean="0">
                <a:solidFill>
                  <a:schemeClr val="tx1"/>
                </a:solidFill>
              </a:rPr>
              <a:t>件</a:t>
            </a:r>
            <a:endParaRPr lang="en-US" altLang="ja-JP" sz="1200" dirty="0" smtClean="0">
              <a:solidFill>
                <a:schemeClr val="tx1"/>
              </a:solidFill>
            </a:endParaRPr>
          </a:p>
          <a:p>
            <a:pPr>
              <a:spcBef>
                <a:spcPts val="1200"/>
              </a:spcBef>
            </a:pPr>
            <a:r>
              <a:rPr lang="ja-JP" altLang="en-US" sz="1200" dirty="0" smtClean="0">
                <a:solidFill>
                  <a:schemeClr val="tx1"/>
                </a:solidFill>
              </a:rPr>
              <a:t>・</a:t>
            </a:r>
            <a:r>
              <a:rPr lang="ja-JP" altLang="en-US" sz="1200" dirty="0">
                <a:solidFill>
                  <a:schemeClr val="tx1"/>
                </a:solidFill>
              </a:rPr>
              <a:t>国史跡芥川城跡（芥川山城跡）の保存と今後の活用のため、保存活用計画</a:t>
            </a:r>
            <a:r>
              <a:rPr lang="ja-JP" altLang="en-US" sz="1200" dirty="0" smtClean="0">
                <a:solidFill>
                  <a:schemeClr val="tx1"/>
                </a:solidFill>
              </a:rPr>
              <a:t>策定に</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着手</a:t>
            </a:r>
            <a:r>
              <a:rPr lang="ja-JP" altLang="en-US" sz="1200" dirty="0">
                <a:solidFill>
                  <a:schemeClr val="tx1"/>
                </a:solidFill>
              </a:rPr>
              <a:t>し、公有化を前提とした用地測量・買収を行った。</a:t>
            </a:r>
          </a:p>
          <a:p>
            <a:pPr>
              <a:spcBef>
                <a:spcPts val="1200"/>
              </a:spcBef>
            </a:pPr>
            <a:r>
              <a:rPr lang="ja-JP" altLang="en-US" sz="1200" dirty="0">
                <a:solidFill>
                  <a:schemeClr val="tx1"/>
                </a:solidFill>
              </a:rPr>
              <a:t>・芥川城跡に関する連続講座の開催やアプリ「</a:t>
            </a:r>
            <a:r>
              <a:rPr lang="en-US" altLang="ja-JP" sz="1200" dirty="0">
                <a:solidFill>
                  <a:schemeClr val="tx1"/>
                </a:solidFill>
              </a:rPr>
              <a:t>AR</a:t>
            </a:r>
            <a:r>
              <a:rPr lang="ja-JP" altLang="en-US" sz="1200" dirty="0">
                <a:solidFill>
                  <a:schemeClr val="tx1"/>
                </a:solidFill>
              </a:rPr>
              <a:t>芥川城」の配信、記念御城印</a:t>
            </a:r>
            <a:r>
              <a:rPr lang="ja-JP" altLang="en-US" sz="1200" dirty="0" smtClean="0">
                <a:solidFill>
                  <a:schemeClr val="tx1"/>
                </a:solidFill>
              </a:rPr>
              <a:t>の販</a:t>
            </a:r>
            <a:endParaRPr lang="en-US" altLang="ja-JP" sz="1200" dirty="0" smtClean="0">
              <a:solidFill>
                <a:schemeClr val="tx1"/>
              </a:solidFill>
            </a:endParaRPr>
          </a:p>
          <a:p>
            <a:r>
              <a:rPr lang="ja-JP" altLang="en-US" sz="1200" dirty="0">
                <a:solidFill>
                  <a:schemeClr val="tx1"/>
                </a:solidFill>
              </a:rPr>
              <a:t>　</a:t>
            </a:r>
            <a:r>
              <a:rPr lang="ja-JP" altLang="en-US" sz="1200" dirty="0" smtClean="0">
                <a:solidFill>
                  <a:schemeClr val="tx1"/>
                </a:solidFill>
              </a:rPr>
              <a:t>売</a:t>
            </a:r>
            <a:r>
              <a:rPr lang="ja-JP" altLang="en-US" sz="1200" dirty="0">
                <a:solidFill>
                  <a:schemeClr val="tx1"/>
                </a:solidFill>
              </a:rPr>
              <a:t>、見学</a:t>
            </a:r>
            <a:r>
              <a:rPr lang="ja-JP" altLang="en-US" sz="1200" dirty="0" smtClean="0">
                <a:solidFill>
                  <a:schemeClr val="tx1"/>
                </a:solidFill>
              </a:rPr>
              <a:t>ルー トの修繕を行ったほか、</a:t>
            </a:r>
            <a:r>
              <a:rPr lang="ja-JP" altLang="en-US" sz="1200" dirty="0" err="1" smtClean="0">
                <a:solidFill>
                  <a:schemeClr val="tx1"/>
                </a:solidFill>
              </a:rPr>
              <a:t>しろ</a:t>
            </a:r>
            <a:r>
              <a:rPr lang="ja-JP" altLang="en-US" sz="1200" dirty="0" smtClean="0">
                <a:solidFill>
                  <a:schemeClr val="tx1"/>
                </a:solidFill>
              </a:rPr>
              <a:t>あと歴史館にて常設展「芥川城と三好</a:t>
            </a:r>
            <a:endParaRPr lang="en-US" altLang="ja-JP" sz="1200" dirty="0" smtClean="0">
              <a:solidFill>
                <a:schemeClr val="tx1"/>
              </a:solidFill>
            </a:endParaRPr>
          </a:p>
          <a:p>
            <a:r>
              <a:rPr lang="ja-JP" altLang="en-US" sz="1200" dirty="0" smtClean="0">
                <a:solidFill>
                  <a:schemeClr val="tx1"/>
                </a:solidFill>
              </a:rPr>
              <a:t>　一族」の開設、限定武将印の販売、出前講座、関連放送番組の作成協力を行う</a:t>
            </a:r>
            <a:r>
              <a:rPr lang="ja-JP" altLang="en-US" sz="1200" dirty="0" err="1" smtClean="0">
                <a:solidFill>
                  <a:schemeClr val="tx1"/>
                </a:solidFill>
              </a:rPr>
              <a:t>こ</a:t>
            </a:r>
            <a:r>
              <a:rPr lang="ja-JP" altLang="en-US" sz="1200" dirty="0" smtClean="0">
                <a:solidFill>
                  <a:schemeClr val="tx1"/>
                </a:solidFill>
              </a:rPr>
              <a:t>　</a:t>
            </a:r>
            <a:endParaRPr lang="en-US" altLang="ja-JP" sz="1200" dirty="0" smtClean="0">
              <a:solidFill>
                <a:schemeClr val="tx1"/>
              </a:solidFill>
            </a:endParaRPr>
          </a:p>
          <a:p>
            <a:r>
              <a:rPr lang="ja-JP" altLang="en-US" sz="1200" dirty="0" smtClean="0">
                <a:solidFill>
                  <a:schemeClr val="tx1"/>
                </a:solidFill>
              </a:rPr>
              <a:t>　とで、市民の関心をさらに高め、貴重な城郭遺構の保存と活用の取組を進めた。 </a:t>
            </a:r>
            <a:endParaRPr lang="ja-JP" altLang="en-US" sz="1200" dirty="0">
              <a:solidFill>
                <a:schemeClr val="tx1"/>
              </a:solidFill>
            </a:endParaRPr>
          </a:p>
        </p:txBody>
      </p:sp>
      <p:cxnSp>
        <p:nvCxnSpPr>
          <p:cNvPr id="24" name="直線コネクタ 23"/>
          <p:cNvCxnSpPr/>
          <p:nvPr/>
        </p:nvCxnSpPr>
        <p:spPr>
          <a:xfrm flipV="1">
            <a:off x="8858774" y="5543338"/>
            <a:ext cx="3028426" cy="10174"/>
          </a:xfrm>
          <a:prstGeom prst="line">
            <a:avLst/>
          </a:prstGeom>
          <a:ln w="28575">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7" name="フローチャート: 他ページ結合子 11"/>
          <p:cNvSpPr/>
          <p:nvPr/>
        </p:nvSpPr>
        <p:spPr>
          <a:xfrm rot="16200000">
            <a:off x="7184688" y="4194273"/>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28" name="テキスト ボックス 10"/>
          <p:cNvSpPr txBox="1"/>
          <p:nvPr/>
        </p:nvSpPr>
        <p:spPr>
          <a:xfrm>
            <a:off x="6016048" y="5362914"/>
            <a:ext cx="2348789" cy="369233"/>
          </a:xfrm>
          <a:prstGeom prst="rect">
            <a:avLst/>
          </a:prstGeom>
          <a:solidFill>
            <a:schemeClr val="accent6">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4" name="正方形/長方形 3"/>
          <p:cNvSpPr/>
          <p:nvPr/>
        </p:nvSpPr>
        <p:spPr>
          <a:xfrm>
            <a:off x="147042" y="6605296"/>
            <a:ext cx="5842697" cy="137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6003721" y="2835386"/>
            <a:ext cx="597408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56350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グラフ 36"/>
          <p:cNvGraphicFramePr/>
          <p:nvPr>
            <p:extLst>
              <p:ext uri="{D42A27DB-BD31-4B8C-83A1-F6EECF244321}">
                <p14:modId xmlns:p14="http://schemas.microsoft.com/office/powerpoint/2010/main" val="2623497137"/>
              </p:ext>
            </p:extLst>
          </p:nvPr>
        </p:nvGraphicFramePr>
        <p:xfrm>
          <a:off x="9187361" y="2180489"/>
          <a:ext cx="2633980" cy="1554652"/>
        </p:xfrm>
        <a:graphic>
          <a:graphicData uri="http://schemas.openxmlformats.org/drawingml/2006/chart">
            <c:chart xmlns:c="http://schemas.openxmlformats.org/drawingml/2006/chart" xmlns:r="http://schemas.openxmlformats.org/officeDocument/2006/relationships" r:id="rId2"/>
          </a:graphicData>
        </a:graphic>
      </p:graphicFrame>
      <p:sp>
        <p:nvSpPr>
          <p:cNvPr id="38" name="角丸四角形 37"/>
          <p:cNvSpPr/>
          <p:nvPr/>
        </p:nvSpPr>
        <p:spPr>
          <a:xfrm>
            <a:off x="10103666" y="2221765"/>
            <a:ext cx="488950" cy="1456362"/>
          </a:xfrm>
          <a:prstGeom prst="roundRect">
            <a:avLst>
              <a:gd name="adj" fmla="val 2381"/>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nvGrpSpPr>
          <p:cNvPr id="17" name="グループ化 16"/>
          <p:cNvGrpSpPr/>
          <p:nvPr/>
        </p:nvGrpSpPr>
        <p:grpSpPr>
          <a:xfrm>
            <a:off x="197377" y="498412"/>
            <a:ext cx="11783741" cy="6119469"/>
            <a:chOff x="298045" y="604405"/>
            <a:chExt cx="11783741" cy="6119469"/>
          </a:xfrm>
        </p:grpSpPr>
        <p:grpSp>
          <p:nvGrpSpPr>
            <p:cNvPr id="3" name="グループ化 2"/>
            <p:cNvGrpSpPr/>
            <p:nvPr/>
          </p:nvGrpSpPr>
          <p:grpSpPr>
            <a:xfrm>
              <a:off x="298045" y="604405"/>
              <a:ext cx="11783741" cy="6119469"/>
              <a:chOff x="298045" y="604405"/>
              <a:chExt cx="11783741" cy="6119469"/>
            </a:xfrm>
          </p:grpSpPr>
          <p:sp>
            <p:nvSpPr>
              <p:cNvPr id="2" name="正方形/長方形 1"/>
              <p:cNvSpPr/>
              <p:nvPr/>
            </p:nvSpPr>
            <p:spPr>
              <a:xfrm>
                <a:off x="365759" y="2363177"/>
                <a:ext cx="8844636" cy="112463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p:cNvGrpSpPr/>
              <p:nvPr/>
            </p:nvGrpSpPr>
            <p:grpSpPr>
              <a:xfrm>
                <a:off x="356234" y="1960341"/>
                <a:ext cx="11565775" cy="360000"/>
                <a:chOff x="3924" y="-245174"/>
                <a:chExt cx="9009744" cy="300624"/>
              </a:xfrm>
            </p:grpSpPr>
            <p:grpSp>
              <p:nvGrpSpPr>
                <p:cNvPr id="6" name="グループ化 5"/>
                <p:cNvGrpSpPr/>
                <p:nvPr/>
              </p:nvGrpSpPr>
              <p:grpSpPr>
                <a:xfrm>
                  <a:off x="3924" y="-245174"/>
                  <a:ext cx="1343975" cy="300624"/>
                  <a:chOff x="3924" y="-245174"/>
                  <a:chExt cx="1343975" cy="300624"/>
                </a:xfrm>
              </p:grpSpPr>
              <p:sp>
                <p:nvSpPr>
                  <p:cNvPr id="8" name="フローチャート: 他ページ結合子 11"/>
                  <p:cNvSpPr/>
                  <p:nvPr/>
                </p:nvSpPr>
                <p:spPr>
                  <a:xfrm rot="16200000">
                    <a:off x="525600" y="-766849"/>
                    <a:ext cx="300624" cy="1343974"/>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1400">
                      <a:solidFill>
                        <a:schemeClr val="tx1"/>
                      </a:solidFill>
                    </a:endParaRPr>
                  </a:p>
                </p:txBody>
              </p:sp>
              <p:sp>
                <p:nvSpPr>
                  <p:cNvPr id="9" name="テキスト ボックス 10"/>
                  <p:cNvSpPr txBox="1"/>
                  <p:nvPr/>
                </p:nvSpPr>
                <p:spPr>
                  <a:xfrm>
                    <a:off x="3924" y="-225987"/>
                    <a:ext cx="769721" cy="243002"/>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施策指標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pSp>
            <p:cxnSp>
              <p:nvCxnSpPr>
                <p:cNvPr id="7" name="直線コネクタ 6"/>
                <p:cNvCxnSpPr/>
                <p:nvPr/>
              </p:nvCxnSpPr>
              <p:spPr>
                <a:xfrm flipV="1">
                  <a:off x="1429220" y="-89148"/>
                  <a:ext cx="7584448" cy="12719"/>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 name="テキスト ボックス 63"/>
              <p:cNvSpPr txBox="1">
                <a:spLocks noChangeArrowheads="1"/>
              </p:cNvSpPr>
              <p:nvPr/>
            </p:nvSpPr>
            <p:spPr bwMode="auto">
              <a:xfrm>
                <a:off x="356235" y="604405"/>
                <a:ext cx="11725422" cy="376208"/>
              </a:xfrm>
              <a:prstGeom prst="rect">
                <a:avLst/>
              </a:prstGeom>
              <a:solidFill>
                <a:schemeClr val="accent4">
                  <a:lumMod val="75000"/>
                </a:schemeClr>
              </a:solidFill>
              <a:ln>
                <a:noFill/>
              </a:ln>
            </p:spPr>
            <p:txBody>
              <a:bodyPr wrap="square" lIns="91440" tIns="0" rIns="91440" bIns="0" anchor="ctr" anchorCtr="0" upright="1">
                <a:noAutofit/>
              </a:bodyPr>
              <a:lstStyle/>
              <a:p>
                <a:pPr>
                  <a:spcAft>
                    <a:spcPts val="0"/>
                  </a:spcAft>
                </a:pPr>
                <a:r>
                  <a:rPr lang="ja-JP" sz="1600" b="1" dirty="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重点</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施策</a:t>
                </a:r>
                <a:r>
                  <a:rPr lang="ja-JP" altLang="en-US" sz="1600" b="1" dirty="0">
                    <a:solidFill>
                      <a:srgbClr val="FFFFFF"/>
                    </a:solidFill>
                    <a:latin typeface="ＭＳ Ｐゴシック" panose="020B0600070205080204" pitchFamily="50" charset="-128"/>
                    <a:cs typeface="Times New Roman" panose="02020603050405020304" pitchFamily="18" charset="0"/>
                  </a:rPr>
                  <a:t>６ ｜ 高槻城公園の整備</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11" name="テキスト ボックス 10"/>
              <p:cNvSpPr txBox="1"/>
              <p:nvPr/>
            </p:nvSpPr>
            <p:spPr>
              <a:xfrm>
                <a:off x="300816" y="993652"/>
                <a:ext cx="11780841" cy="830997"/>
              </a:xfrm>
              <a:prstGeom prst="rect">
                <a:avLst/>
              </a:prstGeom>
              <a:noFill/>
            </p:spPr>
            <p:txBody>
              <a:bodyPr wrap="square" rtlCol="0">
                <a:spAutoFit/>
              </a:bodyPr>
              <a:lstStyle/>
              <a:p>
                <a:r>
                  <a:rPr lang="ja-JP" altLang="ja-JP" sz="1600" b="1" dirty="0"/>
                  <a:t>■内容</a:t>
                </a:r>
                <a:endParaRPr lang="ja-JP" altLang="ja-JP" sz="1600" dirty="0"/>
              </a:p>
              <a:p>
                <a:r>
                  <a:rPr lang="ja-JP" altLang="en-US" sz="1600" dirty="0"/>
                  <a:t>市民の憩いの場や、誰もが自由に楽しめるにぎわい空間を形成し、「みどり」、「歴史」、「文化」をめぐる人々の交流と地域の活性化を促す新たな交流拠点として、高槻城公園の整備を進めます。</a:t>
                </a:r>
                <a:endParaRPr kumimoji="1" lang="ja-JP" altLang="en-US" sz="1600" dirty="0"/>
              </a:p>
            </p:txBody>
          </p:sp>
          <p:sp>
            <p:nvSpPr>
              <p:cNvPr id="12" name="テキスト ボックス 11"/>
              <p:cNvSpPr txBox="1"/>
              <p:nvPr/>
            </p:nvSpPr>
            <p:spPr>
              <a:xfrm>
                <a:off x="298045" y="2394590"/>
                <a:ext cx="2718263" cy="338554"/>
              </a:xfrm>
              <a:prstGeom prst="rect">
                <a:avLst/>
              </a:prstGeom>
              <a:noFill/>
            </p:spPr>
            <p:txBody>
              <a:bodyPr wrap="square" rtlCol="0">
                <a:spAutoFit/>
              </a:bodyPr>
              <a:lstStyle/>
              <a:p>
                <a:r>
                  <a:rPr lang="ja-JP" altLang="ja-JP" sz="1600" b="1" dirty="0" smtClean="0"/>
                  <a:t>■</a:t>
                </a:r>
                <a:r>
                  <a:rPr lang="ja-JP" altLang="en-US" sz="1600" b="1" dirty="0"/>
                  <a:t>整備工事の進捗率</a:t>
                </a:r>
                <a:endParaRPr kumimoji="1" lang="ja-JP" altLang="en-US" sz="1600" dirty="0"/>
              </a:p>
            </p:txBody>
          </p:sp>
          <p:sp>
            <p:nvSpPr>
              <p:cNvPr id="63" name="フローチャート: 他ページ結合子 11"/>
              <p:cNvSpPr/>
              <p:nvPr/>
            </p:nvSpPr>
            <p:spPr>
              <a:xfrm rot="16200000">
                <a:off x="1323272" y="2874098"/>
                <a:ext cx="389015" cy="232308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64" name="テキスト ボックス 10"/>
              <p:cNvSpPr txBox="1"/>
              <p:nvPr/>
            </p:nvSpPr>
            <p:spPr>
              <a:xfrm>
                <a:off x="356235" y="3841134"/>
                <a:ext cx="1923005"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令和</a:t>
                </a:r>
                <a:r>
                  <a:rPr lang="ja-JP" altLang="en-US" sz="1600" b="1" dirty="0">
                    <a:solidFill>
                      <a:srgbClr val="FFFFFF"/>
                    </a:solidFill>
                    <a:latin typeface="ＭＳ Ｐゴシック" panose="020B0600070205080204" pitchFamily="50" charset="-128"/>
                    <a:ea typeface="游ゴシック" panose="020B0400000000000000" pitchFamily="50" charset="-128"/>
                    <a:cs typeface="Times New Roman" panose="02020603050405020304" pitchFamily="18" charset="0"/>
                  </a:rPr>
                  <a:t>６</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年度</a:t>
                </a:r>
                <a:r>
                  <a:rPr lang="ja-JP" altLang="en-US"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取組</a:t>
                </a:r>
                <a:r>
                  <a:rPr lang="ja-JP" sz="1600" b="1" dirty="0" smtClean="0">
                    <a:solidFill>
                      <a:srgbClr val="FFFFFF"/>
                    </a:solidFill>
                    <a:effectLst/>
                    <a:latin typeface="ＭＳ Ｐゴシック" panose="020B0600070205080204" pitchFamily="50" charset="-128"/>
                    <a:ea typeface="游ゴシック" panose="020B0400000000000000" pitchFamily="50" charset="-128"/>
                    <a:cs typeface="Times New Roman" panose="02020603050405020304" pitchFamily="18" charset="0"/>
                  </a:rPr>
                  <a:t>実績</a:t>
                </a:r>
                <a:endParaRPr lang="ja-JP" sz="16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
            <p:nvSpPr>
              <p:cNvPr id="65" name="テキスト ボックス 131"/>
              <p:cNvSpPr txBox="1"/>
              <p:nvPr/>
            </p:nvSpPr>
            <p:spPr>
              <a:xfrm>
                <a:off x="402677" y="2733144"/>
                <a:ext cx="1262763"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rgbClr val="FFFFFF"/>
                    </a:solidFill>
                    <a:effectLst/>
                    <a:latin typeface="游明朝" panose="02020400000000000000" pitchFamily="18" charset="-128"/>
                    <a:ea typeface="游ゴシック" panose="020B0400000000000000" pitchFamily="50" charset="-128"/>
                    <a:cs typeface="Times New Roman" panose="02020603050405020304" pitchFamily="18" charset="0"/>
                  </a:rPr>
                  <a:t>目標値</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6" name="テキスト ボックス 135"/>
              <p:cNvSpPr txBox="1"/>
              <p:nvPr/>
            </p:nvSpPr>
            <p:spPr>
              <a:xfrm>
                <a:off x="1725183" y="2732367"/>
                <a:ext cx="1568378"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r>
                  <a:rPr 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令和８年度</a:t>
                </a:r>
                <a:r>
                  <a:rPr lang="en-US" altLang="ja-JP" sz="1600" b="1" kern="100" dirty="0" smtClean="0">
                    <a:effectLst/>
                    <a:latin typeface="游明朝" panose="02020400000000000000" pitchFamily="18" charset="-128"/>
                    <a:ea typeface="游ゴシック" panose="020B0400000000000000" pitchFamily="50" charset="-128"/>
                    <a:cs typeface="Times New Roman" panose="02020603050405020304" pitchFamily="18" charset="0"/>
                  </a:rPr>
                  <a:t>〉</a:t>
                </a:r>
                <a:endParaRPr 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67" name="テキスト ボックス 135"/>
              <p:cNvSpPr txBox="1"/>
              <p:nvPr/>
            </p:nvSpPr>
            <p:spPr>
              <a:xfrm>
                <a:off x="1721959" y="3054833"/>
                <a:ext cx="1564568" cy="313690"/>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just">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en-US" altLang="ja-JP" sz="1600" b="1" kern="100" dirty="0" smtClean="0">
                    <a:effectLst/>
                    <a:latin typeface="+mn-ea"/>
                    <a:cs typeface="Times New Roman" panose="02020603050405020304" pitchFamily="18" charset="0"/>
                  </a:rPr>
                  <a:t>13</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68" name="テキスト ボックス 131"/>
              <p:cNvSpPr txBox="1"/>
              <p:nvPr/>
            </p:nvSpPr>
            <p:spPr>
              <a:xfrm>
                <a:off x="5156704" y="2744145"/>
                <a:ext cx="1068320" cy="588123"/>
              </a:xfrm>
              <a:prstGeom prst="rect">
                <a:avLst/>
              </a:prstGeom>
              <a:solidFill>
                <a:schemeClr val="accent4">
                  <a:lumMod val="75000"/>
                </a:schemeClr>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altLang="en-US" sz="1600" b="1" kern="100" dirty="0" smtClean="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rPr>
                  <a:t>実績</a:t>
                </a:r>
                <a:endParaRPr lang="ja-JP" sz="1600" b="1" kern="100" dirty="0">
                  <a:solidFill>
                    <a:schemeClr val="bg1"/>
                  </a:solidFill>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9" name="テキスト ボックス 135"/>
              <p:cNvSpPr txBox="1"/>
              <p:nvPr/>
            </p:nvSpPr>
            <p:spPr>
              <a:xfrm>
                <a:off x="6196528" y="2881352"/>
                <a:ext cx="1552494" cy="280458"/>
              </a:xfrm>
              <a:prstGeom prst="rect">
                <a:avLst/>
              </a:prstGeom>
              <a:no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smtClean="0">
                    <a:effectLst/>
                    <a:latin typeface="+mn-ea"/>
                    <a:cs typeface="Times New Roman" panose="02020603050405020304" pitchFamily="18" charset="0"/>
                  </a:rPr>
                  <a:t>〈</a:t>
                </a:r>
                <a:r>
                  <a:rPr lang="ja-JP" sz="1600" b="1" kern="100" dirty="0" smtClean="0">
                    <a:effectLst/>
                    <a:latin typeface="+mn-ea"/>
                    <a:cs typeface="Times New Roman" panose="02020603050405020304" pitchFamily="18" charset="0"/>
                  </a:rPr>
                  <a:t>令和</a:t>
                </a:r>
                <a:r>
                  <a:rPr lang="ja-JP" altLang="en-US" sz="1600" b="1" kern="100" dirty="0">
                    <a:latin typeface="+mn-ea"/>
                    <a:cs typeface="Times New Roman" panose="02020603050405020304" pitchFamily="18" charset="0"/>
                  </a:rPr>
                  <a:t>６</a:t>
                </a:r>
                <a:r>
                  <a:rPr lang="ja-JP" sz="1600" b="1" kern="100" dirty="0" smtClean="0">
                    <a:effectLst/>
                    <a:latin typeface="+mn-ea"/>
                    <a:cs typeface="Times New Roman" panose="02020603050405020304" pitchFamily="18" charset="0"/>
                  </a:rPr>
                  <a:t>年度</a:t>
                </a:r>
                <a:r>
                  <a:rPr lang="en-US" altLang="ja-JP" sz="1600" b="1" kern="100" dirty="0" smtClean="0">
                    <a:effectLst/>
                    <a:latin typeface="+mn-ea"/>
                    <a:cs typeface="Times New Roman" panose="02020603050405020304" pitchFamily="18" charset="0"/>
                  </a:rPr>
                  <a:t>〉</a:t>
                </a:r>
                <a:endParaRPr lang="ja-JP" sz="1600" kern="100" dirty="0">
                  <a:effectLst/>
                  <a:latin typeface="+mn-ea"/>
                  <a:cs typeface="Times New Roman" panose="02020603050405020304" pitchFamily="18" charset="0"/>
                </a:endParaRPr>
              </a:p>
            </p:txBody>
          </p:sp>
          <p:sp>
            <p:nvSpPr>
              <p:cNvPr id="70" name="テキスト ボックス 135"/>
              <p:cNvSpPr txBox="1"/>
              <p:nvPr/>
            </p:nvSpPr>
            <p:spPr>
              <a:xfrm>
                <a:off x="3322339" y="2754376"/>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80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1" name="テキスト ボックス 135"/>
              <p:cNvSpPr txBox="1"/>
              <p:nvPr/>
            </p:nvSpPr>
            <p:spPr>
              <a:xfrm>
                <a:off x="3321871" y="3036787"/>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100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2" name="テキスト ボックス 135"/>
              <p:cNvSpPr txBox="1"/>
              <p:nvPr/>
            </p:nvSpPr>
            <p:spPr>
              <a:xfrm>
                <a:off x="7826124" y="2887538"/>
                <a:ext cx="1264109" cy="280458"/>
              </a:xfrm>
              <a:prstGeom prst="rect">
                <a:avLst/>
              </a:prstGeom>
              <a:noFill/>
              <a:ln w="12700">
                <a:solidFill>
                  <a:schemeClr val="tx1"/>
                </a:solidFill>
              </a:ln>
            </p:spPr>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en-US" altLang="ja-JP" sz="1600" b="1" kern="100" dirty="0">
                    <a:latin typeface="游ゴシック" panose="020B0400000000000000" pitchFamily="50" charset="-128"/>
                    <a:cs typeface="Times New Roman" panose="02020603050405020304" pitchFamily="18" charset="0"/>
                  </a:rPr>
                  <a:t>70</a:t>
                </a:r>
                <a:r>
                  <a:rPr lang="ja-JP" altLang="en-US" sz="1600" b="1" kern="100" dirty="0">
                    <a:latin typeface="游ゴシック" panose="020B0400000000000000" pitchFamily="50" charset="-128"/>
                    <a:cs typeface="Times New Roman" panose="02020603050405020304" pitchFamily="18" charset="0"/>
                  </a:rPr>
                  <a:t>％</a:t>
                </a:r>
                <a:endParaRPr lang="ja-JP" sz="1600" b="1" kern="100" dirty="0">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76" name="正方形/長方形 75"/>
              <p:cNvSpPr/>
              <p:nvPr/>
            </p:nvSpPr>
            <p:spPr>
              <a:xfrm>
                <a:off x="352877" y="4292319"/>
                <a:ext cx="5709006" cy="24315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rPr>
                  <a:t>・高槻城に関連する企画展や特別展、講座などを</a:t>
                </a:r>
                <a:r>
                  <a:rPr lang="ja-JP" altLang="en-US" sz="1600" dirty="0" err="1">
                    <a:solidFill>
                      <a:schemeClr val="tx1"/>
                    </a:solidFill>
                  </a:rPr>
                  <a:t>しろ</a:t>
                </a:r>
                <a:r>
                  <a:rPr lang="ja-JP" altLang="en-US" sz="1600" dirty="0">
                    <a:solidFill>
                      <a:schemeClr val="tx1"/>
                    </a:solidFill>
                  </a:rPr>
                  <a:t>あと</a:t>
                </a:r>
                <a:r>
                  <a:rPr lang="ja-JP" altLang="en-US" sz="1600" dirty="0" smtClean="0">
                    <a:solidFill>
                      <a:schemeClr val="tx1"/>
                    </a:solidFill>
                  </a:rPr>
                  <a:t>歴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史館</a:t>
                </a:r>
                <a:r>
                  <a:rPr lang="ja-JP" altLang="en-US" sz="1600" dirty="0">
                    <a:solidFill>
                      <a:schemeClr val="tx1"/>
                    </a:solidFill>
                  </a:rPr>
                  <a:t>にて開催し、高槻城とその歴史に関する情報を</a:t>
                </a:r>
                <a:r>
                  <a:rPr lang="ja-JP" altLang="en-US" sz="1600" dirty="0" smtClean="0">
                    <a:solidFill>
                      <a:schemeClr val="tx1"/>
                    </a:solidFill>
                  </a:rPr>
                  <a:t>来館者　</a:t>
                </a:r>
                <a:endParaRPr lang="en-US" altLang="ja-JP" sz="1600" dirty="0" smtClean="0">
                  <a:solidFill>
                    <a:schemeClr val="tx1"/>
                  </a:solidFill>
                </a:endParaRPr>
              </a:p>
              <a:p>
                <a:r>
                  <a:rPr lang="ja-JP" altLang="en-US" sz="1600" dirty="0">
                    <a:solidFill>
                      <a:schemeClr val="tx1"/>
                    </a:solidFill>
                  </a:rPr>
                  <a:t>　</a:t>
                </a:r>
                <a:r>
                  <a:rPr lang="ja-JP" altLang="en-US" sz="1600" dirty="0" smtClean="0">
                    <a:solidFill>
                      <a:schemeClr val="tx1"/>
                    </a:solidFill>
                  </a:rPr>
                  <a:t>へ</a:t>
                </a:r>
                <a:r>
                  <a:rPr lang="ja-JP" altLang="en-US" sz="1600" dirty="0">
                    <a:solidFill>
                      <a:schemeClr val="tx1"/>
                    </a:solidFill>
                  </a:rPr>
                  <a:t>提供した</a:t>
                </a:r>
                <a:r>
                  <a:rPr lang="ja-JP" altLang="en-US" sz="1600" dirty="0" smtClean="0">
                    <a:solidFill>
                      <a:schemeClr val="tx1"/>
                    </a:solidFill>
                  </a:rPr>
                  <a:t>。</a:t>
                </a:r>
                <a:endParaRPr lang="en-US" altLang="ja-JP" sz="1600" dirty="0" smtClean="0">
                  <a:solidFill>
                    <a:schemeClr val="tx1"/>
                  </a:solidFill>
                </a:endParaRPr>
              </a:p>
              <a:p>
                <a:pPr>
                  <a:spcBef>
                    <a:spcPts val="600"/>
                  </a:spcBef>
                </a:pPr>
                <a:r>
                  <a:rPr lang="ja-JP" altLang="ja-JP" sz="1600" dirty="0">
                    <a:solidFill>
                      <a:schemeClr val="tx1"/>
                    </a:solidFill>
                  </a:rPr>
                  <a:t>・旧市民会館の解体工事及び高槻城公園北エリア（一期）</a:t>
                </a:r>
                <a:r>
                  <a:rPr lang="ja-JP" altLang="ja-JP" sz="1600" dirty="0" smtClean="0">
                    <a:solidFill>
                      <a:schemeClr val="tx1"/>
                    </a:solidFill>
                  </a:rPr>
                  <a:t>の</a:t>
                </a:r>
                <a:r>
                  <a:rPr lang="ja-JP" altLang="en-US" sz="1600" dirty="0" smtClean="0">
                    <a:solidFill>
                      <a:schemeClr val="tx1"/>
                    </a:solidFill>
                  </a:rPr>
                  <a:t>　</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実施</a:t>
                </a:r>
                <a:r>
                  <a:rPr lang="ja-JP" altLang="ja-JP" sz="1600" dirty="0">
                    <a:solidFill>
                      <a:schemeClr val="tx1"/>
                    </a:solidFill>
                  </a:rPr>
                  <a:t>設計を完了した</a:t>
                </a:r>
                <a:r>
                  <a:rPr lang="ja-JP" altLang="ja-JP" sz="1600" dirty="0" smtClean="0">
                    <a:solidFill>
                      <a:schemeClr val="tx1"/>
                    </a:solidFill>
                  </a:rPr>
                  <a:t>。</a:t>
                </a:r>
                <a:endParaRPr lang="ja-JP" altLang="ja-JP" sz="1600" dirty="0">
                  <a:solidFill>
                    <a:schemeClr val="tx1"/>
                  </a:solidFill>
                </a:endParaRPr>
              </a:p>
            </p:txBody>
          </p:sp>
          <p:cxnSp>
            <p:nvCxnSpPr>
              <p:cNvPr id="84" name="直線コネクタ 83"/>
              <p:cNvCxnSpPr/>
              <p:nvPr/>
            </p:nvCxnSpPr>
            <p:spPr>
              <a:xfrm>
                <a:off x="2772345" y="4032326"/>
                <a:ext cx="3289538"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正方形/長方形 89"/>
              <p:cNvSpPr/>
              <p:nvPr/>
            </p:nvSpPr>
            <p:spPr>
              <a:xfrm>
                <a:off x="6300261" y="4288768"/>
                <a:ext cx="5781525" cy="24351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ja-JP" sz="1600" dirty="0" smtClean="0">
                    <a:solidFill>
                      <a:schemeClr val="tx1"/>
                    </a:solidFill>
                  </a:rPr>
                  <a:t>・</a:t>
                </a:r>
                <a:r>
                  <a:rPr lang="ja-JP" altLang="ja-JP" sz="1600" dirty="0">
                    <a:solidFill>
                      <a:schemeClr val="tx1"/>
                    </a:solidFill>
                  </a:rPr>
                  <a:t>民間事業者による飲食店の建築工事と調整を図りながら</a:t>
                </a:r>
                <a:r>
                  <a:rPr lang="ja-JP" altLang="ja-JP" sz="1600" dirty="0" smtClean="0">
                    <a:solidFill>
                      <a:schemeClr val="tx1"/>
                    </a:solidFill>
                  </a:rPr>
                  <a:t>工</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事</a:t>
                </a:r>
                <a:r>
                  <a:rPr lang="ja-JP" altLang="ja-JP" sz="1600" dirty="0">
                    <a:solidFill>
                      <a:schemeClr val="tx1"/>
                    </a:solidFill>
                  </a:rPr>
                  <a:t>を進める必要がある。</a:t>
                </a:r>
              </a:p>
              <a:p>
                <a:pPr>
                  <a:spcBef>
                    <a:spcPts val="600"/>
                  </a:spcBef>
                </a:pPr>
                <a:r>
                  <a:rPr lang="ja-JP" altLang="ja-JP" sz="1600" dirty="0">
                    <a:solidFill>
                      <a:schemeClr val="tx1"/>
                    </a:solidFill>
                  </a:rPr>
                  <a:t>・引き続き、高槻城公園北エリアの整備に取り組んでいく</a:t>
                </a:r>
                <a:r>
                  <a:rPr lang="ja-JP" altLang="ja-JP" sz="1600" dirty="0" smtClean="0">
                    <a:solidFill>
                      <a:schemeClr val="tx1"/>
                    </a:solidFill>
                  </a:rPr>
                  <a:t>。</a:t>
                </a:r>
                <a:endParaRPr lang="en-US" altLang="ja-JP" sz="1600" dirty="0" smtClean="0">
                  <a:solidFill>
                    <a:schemeClr val="tx1"/>
                  </a:solidFill>
                </a:endParaRPr>
              </a:p>
              <a:p>
                <a:pPr>
                  <a:spcBef>
                    <a:spcPts val="600"/>
                  </a:spcBef>
                </a:pPr>
                <a:r>
                  <a:rPr lang="ja-JP" altLang="en-US" sz="1600" dirty="0" smtClean="0">
                    <a:solidFill>
                      <a:schemeClr val="tx1"/>
                    </a:solidFill>
                  </a:rPr>
                  <a:t>・</a:t>
                </a:r>
                <a:r>
                  <a:rPr lang="ja-JP" altLang="ja-JP" sz="1600" dirty="0">
                    <a:solidFill>
                      <a:schemeClr val="tx1"/>
                    </a:solidFill>
                  </a:rPr>
                  <a:t>高槻城の魅力発信を行うためのツール</a:t>
                </a:r>
                <a:r>
                  <a:rPr lang="ja-JP" altLang="ja-JP" sz="1600" dirty="0" smtClean="0">
                    <a:solidFill>
                      <a:schemeClr val="tx1"/>
                    </a:solidFill>
                  </a:rPr>
                  <a:t>「</a:t>
                </a:r>
                <a:r>
                  <a:rPr lang="en-US" altLang="ja-JP" sz="1600" dirty="0" smtClean="0">
                    <a:solidFill>
                      <a:schemeClr val="tx1"/>
                    </a:solidFill>
                  </a:rPr>
                  <a:t>XR</a:t>
                </a:r>
                <a:r>
                  <a:rPr lang="ja-JP" altLang="ja-JP" sz="1600" dirty="0" smtClean="0">
                    <a:solidFill>
                      <a:schemeClr val="tx1"/>
                    </a:solidFill>
                  </a:rPr>
                  <a:t>高槻</a:t>
                </a:r>
                <a:r>
                  <a:rPr lang="ja-JP" altLang="ja-JP" sz="1600" dirty="0">
                    <a:solidFill>
                      <a:schemeClr val="tx1"/>
                    </a:solidFill>
                  </a:rPr>
                  <a:t>城アプリ</a:t>
                </a:r>
                <a:r>
                  <a:rPr lang="ja-JP" altLang="ja-JP" sz="1600" dirty="0" smtClean="0">
                    <a:solidFill>
                      <a:schemeClr val="tx1"/>
                    </a:solidFill>
                  </a:rPr>
                  <a:t>」</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の</a:t>
                </a:r>
                <a:r>
                  <a:rPr lang="ja-JP" altLang="ja-JP" sz="1600" dirty="0">
                    <a:solidFill>
                      <a:schemeClr val="tx1"/>
                    </a:solidFill>
                  </a:rPr>
                  <a:t>開発、高槻城公園北エリアの整備に向けた発掘調査、</a:t>
                </a:r>
                <a:r>
                  <a:rPr lang="ja-JP" altLang="ja-JP" sz="1600" dirty="0" smtClean="0">
                    <a:solidFill>
                      <a:schemeClr val="tx1"/>
                    </a:solidFill>
                  </a:rPr>
                  <a:t>歴</a:t>
                </a:r>
                <a:endParaRPr lang="en-US" altLang="ja-JP" sz="1600" dirty="0" smtClean="0">
                  <a:solidFill>
                    <a:schemeClr val="tx1"/>
                  </a:solidFill>
                </a:endParaRPr>
              </a:p>
              <a:p>
                <a:r>
                  <a:rPr lang="ja-JP" altLang="en-US" sz="1600" dirty="0">
                    <a:solidFill>
                      <a:schemeClr val="tx1"/>
                    </a:solidFill>
                  </a:rPr>
                  <a:t>　</a:t>
                </a:r>
                <a:r>
                  <a:rPr lang="ja-JP" altLang="ja-JP" sz="1600" dirty="0" smtClean="0">
                    <a:solidFill>
                      <a:schemeClr val="tx1"/>
                    </a:solidFill>
                  </a:rPr>
                  <a:t>史</a:t>
                </a:r>
                <a:r>
                  <a:rPr lang="ja-JP" altLang="ja-JP" sz="1600" dirty="0">
                    <a:solidFill>
                      <a:schemeClr val="tx1"/>
                    </a:solidFill>
                  </a:rPr>
                  <a:t>ガイダンス施設の検討を行う。</a:t>
                </a:r>
              </a:p>
            </p:txBody>
          </p:sp>
        </p:grpSp>
        <p:sp>
          <p:nvSpPr>
            <p:cNvPr id="33" name="正方形/長方形 32"/>
            <p:cNvSpPr/>
            <p:nvPr/>
          </p:nvSpPr>
          <p:spPr>
            <a:xfrm>
              <a:off x="2354416" y="2471774"/>
              <a:ext cx="755650" cy="16827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800" kern="100" dirty="0">
                  <a:effectLst/>
                  <a:ea typeface="游ゴシック" panose="020B0400000000000000" pitchFamily="50" charset="-128"/>
                  <a:cs typeface="Times New Roman" panose="02020603050405020304" pitchFamily="18" charset="0"/>
                </a:rPr>
                <a:t>積み上げ実績</a:t>
              </a:r>
              <a:endParaRPr lang="ja-JP" sz="1050" kern="100" dirty="0">
                <a:effectLst/>
                <a:ea typeface="游明朝" panose="02020400000000000000" pitchFamily="18" charset="-128"/>
                <a:cs typeface="Times New Roman" panose="02020603050405020304" pitchFamily="18" charset="0"/>
              </a:endParaRPr>
            </a:p>
          </p:txBody>
        </p:sp>
      </p:grpSp>
      <p:cxnSp>
        <p:nvCxnSpPr>
          <p:cNvPr id="39" name="直線コネクタ 38"/>
          <p:cNvCxnSpPr/>
          <p:nvPr/>
        </p:nvCxnSpPr>
        <p:spPr>
          <a:xfrm>
            <a:off x="8989565" y="3926333"/>
            <a:ext cx="2897635" cy="0"/>
          </a:xfrm>
          <a:prstGeom prst="line">
            <a:avLst/>
          </a:prstGeom>
          <a:ln w="28575">
            <a:solidFill>
              <a:schemeClr val="accent4">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2" name="フローチャート: 他ページ結合子 11"/>
          <p:cNvSpPr/>
          <p:nvPr/>
        </p:nvSpPr>
        <p:spPr>
          <a:xfrm rot="16200000">
            <a:off x="7368232" y="2566500"/>
            <a:ext cx="389015" cy="2726293"/>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9839"/>
              <a:gd name="connsiteX1" fmla="*/ 10000 w 10000"/>
              <a:gd name="connsiteY1" fmla="*/ 0 h 9839"/>
              <a:gd name="connsiteX2" fmla="*/ 10000 w 10000"/>
              <a:gd name="connsiteY2" fmla="*/ 8000 h 9839"/>
              <a:gd name="connsiteX3" fmla="*/ 5000 w 10000"/>
              <a:gd name="connsiteY3" fmla="*/ 9839 h 9839"/>
              <a:gd name="connsiteX4" fmla="*/ 0 w 10000"/>
              <a:gd name="connsiteY4" fmla="*/ 8000 h 9839"/>
              <a:gd name="connsiteX5" fmla="*/ 0 w 10000"/>
              <a:gd name="connsiteY5" fmla="*/ 0 h 9839"/>
              <a:gd name="connsiteX0" fmla="*/ 0 w 10000"/>
              <a:gd name="connsiteY0" fmla="*/ 0 h 9608"/>
              <a:gd name="connsiteX1" fmla="*/ 10000 w 10000"/>
              <a:gd name="connsiteY1" fmla="*/ 0 h 9608"/>
              <a:gd name="connsiteX2" fmla="*/ 10000 w 10000"/>
              <a:gd name="connsiteY2" fmla="*/ 8131 h 9608"/>
              <a:gd name="connsiteX3" fmla="*/ 5000 w 10000"/>
              <a:gd name="connsiteY3" fmla="*/ 9608 h 9608"/>
              <a:gd name="connsiteX4" fmla="*/ 0 w 10000"/>
              <a:gd name="connsiteY4" fmla="*/ 8131 h 9608"/>
              <a:gd name="connsiteX5" fmla="*/ 0 w 10000"/>
              <a:gd name="connsiteY5" fmla="*/ 0 h 9608"/>
              <a:gd name="connsiteX0" fmla="*/ 0 w 10000"/>
              <a:gd name="connsiteY0" fmla="*/ 0 h 9728"/>
              <a:gd name="connsiteX1" fmla="*/ 10000 w 10000"/>
              <a:gd name="connsiteY1" fmla="*/ 0 h 9728"/>
              <a:gd name="connsiteX2" fmla="*/ 10000 w 10000"/>
              <a:gd name="connsiteY2" fmla="*/ 8463 h 9728"/>
              <a:gd name="connsiteX3" fmla="*/ 5000 w 10000"/>
              <a:gd name="connsiteY3" fmla="*/ 9728 h 9728"/>
              <a:gd name="connsiteX4" fmla="*/ 0 w 10000"/>
              <a:gd name="connsiteY4" fmla="*/ 8463 h 9728"/>
              <a:gd name="connsiteX5" fmla="*/ 0 w 10000"/>
              <a:gd name="connsiteY5" fmla="*/ 0 h 9728"/>
              <a:gd name="connsiteX0" fmla="*/ 0 w 10000"/>
              <a:gd name="connsiteY0" fmla="*/ 0 h 9825"/>
              <a:gd name="connsiteX1" fmla="*/ 10000 w 10000"/>
              <a:gd name="connsiteY1" fmla="*/ 0 h 9825"/>
              <a:gd name="connsiteX2" fmla="*/ 10000 w 10000"/>
              <a:gd name="connsiteY2" fmla="*/ 8700 h 9825"/>
              <a:gd name="connsiteX3" fmla="*/ 5000 w 10000"/>
              <a:gd name="connsiteY3" fmla="*/ 9825 h 9825"/>
              <a:gd name="connsiteX4" fmla="*/ 0 w 10000"/>
              <a:gd name="connsiteY4" fmla="*/ 8700 h 9825"/>
              <a:gd name="connsiteX5" fmla="*/ 0 w 10000"/>
              <a:gd name="connsiteY5" fmla="*/ 0 h 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9825">
                <a:moveTo>
                  <a:pt x="0" y="0"/>
                </a:moveTo>
                <a:lnTo>
                  <a:pt x="10000" y="0"/>
                </a:lnTo>
                <a:lnTo>
                  <a:pt x="10000" y="8700"/>
                </a:lnTo>
                <a:lnTo>
                  <a:pt x="5000" y="9825"/>
                </a:lnTo>
                <a:lnTo>
                  <a:pt x="0" y="870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a:p>
        </p:txBody>
      </p:sp>
      <p:sp>
        <p:nvSpPr>
          <p:cNvPr id="43" name="テキスト ボックス 10"/>
          <p:cNvSpPr txBox="1"/>
          <p:nvPr/>
        </p:nvSpPr>
        <p:spPr>
          <a:xfrm>
            <a:off x="6199592" y="3735141"/>
            <a:ext cx="2348789" cy="369233"/>
          </a:xfrm>
          <a:prstGeom prst="rect">
            <a:avLst/>
          </a:prstGeom>
          <a:solidFill>
            <a:schemeClr val="accent4">
              <a:lumMod val="75000"/>
            </a:schemeClr>
          </a:solidFill>
          <a:ln w="9525" cmpd="sng">
            <a:noFill/>
          </a:ln>
        </p:spPr>
        <p:style>
          <a:lnRef idx="0">
            <a:scrgbClr r="0" g="0" b="0"/>
          </a:lnRef>
          <a:fillRef idx="0">
            <a:scrgbClr r="0" g="0" b="0"/>
          </a:fillRef>
          <a:effectRef idx="0">
            <a:scrgbClr r="0" g="0" b="0"/>
          </a:effectRef>
          <a:fontRef idx="minor">
            <a:schemeClr val="dk1"/>
          </a:fontRef>
        </p:style>
        <p:txBody>
          <a:bodyPr wrap="square" lIns="0" tIns="0" rIns="0" bIns="0" rtlCol="0" anchor="ctr" anchorCtr="0"/>
          <a:lstStyle/>
          <a:p>
            <a:pPr algn="ctr">
              <a:spcAft>
                <a:spcPts val="0"/>
              </a:spcAft>
            </a:pPr>
            <a:r>
              <a:rPr lang="ja-JP" altLang="en-US" sz="1600" b="1" dirty="0">
                <a:solidFill>
                  <a:srgbClr val="FFFFFF"/>
                </a:solidFill>
                <a:latin typeface="ＭＳ Ｐゴシック" panose="020B0600070205080204" pitchFamily="50" charset="-128"/>
                <a:cs typeface="Times New Roman" panose="02020603050405020304" pitchFamily="18" charset="0"/>
              </a:rPr>
              <a:t>増減</a:t>
            </a:r>
            <a:r>
              <a:rPr lang="ja-JP" altLang="en-US" sz="1600" b="1" dirty="0" smtClean="0">
                <a:solidFill>
                  <a:srgbClr val="FFFFFF"/>
                </a:solidFill>
                <a:latin typeface="ＭＳ Ｐゴシック" panose="020B0600070205080204" pitchFamily="50" charset="-128"/>
                <a:cs typeface="Times New Roman" panose="02020603050405020304" pitchFamily="18" charset="0"/>
              </a:rPr>
              <a:t>要因・課題・方向性</a:t>
            </a:r>
            <a:endParaRPr lang="ja-JP" altLang="ja-JP" sz="1600" dirty="0">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spTree>
    <p:extLst>
      <p:ext uri="{BB962C8B-B14F-4D97-AF65-F5344CB8AC3E}">
        <p14:creationId xmlns:p14="http://schemas.microsoft.com/office/powerpoint/2010/main" val="12053974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1469</TotalTime>
  <Words>5086</Words>
  <Application>Microsoft Office PowerPoint</Application>
  <PresentationFormat>ワイド画面</PresentationFormat>
  <Paragraphs>517</Paragraphs>
  <Slides>17</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17</vt:i4>
      </vt:variant>
    </vt:vector>
  </HeadingPairs>
  <TitlesOfParts>
    <vt:vector size="27" baseType="lpstr">
      <vt:lpstr>ＭＳ Ｐゴシック</vt:lpstr>
      <vt:lpstr>ＭＳ 明朝</vt:lpstr>
      <vt:lpstr>游ゴシック</vt:lpstr>
      <vt:lpstr>游ゴシック Light</vt:lpstr>
      <vt:lpstr>游ゴシック Medium</vt:lpstr>
      <vt:lpstr>游ゴシック 本文</vt:lpstr>
      <vt:lpstr>游明朝</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高槻市</dc:creator>
  <cp:lastModifiedBy>高槻市</cp:lastModifiedBy>
  <cp:revision>138</cp:revision>
  <cp:lastPrinted>2025-11-20T23:30:14Z</cp:lastPrinted>
  <dcterms:created xsi:type="dcterms:W3CDTF">2025-02-03T06:32:58Z</dcterms:created>
  <dcterms:modified xsi:type="dcterms:W3CDTF">2026-01-21T05:34:56Z</dcterms:modified>
</cp:coreProperties>
</file>